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1" r:id="rId2"/>
    <p:sldMasterId id="2147483656" r:id="rId3"/>
  </p:sldMasterIdLst>
  <p:notesMasterIdLst>
    <p:notesMasterId r:id="rId91"/>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340"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39"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42" r:id="rId72"/>
    <p:sldId id="322" r:id="rId73"/>
    <p:sldId id="323" r:id="rId74"/>
    <p:sldId id="324" r:id="rId75"/>
    <p:sldId id="325" r:id="rId76"/>
    <p:sldId id="326" r:id="rId77"/>
    <p:sldId id="327" r:id="rId78"/>
    <p:sldId id="328" r:id="rId79"/>
    <p:sldId id="329" r:id="rId80"/>
    <p:sldId id="330" r:id="rId81"/>
    <p:sldId id="331" r:id="rId82"/>
    <p:sldId id="332" r:id="rId83"/>
    <p:sldId id="333" r:id="rId84"/>
    <p:sldId id="334" r:id="rId85"/>
    <p:sldId id="336" r:id="rId86"/>
    <p:sldId id="341" r:id="rId87"/>
    <p:sldId id="337" r:id="rId88"/>
    <p:sldId id="335" r:id="rId89"/>
    <p:sldId id="338" r:id="rId90"/>
  </p:sldIdLst>
  <p:sldSz cx="13004800" cy="9753600"/>
  <p:notesSz cx="7010400" cy="9296400"/>
  <p:embeddedFontLst>
    <p:embeddedFont>
      <p:font typeface="Arial Black" panose="020B0A04020102020204" pitchFamily="34" charset="0"/>
      <p:regular r:id="rId92"/>
      <p:bold r:id="rId93"/>
    </p:embeddedFont>
    <p:embeddedFont>
      <p:font typeface="Calibri" panose="020F0502020204030204" pitchFamily="34" charset="0"/>
      <p:regular r:id="rId94"/>
      <p:bold r:id="rId95"/>
      <p:italic r:id="rId96"/>
      <p:boldItalic r:id="rId97"/>
    </p:embeddedFont>
    <p:embeddedFont>
      <p:font typeface="Trebuchet MS" panose="020B0603020202020204" pitchFamily="34" charset="0"/>
      <p:regular r:id="rId98"/>
      <p:bold r:id="rId99"/>
      <p:italic r:id="rId100"/>
      <p:boldItalic r:id="rId10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32">
          <p15:clr>
            <a:srgbClr val="A4A3A4"/>
          </p15:clr>
        </p15:guide>
        <p15:guide id="2" pos="40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02" roundtripDataSignature="AMtx7mhoLCJxt5kx257IImCKzmCAcIMX7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240AD51-6F3E-4F54-915E-26A228024118}">
  <a:tblStyle styleId="{1240AD51-6F3E-4F54-915E-26A228024118}" styleName="Table_0">
    <a:wholeTbl>
      <a:tcTxStyle b="off" i="off">
        <a:font>
          <a:latin typeface="Trebuchet MS"/>
          <a:ea typeface="Trebuchet MS"/>
          <a:cs typeface="Trebuchet MS"/>
        </a:font>
        <a:schemeClr val="dk1"/>
      </a:tcTxStyle>
      <a:tcStyle>
        <a:tcBdr>
          <a:left>
            <a:ln w="9525" cap="flat" cmpd="sng">
              <a:solidFill>
                <a:schemeClr val="accent2"/>
              </a:solidFill>
              <a:prstDash val="solid"/>
              <a:round/>
              <a:headEnd type="none" w="sm" len="sm"/>
              <a:tailEnd type="none" w="sm" len="sm"/>
            </a:ln>
          </a:left>
          <a:right>
            <a:ln w="9525" cap="flat" cmpd="sng">
              <a:solidFill>
                <a:schemeClr val="accent2"/>
              </a:solidFill>
              <a:prstDash val="solid"/>
              <a:round/>
              <a:headEnd type="none" w="sm" len="sm"/>
              <a:tailEnd type="none" w="sm" len="sm"/>
            </a:ln>
          </a:right>
          <a:top>
            <a:ln w="9525" cap="flat" cmpd="sng">
              <a:solidFill>
                <a:schemeClr val="accent2"/>
              </a:solidFill>
              <a:prstDash val="solid"/>
              <a:round/>
              <a:headEnd type="none" w="sm" len="sm"/>
              <a:tailEnd type="none" w="sm" len="sm"/>
            </a:ln>
          </a:top>
          <a:bottom>
            <a:ln w="9525" cap="flat" cmpd="sng">
              <a:solidFill>
                <a:schemeClr val="accent2"/>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b="off" i="off"/>
      <a:tcStyle>
        <a:tcBdr>
          <a:top>
            <a:ln w="9525" cap="flat" cmpd="sng">
              <a:solidFill>
                <a:schemeClr val="accent2"/>
              </a:solidFill>
              <a:prstDash val="solid"/>
              <a:round/>
              <a:headEnd type="none" w="sm" len="sm"/>
              <a:tailEnd type="none" w="sm" len="sm"/>
            </a:ln>
          </a:top>
          <a:bottom>
            <a:ln w="9525" cap="flat" cmpd="sng">
              <a:solidFill>
                <a:schemeClr val="accent2"/>
              </a:solidFill>
              <a:prstDash val="solid"/>
              <a:round/>
              <a:headEnd type="none" w="sm" len="sm"/>
              <a:tailEnd type="none" w="sm" len="sm"/>
            </a:ln>
          </a:bottom>
        </a:tcBdr>
      </a:tcStyle>
    </a:band1H>
    <a:band2H>
      <a:tcTxStyle b="off" i="off"/>
      <a:tcStyle>
        <a:tcBdr/>
      </a:tcStyle>
    </a:band2H>
    <a:band1V>
      <a:tcTxStyle b="off" i="off"/>
      <a:tcStyle>
        <a:tcBdr>
          <a:left>
            <a:ln w="9525" cap="flat" cmpd="sng">
              <a:solidFill>
                <a:schemeClr val="accent2"/>
              </a:solidFill>
              <a:prstDash val="solid"/>
              <a:round/>
              <a:headEnd type="none" w="sm" len="sm"/>
              <a:tailEnd type="none" w="sm" len="sm"/>
            </a:ln>
          </a:left>
          <a:right>
            <a:ln w="9525" cap="flat" cmpd="sng">
              <a:solidFill>
                <a:schemeClr val="accent2"/>
              </a:solidFill>
              <a:prstDash val="solid"/>
              <a:round/>
              <a:headEnd type="none" w="sm" len="sm"/>
              <a:tailEnd type="none" w="sm" len="sm"/>
            </a:ln>
          </a:right>
        </a:tcBdr>
      </a:tcStyle>
    </a:band1V>
    <a:band2V>
      <a:tcTxStyle b="off" i="off"/>
      <a:tcStyle>
        <a:tcBdr>
          <a:left>
            <a:ln w="9525" cap="flat" cmpd="sng">
              <a:solidFill>
                <a:schemeClr val="accent2"/>
              </a:solidFill>
              <a:prstDash val="solid"/>
              <a:round/>
              <a:headEnd type="none" w="sm" len="sm"/>
              <a:tailEnd type="none" w="sm" len="sm"/>
            </a:ln>
          </a:left>
          <a:right>
            <a:ln w="9525" cap="flat" cmpd="sng">
              <a:solidFill>
                <a:schemeClr val="accent2"/>
              </a:solidFill>
              <a:prstDash val="solid"/>
              <a:round/>
              <a:headEnd type="none" w="sm" len="sm"/>
              <a:tailEnd type="none" w="sm" len="sm"/>
            </a:ln>
          </a:right>
        </a:tcBdr>
      </a:tcStyle>
    </a:band2V>
    <a:lastCol>
      <a:tcTxStyle b="on" i="off"/>
      <a:tcStyle>
        <a:tcBdr/>
      </a:tcStyle>
    </a:lastCol>
    <a:firstCol>
      <a:tcTxStyle b="on" i="off"/>
      <a:tcStyle>
        <a:tcBdr/>
      </a:tcStyle>
    </a:firstCol>
    <a:lastRow>
      <a:tcTxStyle b="on" i="off"/>
      <a:tcStyle>
        <a:tcBdr>
          <a:top>
            <a:ln w="50800" cap="flat" cmpd="sng">
              <a:solidFill>
                <a:schemeClr val="accent2"/>
              </a:solidFill>
              <a:prstDash val="solid"/>
              <a:round/>
              <a:headEnd type="none" w="sm" len="sm"/>
              <a:tailEnd type="none" w="sm" len="sm"/>
            </a:ln>
          </a:top>
        </a:tcBdr>
      </a:tcStyle>
    </a:lastRow>
    <a:seCell>
      <a:tcTxStyle b="off" i="off"/>
      <a:tcStyle>
        <a:tcBdr/>
      </a:tcStyle>
    </a:seCell>
    <a:swCell>
      <a:tcTxStyle b="off" i="off"/>
      <a:tcStyle>
        <a:tcBdr/>
      </a:tcStyle>
    </a:swCell>
    <a:firstRow>
      <a:tcTxStyle b="on" i="off">
        <a:font>
          <a:latin typeface="Trebuchet MS"/>
          <a:ea typeface="Trebuchet MS"/>
          <a:cs typeface="Trebuchet MS"/>
        </a:font>
        <a:schemeClr val="lt1"/>
      </a:tcTxStyle>
      <a:tcStyle>
        <a:tcBdr/>
        <a:fill>
          <a:solidFill>
            <a:schemeClr val="accent2"/>
          </a:solidFill>
        </a:fill>
      </a:tcStyle>
    </a:firstRow>
    <a:neCell>
      <a:tcTxStyle b="off" i="off"/>
      <a:tcStyle>
        <a:tcBdr/>
      </a:tcStyle>
    </a:neCell>
    <a:nwCell>
      <a:tcTxStyle b="off" i="off"/>
      <a:tcStyle>
        <a:tcBdr/>
      </a:tcStyle>
    </a:nwCell>
  </a:tblStyle>
  <a:tblStyle styleId="{50708489-6D70-48B8-981B-AF6EA95B0DDD}" styleName="Table_1">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3E4A8BD0-E08E-4CE7-BA5D-52FB5F27ED42}" styleName="Table_2">
    <a:wholeTbl>
      <a:tcTxStyle b="off" i="off">
        <a:font>
          <a:latin typeface="Trebuchet MS"/>
          <a:ea typeface="Trebuchet MS"/>
          <a:cs typeface="Trebuchet MS"/>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EAF4"/>
          </a:solidFill>
        </a:fill>
      </a:tcStyle>
    </a:wholeTbl>
    <a:band1H>
      <a:tcTxStyle b="off" i="off"/>
      <a:tcStyle>
        <a:tcBdr/>
        <a:fill>
          <a:solidFill>
            <a:srgbClr val="CAD2E8"/>
          </a:solidFill>
        </a:fill>
      </a:tcStyle>
    </a:band1H>
    <a:band2H>
      <a:tcTxStyle b="off" i="off"/>
      <a:tcStyle>
        <a:tcBdr/>
      </a:tcStyle>
    </a:band2H>
    <a:band1V>
      <a:tcTxStyle b="off" i="off"/>
      <a:tcStyle>
        <a:tcBdr/>
        <a:fill>
          <a:solidFill>
            <a:srgbClr val="CAD2E8"/>
          </a:solidFill>
        </a:fill>
      </a:tcStyle>
    </a:band1V>
    <a:band2V>
      <a:tcTxStyle b="off" i="off"/>
      <a:tcStyle>
        <a:tcBdr/>
      </a:tcStyle>
    </a:band2V>
    <a:lastCol>
      <a:tcTxStyle b="on" i="off">
        <a:font>
          <a:latin typeface="Trebuchet MS"/>
          <a:ea typeface="Trebuchet MS"/>
          <a:cs typeface="Trebuchet MS"/>
        </a:font>
        <a:schemeClr val="lt1"/>
      </a:tcTxStyle>
      <a:tcStyle>
        <a:tcBdr/>
        <a:fill>
          <a:solidFill>
            <a:schemeClr val="accent1"/>
          </a:solidFill>
        </a:fill>
      </a:tcStyle>
    </a:lastCol>
    <a:firstCol>
      <a:tcTxStyle b="on" i="off">
        <a:font>
          <a:latin typeface="Trebuchet MS"/>
          <a:ea typeface="Trebuchet MS"/>
          <a:cs typeface="Trebuchet MS"/>
        </a:font>
        <a:schemeClr val="lt1"/>
      </a:tcTxStyle>
      <a:tcStyle>
        <a:tcBdr/>
        <a:fill>
          <a:solidFill>
            <a:schemeClr val="accent1"/>
          </a:solidFill>
        </a:fill>
      </a:tcStyle>
    </a:firstCol>
    <a:lastRow>
      <a:tcTxStyle b="on" i="off">
        <a:font>
          <a:latin typeface="Trebuchet MS"/>
          <a:ea typeface="Trebuchet MS"/>
          <a:cs typeface="Trebuchet MS"/>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Trebuchet MS"/>
          <a:ea typeface="Trebuchet MS"/>
          <a:cs typeface="Trebuchet MS"/>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98" autoAdjust="0"/>
    <p:restoredTop sz="91400" autoAdjust="0"/>
  </p:normalViewPr>
  <p:slideViewPr>
    <p:cSldViewPr snapToGrid="0">
      <p:cViewPr varScale="1">
        <p:scale>
          <a:sx n="51" d="100"/>
          <a:sy n="51" d="100"/>
        </p:scale>
        <p:origin x="1042" y="53"/>
      </p:cViewPr>
      <p:guideLst>
        <p:guide orient="horz" pos="2832"/>
        <p:guide pos="40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customschemas.google.com/relationships/presentationmetadata" Target="metadata"/><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font" Target="fonts/font4.fntdata"/><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80" Type="http://schemas.openxmlformats.org/officeDocument/2006/relationships/slide" Target="slides/slide77.xml"/><Relationship Id="rId85" Type="http://schemas.openxmlformats.org/officeDocument/2006/relationships/slide" Target="slides/slide82.xml"/><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notesMaster" Target="notesMasters/notesMaster1.xml"/><Relationship Id="rId96"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tableStyles" Target="tableStyle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font" Target="fonts/font3.fntdata"/><Relationship Id="rId99" Type="http://schemas.openxmlformats.org/officeDocument/2006/relationships/font" Target="fonts/font8.fntdata"/><Relationship Id="rId101" Type="http://schemas.openxmlformats.org/officeDocument/2006/relationships/font" Target="fonts/font10.fntdata"/><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font" Target="fonts/font6.fntdata"/><Relationship Id="rId104" Type="http://schemas.openxmlformats.org/officeDocument/2006/relationships/viewProps" Target="viewProps.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font" Target="fonts/font1.fntdata"/><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font" Target="fonts/font9.fntdata"/><Relationship Id="rId105"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font" Target="fonts/font2.fntdata"/><Relationship Id="rId98" Type="http://schemas.openxmlformats.org/officeDocument/2006/relationships/font" Target="fonts/font7.fntdata"/><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34720" y="4415790"/>
            <a:ext cx="5140960" cy="4183380"/>
          </a:xfrm>
          <a:prstGeom prst="rect">
            <a:avLst/>
          </a:prstGeom>
          <a:noFill/>
          <a:ln>
            <a:noFill/>
          </a:ln>
        </p:spPr>
        <p:txBody>
          <a:bodyPr spcFirstLastPara="1" wrap="square" lIns="93150" tIns="46575" rIns="93150" bIns="46575" anchor="t" anchorCtr="0">
            <a:noAutofit/>
          </a:bodyPr>
          <a:lstStyle>
            <a:lvl1pPr marL="457200" marR="0" lvl="0" indent="-228600" algn="l" rtl="0">
              <a:lnSpc>
                <a:spcPct val="125000"/>
              </a:lnSpc>
              <a:spcBef>
                <a:spcPts val="0"/>
              </a:spcBef>
              <a:spcAft>
                <a:spcPts val="0"/>
              </a:spcAft>
              <a:buClr>
                <a:srgbClr val="000000"/>
              </a:buClr>
              <a:buSzPts val="1400"/>
              <a:buFont typeface="Arial"/>
              <a:buNone/>
              <a:defRPr sz="2200" b="0" i="0" u="none" strike="noStrike" cap="none">
                <a:solidFill>
                  <a:srgbClr val="000000"/>
                </a:solidFill>
                <a:latin typeface="Avenir"/>
                <a:ea typeface="Avenir"/>
                <a:cs typeface="Avenir"/>
                <a:sym typeface="Avenir"/>
              </a:defRPr>
            </a:lvl1pPr>
            <a:lvl2pPr marL="914400" marR="0" lvl="1" indent="-228600" algn="l" rtl="0">
              <a:lnSpc>
                <a:spcPct val="125000"/>
              </a:lnSpc>
              <a:spcBef>
                <a:spcPts val="0"/>
              </a:spcBef>
              <a:spcAft>
                <a:spcPts val="0"/>
              </a:spcAft>
              <a:buClr>
                <a:srgbClr val="000000"/>
              </a:buClr>
              <a:buSzPts val="1400"/>
              <a:buFont typeface="Arial"/>
              <a:buNone/>
              <a:defRPr sz="2200" b="0" i="0" u="none" strike="noStrike" cap="none">
                <a:solidFill>
                  <a:srgbClr val="000000"/>
                </a:solidFill>
                <a:latin typeface="Avenir"/>
                <a:ea typeface="Avenir"/>
                <a:cs typeface="Avenir"/>
                <a:sym typeface="Avenir"/>
              </a:defRPr>
            </a:lvl2pPr>
            <a:lvl3pPr marL="1371600" marR="0" lvl="2" indent="-228600" algn="l" rtl="0">
              <a:lnSpc>
                <a:spcPct val="125000"/>
              </a:lnSpc>
              <a:spcBef>
                <a:spcPts val="0"/>
              </a:spcBef>
              <a:spcAft>
                <a:spcPts val="0"/>
              </a:spcAft>
              <a:buClr>
                <a:srgbClr val="000000"/>
              </a:buClr>
              <a:buSzPts val="1400"/>
              <a:buFont typeface="Arial"/>
              <a:buNone/>
              <a:defRPr sz="2200" b="0" i="0" u="none" strike="noStrike" cap="none">
                <a:solidFill>
                  <a:srgbClr val="000000"/>
                </a:solidFill>
                <a:latin typeface="Avenir"/>
                <a:ea typeface="Avenir"/>
                <a:cs typeface="Avenir"/>
                <a:sym typeface="Avenir"/>
              </a:defRPr>
            </a:lvl3pPr>
            <a:lvl4pPr marL="1828800" marR="0" lvl="3" indent="-228600" algn="l" rtl="0">
              <a:lnSpc>
                <a:spcPct val="125000"/>
              </a:lnSpc>
              <a:spcBef>
                <a:spcPts val="0"/>
              </a:spcBef>
              <a:spcAft>
                <a:spcPts val="0"/>
              </a:spcAft>
              <a:buClr>
                <a:srgbClr val="000000"/>
              </a:buClr>
              <a:buSzPts val="1400"/>
              <a:buFont typeface="Arial"/>
              <a:buNone/>
              <a:defRPr sz="2200" b="0" i="0" u="none" strike="noStrike" cap="none">
                <a:solidFill>
                  <a:srgbClr val="000000"/>
                </a:solidFill>
                <a:latin typeface="Avenir"/>
                <a:ea typeface="Avenir"/>
                <a:cs typeface="Avenir"/>
                <a:sym typeface="Avenir"/>
              </a:defRPr>
            </a:lvl4pPr>
            <a:lvl5pPr marL="2286000" marR="0" lvl="4" indent="-228600" algn="l" rtl="0">
              <a:lnSpc>
                <a:spcPct val="125000"/>
              </a:lnSpc>
              <a:spcBef>
                <a:spcPts val="0"/>
              </a:spcBef>
              <a:spcAft>
                <a:spcPts val="0"/>
              </a:spcAft>
              <a:buClr>
                <a:srgbClr val="000000"/>
              </a:buClr>
              <a:buSzPts val="1400"/>
              <a:buFont typeface="Arial"/>
              <a:buNone/>
              <a:defRPr sz="2200" b="0" i="0" u="none" strike="noStrike" cap="none">
                <a:solidFill>
                  <a:srgbClr val="000000"/>
                </a:solidFill>
                <a:latin typeface="Avenir"/>
                <a:ea typeface="Avenir"/>
                <a:cs typeface="Avenir"/>
                <a:sym typeface="Avenir"/>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1:notes"/>
          <p:cNvSpPr txBox="1">
            <a:spLocks noGrp="1"/>
          </p:cNvSpPr>
          <p:nvPr>
            <p:ph type="body" idx="1"/>
          </p:nvPr>
        </p:nvSpPr>
        <p:spPr>
          <a:xfrm>
            <a:off x="934720" y="4415790"/>
            <a:ext cx="5140960" cy="4183380"/>
          </a:xfrm>
          <a:prstGeom prst="rect">
            <a:avLst/>
          </a:prstGeom>
          <a:noFill/>
          <a:ln>
            <a:noFill/>
          </a:ln>
        </p:spPr>
        <p:txBody>
          <a:bodyPr spcFirstLastPara="1" wrap="square" lIns="93150" tIns="46575" rIns="93150" bIns="46575" anchor="t" anchorCtr="0">
            <a:noAutofit/>
          </a:bodyPr>
          <a:lstStyle/>
          <a:p>
            <a:pPr marL="0" lvl="0" indent="0" algn="l" rtl="0">
              <a:lnSpc>
                <a:spcPct val="125000"/>
              </a:lnSpc>
              <a:spcBef>
                <a:spcPts val="0"/>
              </a:spcBef>
              <a:spcAft>
                <a:spcPts val="0"/>
              </a:spcAft>
              <a:buSzPts val="1400"/>
              <a:buNone/>
            </a:pPr>
            <a:r>
              <a:rPr lang="en-US"/>
              <a:t>Alex</a:t>
            </a:r>
            <a:endParaRPr/>
          </a:p>
        </p:txBody>
      </p:sp>
      <p:sp>
        <p:nvSpPr>
          <p:cNvPr id="81" name="Google Shape;81;p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7:notes"/>
          <p:cNvSpPr txBox="1">
            <a:spLocks noGrp="1"/>
          </p:cNvSpPr>
          <p:nvPr>
            <p:ph type="body" idx="1"/>
          </p:nvPr>
        </p:nvSpPr>
        <p:spPr>
          <a:xfrm>
            <a:off x="934720" y="4415790"/>
            <a:ext cx="5140960" cy="4183380"/>
          </a:xfrm>
          <a:prstGeom prst="rect">
            <a:avLst/>
          </a:prstGeom>
          <a:noFill/>
          <a:ln>
            <a:noFill/>
          </a:ln>
        </p:spPr>
        <p:txBody>
          <a:bodyPr spcFirstLastPara="1" wrap="square" lIns="93150" tIns="46575" rIns="93150" bIns="46575" anchor="t" anchorCtr="0">
            <a:noAutofit/>
          </a:bodyPr>
          <a:lstStyle/>
          <a:p>
            <a:pPr marL="0" lvl="0" indent="0" algn="l" rtl="0">
              <a:lnSpc>
                <a:spcPct val="125000"/>
              </a:lnSpc>
              <a:spcBef>
                <a:spcPts val="0"/>
              </a:spcBef>
              <a:spcAft>
                <a:spcPts val="0"/>
              </a:spcAft>
              <a:buSzPts val="1400"/>
              <a:buNone/>
            </a:pPr>
            <a:endParaRPr/>
          </a:p>
        </p:txBody>
      </p:sp>
      <p:sp>
        <p:nvSpPr>
          <p:cNvPr id="200" name="Google Shape;200;p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8:notes"/>
          <p:cNvSpPr txBox="1">
            <a:spLocks noGrp="1"/>
          </p:cNvSpPr>
          <p:nvPr>
            <p:ph type="body" idx="1"/>
          </p:nvPr>
        </p:nvSpPr>
        <p:spPr>
          <a:xfrm>
            <a:off x="934720" y="4415790"/>
            <a:ext cx="5140960" cy="4183380"/>
          </a:xfrm>
          <a:prstGeom prst="rect">
            <a:avLst/>
          </a:prstGeom>
          <a:noFill/>
          <a:ln>
            <a:noFill/>
          </a:ln>
        </p:spPr>
        <p:txBody>
          <a:bodyPr spcFirstLastPara="1" wrap="square" lIns="93150" tIns="46575" rIns="93150" bIns="46575" anchor="t" anchorCtr="0">
            <a:noAutofit/>
          </a:bodyPr>
          <a:lstStyle/>
          <a:p>
            <a:pPr marL="0" lvl="0" indent="0" algn="l" rtl="0">
              <a:lnSpc>
                <a:spcPct val="125000"/>
              </a:lnSpc>
              <a:spcBef>
                <a:spcPts val="0"/>
              </a:spcBef>
              <a:spcAft>
                <a:spcPts val="0"/>
              </a:spcAft>
              <a:buSzPts val="1400"/>
              <a:buNone/>
            </a:pPr>
            <a:endParaRPr/>
          </a:p>
        </p:txBody>
      </p:sp>
      <p:sp>
        <p:nvSpPr>
          <p:cNvPr id="213" name="Google Shape;213;p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26" name="Google Shape;226;p9:notes"/>
          <p:cNvSpPr txBox="1">
            <a:spLocks noGrp="1"/>
          </p:cNvSpPr>
          <p:nvPr>
            <p:ph type="body" idx="1"/>
          </p:nvPr>
        </p:nvSpPr>
        <p:spPr>
          <a:xfrm>
            <a:off x="934720" y="4415790"/>
            <a:ext cx="5140960" cy="4183380"/>
          </a:xfrm>
          <a:prstGeom prst="rect">
            <a:avLst/>
          </a:prstGeom>
          <a:noFill/>
          <a:ln>
            <a:noFill/>
          </a:ln>
        </p:spPr>
        <p:txBody>
          <a:bodyPr spcFirstLastPara="1" wrap="square" lIns="93150" tIns="46575" rIns="93150" bIns="46575" anchor="t" anchorCtr="0">
            <a:noAutofit/>
          </a:bodyPr>
          <a:lstStyle/>
          <a:p>
            <a:pPr marL="171450" lvl="0" indent="-171450" algn="l" rtl="0">
              <a:lnSpc>
                <a:spcPct val="125000"/>
              </a:lnSpc>
              <a:spcBef>
                <a:spcPts val="0"/>
              </a:spcBef>
              <a:spcAft>
                <a:spcPts val="0"/>
              </a:spcAft>
              <a:buClr>
                <a:schemeClr val="dk1"/>
              </a:buClr>
              <a:buSzPts val="1200"/>
              <a:buFont typeface="Arial"/>
              <a:buChar char="•"/>
            </a:pPr>
            <a:r>
              <a:rPr lang="en-US" dirty="0"/>
              <a:t>Define Parameters of the Assessment- Define the Community, its needs, and its assets. Do we look at those around service categories (housing, transportation, </a:t>
            </a:r>
            <a:r>
              <a:rPr lang="en-US" dirty="0" err="1"/>
              <a:t>etc</a:t>
            </a:r>
            <a:r>
              <a:rPr lang="en-US" dirty="0"/>
              <a:t>) or by population in the community, or otherwise? What does this look like in your agency? How do you define your community?</a:t>
            </a:r>
            <a:endParaRPr dirty="0"/>
          </a:p>
          <a:p>
            <a:pPr marL="171450" lvl="0" indent="-171450" algn="l" rtl="0">
              <a:lnSpc>
                <a:spcPct val="125000"/>
              </a:lnSpc>
              <a:spcBef>
                <a:spcPts val="0"/>
              </a:spcBef>
              <a:spcAft>
                <a:spcPts val="0"/>
              </a:spcAft>
              <a:buClr>
                <a:schemeClr val="dk1"/>
              </a:buClr>
              <a:buSzPts val="1200"/>
              <a:buFont typeface="Arial"/>
              <a:buChar char="•"/>
            </a:pPr>
            <a:r>
              <a:rPr lang="en-US" dirty="0"/>
              <a:t>Create an Assessment Plan- Create an Assessment Team, an assessment coordinator, an agency team to brainstorm around needs, assets, and  a wish list for data collection. The agency team can include tripartite board members or community members. Can be a small team.</a:t>
            </a:r>
            <a:endParaRPr dirty="0"/>
          </a:p>
          <a:p>
            <a:pPr marL="171450" lvl="0" indent="-171450" algn="l" rtl="0">
              <a:lnSpc>
                <a:spcPct val="125000"/>
              </a:lnSpc>
              <a:spcBef>
                <a:spcPts val="0"/>
              </a:spcBef>
              <a:spcAft>
                <a:spcPts val="0"/>
              </a:spcAft>
              <a:buClr>
                <a:schemeClr val="dk1"/>
              </a:buClr>
              <a:buSzPts val="1200"/>
              <a:buFont typeface="Arial"/>
              <a:buChar char="•"/>
            </a:pPr>
            <a:r>
              <a:rPr lang="en-US" dirty="0"/>
              <a:t>Create a Data Collection Plan- decide what data you will collect and how, survey, interviews, focus groups, forums. What do you need to report to your funders? In what database? How to organize &amp; present to the public? We will talk more about more in depth soon.</a:t>
            </a:r>
            <a:endParaRPr dirty="0"/>
          </a:p>
          <a:p>
            <a:pPr marL="171450" lvl="0" indent="-171450" algn="l" rtl="0">
              <a:lnSpc>
                <a:spcPct val="125000"/>
              </a:lnSpc>
              <a:spcBef>
                <a:spcPts val="0"/>
              </a:spcBef>
              <a:spcAft>
                <a:spcPts val="0"/>
              </a:spcAft>
              <a:buClr>
                <a:schemeClr val="dk1"/>
              </a:buClr>
              <a:buSzPts val="1200"/>
              <a:buFont typeface="Arial"/>
              <a:buChar char="•"/>
            </a:pPr>
            <a:r>
              <a:rPr lang="en-US" dirty="0"/>
              <a:t>Implement the Needs Assessment Survey- create a timeline &amp; assign responsibility, establish a budget, define staff roles, recruit partners and finalize data collection plan, collect the data</a:t>
            </a:r>
            <a:endParaRPr dirty="0"/>
          </a:p>
          <a:p>
            <a:pPr marL="171450" lvl="0" indent="-171450" algn="l" rtl="0">
              <a:lnSpc>
                <a:spcPct val="125000"/>
              </a:lnSpc>
              <a:spcBef>
                <a:spcPts val="0"/>
              </a:spcBef>
              <a:spcAft>
                <a:spcPts val="0"/>
              </a:spcAft>
              <a:buClr>
                <a:schemeClr val="dk1"/>
              </a:buClr>
              <a:buSzPts val="1200"/>
              <a:buFont typeface="Arial"/>
              <a:buChar char="•"/>
            </a:pPr>
            <a:r>
              <a:rPr lang="en-US" dirty="0"/>
              <a:t>Report and Take Action- Analyze and report the data, create the community profile, organize non quantitative data</a:t>
            </a:r>
            <a:endParaRPr dirty="0"/>
          </a:p>
          <a:p>
            <a:pPr marL="0" lvl="0" indent="0" algn="l" rtl="0">
              <a:lnSpc>
                <a:spcPct val="125000"/>
              </a:lnSpc>
              <a:spcBef>
                <a:spcPts val="0"/>
              </a:spcBef>
              <a:spcAft>
                <a:spcPts val="0"/>
              </a:spcAft>
              <a:buSzPts val="1400"/>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7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2" name="Google Shape;242;p76:notes"/>
          <p:cNvSpPr txBox="1">
            <a:spLocks noGrp="1"/>
          </p:cNvSpPr>
          <p:nvPr>
            <p:ph type="body" idx="1"/>
          </p:nvPr>
        </p:nvSpPr>
        <p:spPr>
          <a:xfrm>
            <a:off x="934720" y="4415790"/>
            <a:ext cx="5140960" cy="4183380"/>
          </a:xfrm>
          <a:prstGeom prst="rect">
            <a:avLst/>
          </a:prstGeom>
          <a:noFill/>
          <a:ln>
            <a:noFill/>
          </a:ln>
        </p:spPr>
        <p:txBody>
          <a:bodyPr spcFirstLastPara="1" wrap="square" lIns="93150" tIns="46575" rIns="93150" bIns="46575" anchor="t" anchorCtr="0">
            <a:noAutofit/>
          </a:bodyPr>
          <a:lstStyle/>
          <a:p>
            <a:pPr marL="171450" lvl="0" indent="-171450" algn="l" rtl="0">
              <a:lnSpc>
                <a:spcPct val="125000"/>
              </a:lnSpc>
              <a:spcBef>
                <a:spcPts val="0"/>
              </a:spcBef>
              <a:spcAft>
                <a:spcPts val="0"/>
              </a:spcAft>
              <a:buClr>
                <a:schemeClr val="dk1"/>
              </a:buClr>
              <a:buSzPts val="1200"/>
              <a:buFont typeface="Arial"/>
              <a:buChar char="•"/>
            </a:pPr>
            <a:r>
              <a:rPr lang="en-US"/>
              <a:t>Define Parameters of the Assessment- Define the Community, its needs, and its assets. Do we look at those around service categories (housing, transportation, etc) or by population in the community, or otherwise? What does this look like in your agency? How do you define your community?</a:t>
            </a:r>
            <a:endParaRPr/>
          </a:p>
          <a:p>
            <a:pPr marL="171450" lvl="0" indent="-171450" algn="l" rtl="0">
              <a:lnSpc>
                <a:spcPct val="125000"/>
              </a:lnSpc>
              <a:spcBef>
                <a:spcPts val="0"/>
              </a:spcBef>
              <a:spcAft>
                <a:spcPts val="0"/>
              </a:spcAft>
              <a:buClr>
                <a:schemeClr val="dk1"/>
              </a:buClr>
              <a:buSzPts val="1200"/>
              <a:buFont typeface="Arial"/>
              <a:buChar char="•"/>
            </a:pPr>
            <a:r>
              <a:rPr lang="en-US"/>
              <a:t>Create an Assessment Plan- Create an Assessment Team, an assessment coordinator, an agency team to brainstorm around needs, assets, and  a wish list for data collection. The agency team can include tripartite board members or community members. Can be a small team.</a:t>
            </a:r>
            <a:endParaRPr/>
          </a:p>
          <a:p>
            <a:pPr marL="171450" lvl="0" indent="-171450" algn="l" rtl="0">
              <a:lnSpc>
                <a:spcPct val="125000"/>
              </a:lnSpc>
              <a:spcBef>
                <a:spcPts val="0"/>
              </a:spcBef>
              <a:spcAft>
                <a:spcPts val="0"/>
              </a:spcAft>
              <a:buClr>
                <a:schemeClr val="dk1"/>
              </a:buClr>
              <a:buSzPts val="1200"/>
              <a:buFont typeface="Arial"/>
              <a:buChar char="•"/>
            </a:pPr>
            <a:r>
              <a:rPr lang="en-US"/>
              <a:t>Create a Data Collection Plan- decide what data you will collect and how, survey, interviews, focus groups, forums. What do you need to report to your funders? In what database? How to organize &amp; present to the public? We will talk more about more in depth soon.</a:t>
            </a:r>
            <a:endParaRPr/>
          </a:p>
          <a:p>
            <a:pPr marL="171450" lvl="0" indent="-171450" algn="l" rtl="0">
              <a:lnSpc>
                <a:spcPct val="125000"/>
              </a:lnSpc>
              <a:spcBef>
                <a:spcPts val="0"/>
              </a:spcBef>
              <a:spcAft>
                <a:spcPts val="0"/>
              </a:spcAft>
              <a:buClr>
                <a:schemeClr val="dk1"/>
              </a:buClr>
              <a:buSzPts val="1200"/>
              <a:buFont typeface="Arial"/>
              <a:buChar char="•"/>
            </a:pPr>
            <a:r>
              <a:rPr lang="en-US"/>
              <a:t>Implement the Needs Assessment Survey- create a timeline &amp; assign responsibility, establish a budget, define staff roles, recruit partners and finalize data collection plan, collect the data</a:t>
            </a:r>
            <a:endParaRPr/>
          </a:p>
          <a:p>
            <a:pPr marL="171450" lvl="0" indent="-171450" algn="l" rtl="0">
              <a:lnSpc>
                <a:spcPct val="125000"/>
              </a:lnSpc>
              <a:spcBef>
                <a:spcPts val="0"/>
              </a:spcBef>
              <a:spcAft>
                <a:spcPts val="0"/>
              </a:spcAft>
              <a:buClr>
                <a:schemeClr val="dk1"/>
              </a:buClr>
              <a:buSzPts val="1200"/>
              <a:buFont typeface="Arial"/>
              <a:buChar char="•"/>
            </a:pPr>
            <a:r>
              <a:rPr lang="en-US"/>
              <a:t>Report and Take Action- Analyze and report the data, create the community profile, organize non quantitative data</a:t>
            </a:r>
            <a:endParaRPr/>
          </a:p>
          <a:p>
            <a:pPr marL="0" lvl="0" indent="0" algn="l" rtl="0">
              <a:lnSpc>
                <a:spcPct val="125000"/>
              </a:lnSpc>
              <a:spcBef>
                <a:spcPts val="0"/>
              </a:spcBef>
              <a:spcAft>
                <a:spcPts val="0"/>
              </a:spcAft>
              <a:buSzPts val="14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7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54" name="Google Shape;254;p77:notes"/>
          <p:cNvSpPr txBox="1">
            <a:spLocks noGrp="1"/>
          </p:cNvSpPr>
          <p:nvPr>
            <p:ph type="body" idx="1"/>
          </p:nvPr>
        </p:nvSpPr>
        <p:spPr>
          <a:xfrm>
            <a:off x="934720" y="4415790"/>
            <a:ext cx="5140960" cy="4183380"/>
          </a:xfrm>
          <a:prstGeom prst="rect">
            <a:avLst/>
          </a:prstGeom>
          <a:noFill/>
          <a:ln>
            <a:noFill/>
          </a:ln>
        </p:spPr>
        <p:txBody>
          <a:bodyPr spcFirstLastPara="1" wrap="square" lIns="93150" tIns="46575" rIns="93150" bIns="46575" anchor="t" anchorCtr="0">
            <a:noAutofit/>
          </a:bodyPr>
          <a:lstStyle/>
          <a:p>
            <a:pPr marL="171450" lvl="0" indent="-171450" algn="l" rtl="0">
              <a:lnSpc>
                <a:spcPct val="125000"/>
              </a:lnSpc>
              <a:spcBef>
                <a:spcPts val="0"/>
              </a:spcBef>
              <a:spcAft>
                <a:spcPts val="0"/>
              </a:spcAft>
              <a:buClr>
                <a:schemeClr val="dk1"/>
              </a:buClr>
              <a:buSzPts val="1200"/>
              <a:buFont typeface="Arial"/>
              <a:buChar char="•"/>
            </a:pPr>
            <a:r>
              <a:rPr lang="en-US"/>
              <a:t>Define Parameters of the Assessment- Define the Community, its needs, and its assets. Do we look at those around service categories (housing, transportation, etc) or by population in the community, or otherwise? What does this look like in your agency? How do you define your community?</a:t>
            </a:r>
            <a:endParaRPr/>
          </a:p>
          <a:p>
            <a:pPr marL="171450" lvl="0" indent="-171450" algn="l" rtl="0">
              <a:lnSpc>
                <a:spcPct val="125000"/>
              </a:lnSpc>
              <a:spcBef>
                <a:spcPts val="0"/>
              </a:spcBef>
              <a:spcAft>
                <a:spcPts val="0"/>
              </a:spcAft>
              <a:buClr>
                <a:schemeClr val="dk1"/>
              </a:buClr>
              <a:buSzPts val="1200"/>
              <a:buFont typeface="Arial"/>
              <a:buChar char="•"/>
            </a:pPr>
            <a:r>
              <a:rPr lang="en-US"/>
              <a:t>Create an Assessment Plan- Create an Assessment Team, an assessment coordinator, an agency team to brainstorm around needs, assets, and  a wish list for data collection. The agency team can include tripartite board members or community members. Can be a small team.</a:t>
            </a:r>
            <a:endParaRPr/>
          </a:p>
          <a:p>
            <a:pPr marL="171450" lvl="0" indent="-171450" algn="l" rtl="0">
              <a:lnSpc>
                <a:spcPct val="125000"/>
              </a:lnSpc>
              <a:spcBef>
                <a:spcPts val="0"/>
              </a:spcBef>
              <a:spcAft>
                <a:spcPts val="0"/>
              </a:spcAft>
              <a:buClr>
                <a:schemeClr val="dk1"/>
              </a:buClr>
              <a:buSzPts val="1200"/>
              <a:buFont typeface="Arial"/>
              <a:buChar char="•"/>
            </a:pPr>
            <a:r>
              <a:rPr lang="en-US"/>
              <a:t>Create a Data Collection Plan- decide what data you will collect and how, survey, interviews, focus groups, forums. What do you need to report to your funders? In what database? How to organize &amp; present to the public? We will talk more about more in depth soon.</a:t>
            </a:r>
            <a:endParaRPr/>
          </a:p>
          <a:p>
            <a:pPr marL="171450" lvl="0" indent="-171450" algn="l" rtl="0">
              <a:lnSpc>
                <a:spcPct val="125000"/>
              </a:lnSpc>
              <a:spcBef>
                <a:spcPts val="0"/>
              </a:spcBef>
              <a:spcAft>
                <a:spcPts val="0"/>
              </a:spcAft>
              <a:buClr>
                <a:schemeClr val="dk1"/>
              </a:buClr>
              <a:buSzPts val="1200"/>
              <a:buFont typeface="Arial"/>
              <a:buChar char="•"/>
            </a:pPr>
            <a:r>
              <a:rPr lang="en-US"/>
              <a:t>Implement the Needs Assessment Survey- create a timeline &amp; assign responsibility, establish a budget, define staff roles, recruit partners and finalize data collection plan, collect the data</a:t>
            </a:r>
            <a:endParaRPr/>
          </a:p>
          <a:p>
            <a:pPr marL="171450" lvl="0" indent="-171450" algn="l" rtl="0">
              <a:lnSpc>
                <a:spcPct val="125000"/>
              </a:lnSpc>
              <a:spcBef>
                <a:spcPts val="0"/>
              </a:spcBef>
              <a:spcAft>
                <a:spcPts val="0"/>
              </a:spcAft>
              <a:buClr>
                <a:schemeClr val="dk1"/>
              </a:buClr>
              <a:buSzPts val="1200"/>
              <a:buFont typeface="Arial"/>
              <a:buChar char="•"/>
            </a:pPr>
            <a:r>
              <a:rPr lang="en-US"/>
              <a:t>Report and Take Action- Analyze and report the data, create the community profile, organize non quantitative data</a:t>
            </a:r>
            <a:endParaRPr/>
          </a:p>
          <a:p>
            <a:pPr marL="0" lvl="0" indent="0" algn="l" rtl="0">
              <a:lnSpc>
                <a:spcPct val="125000"/>
              </a:lnSpc>
              <a:spcBef>
                <a:spcPts val="0"/>
              </a:spcBef>
              <a:spcAft>
                <a:spcPts val="0"/>
              </a:spcAft>
              <a:buSzPts val="14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1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72" name="Google Shape;272;p10:notes"/>
          <p:cNvSpPr txBox="1">
            <a:spLocks noGrp="1"/>
          </p:cNvSpPr>
          <p:nvPr>
            <p:ph type="body" idx="1"/>
          </p:nvPr>
        </p:nvSpPr>
        <p:spPr>
          <a:xfrm>
            <a:off x="934720" y="4415790"/>
            <a:ext cx="5140960" cy="4183380"/>
          </a:xfrm>
          <a:prstGeom prst="rect">
            <a:avLst/>
          </a:prstGeom>
          <a:noFill/>
          <a:ln>
            <a:noFill/>
          </a:ln>
        </p:spPr>
        <p:txBody>
          <a:bodyPr spcFirstLastPara="1" wrap="square" lIns="93150" tIns="46575" rIns="93150" bIns="46575" anchor="t" anchorCtr="0">
            <a:noAutofit/>
          </a:bodyPr>
          <a:lstStyle/>
          <a:p>
            <a:pPr marL="0" lvl="0" indent="0" algn="l" rtl="0">
              <a:lnSpc>
                <a:spcPct val="125000"/>
              </a:lnSpc>
              <a:spcBef>
                <a:spcPts val="0"/>
              </a:spcBef>
              <a:spcAft>
                <a:spcPts val="0"/>
              </a:spcAft>
              <a:buSzPts val="1400"/>
              <a:buNone/>
            </a:pPr>
            <a:r>
              <a:rPr lang="en-US">
                <a:highlight>
                  <a:srgbClr val="FFFF00"/>
                </a:highlight>
              </a:rPr>
              <a:t>SLIDE MANAGEMENT: PRESENTATION SLIDE</a:t>
            </a:r>
            <a:endParaRPr/>
          </a:p>
          <a:p>
            <a:pPr marL="0" lvl="0" indent="0" algn="l" rtl="0">
              <a:lnSpc>
                <a:spcPct val="125000"/>
              </a:lnSpc>
              <a:spcBef>
                <a:spcPts val="0"/>
              </a:spcBef>
              <a:spcAft>
                <a:spcPts val="0"/>
              </a:spcAft>
              <a:buSzPts val="1400"/>
              <a:buNone/>
            </a:pPr>
            <a:endParaRPr>
              <a:highlight>
                <a:srgbClr val="FFFF00"/>
              </a:highlight>
            </a:endParaRPr>
          </a:p>
          <a:p>
            <a:pPr marL="0" lvl="0" indent="0" algn="l" rtl="0">
              <a:lnSpc>
                <a:spcPct val="125000"/>
              </a:lnSpc>
              <a:spcBef>
                <a:spcPts val="0"/>
              </a:spcBef>
              <a:spcAft>
                <a:spcPts val="0"/>
              </a:spcAft>
              <a:buSzPts val="1400"/>
              <a:buNone/>
            </a:pPr>
            <a:r>
              <a:rPr lang="en-US">
                <a:highlight>
                  <a:srgbClr val="FFFF00"/>
                </a:highlight>
              </a:rPr>
              <a:t>SLIDE MANAGEMENT: CUSTOMER SATISFACTION SURVEY</a:t>
            </a:r>
            <a:endParaRPr/>
          </a:p>
          <a:p>
            <a:pPr marL="0" lvl="0" indent="0" algn="l" rtl="0">
              <a:lnSpc>
                <a:spcPct val="125000"/>
              </a:lnSpc>
              <a:spcBef>
                <a:spcPts val="0"/>
              </a:spcBef>
              <a:spcAft>
                <a:spcPts val="0"/>
              </a:spcAft>
              <a:buSzPts val="1400"/>
              <a:buNone/>
            </a:pPr>
            <a:endParaRPr>
              <a:highlight>
                <a:srgbClr val="FFFF00"/>
              </a:highlight>
            </a:endParaRPr>
          </a:p>
          <a:p>
            <a:pPr marL="0" lvl="0" indent="0" algn="l" rtl="0">
              <a:lnSpc>
                <a:spcPct val="125000"/>
              </a:lnSpc>
              <a:spcBef>
                <a:spcPts val="0"/>
              </a:spcBef>
              <a:spcAft>
                <a:spcPts val="0"/>
              </a:spcAft>
              <a:buSzPts val="1400"/>
              <a:buNone/>
            </a:pPr>
            <a:r>
              <a:rPr lang="en-US">
                <a:highlight>
                  <a:srgbClr val="FFFF00"/>
                </a:highlight>
              </a:rPr>
              <a:t>Best done electronically/ accessible. How dist and returned drives how easy to analyze / aggregate</a:t>
            </a:r>
            <a:endParaRPr/>
          </a:p>
          <a:p>
            <a:pPr marL="0" lvl="0" indent="0" algn="l" rtl="0">
              <a:lnSpc>
                <a:spcPct val="125000"/>
              </a:lnSpc>
              <a:spcBef>
                <a:spcPts val="0"/>
              </a:spcBef>
              <a:spcAft>
                <a:spcPts val="0"/>
              </a:spcAft>
              <a:buSzPts val="1400"/>
              <a:buNone/>
            </a:pPr>
            <a:endParaRPr>
              <a:highlight>
                <a:srgbClr val="FFFF00"/>
              </a:highlight>
            </a:endParaRPr>
          </a:p>
          <a:p>
            <a:pPr marL="0" lvl="0" indent="0" algn="l" rtl="0">
              <a:lnSpc>
                <a:spcPct val="125000"/>
              </a:lnSpc>
              <a:spcBef>
                <a:spcPts val="0"/>
              </a:spcBef>
              <a:spcAft>
                <a:spcPts val="0"/>
              </a:spcAft>
              <a:buSzPts val="1400"/>
              <a:buNone/>
            </a:pPr>
            <a:r>
              <a:rPr lang="en-US">
                <a:highlight>
                  <a:srgbClr val="FFFF00"/>
                </a:highlight>
              </a:rPr>
              <a:t>SLIDE MANAGEMENT: COMMUNITY NEEDS ASSESSMENT SURVEY</a:t>
            </a:r>
            <a:endParaRPr/>
          </a:p>
          <a:p>
            <a:pPr marL="0" lvl="0" indent="0" algn="l" rtl="0">
              <a:lnSpc>
                <a:spcPct val="125000"/>
              </a:lnSpc>
              <a:spcBef>
                <a:spcPts val="0"/>
              </a:spcBef>
              <a:spcAft>
                <a:spcPts val="0"/>
              </a:spcAft>
              <a:buSzPts val="1400"/>
              <a:buNone/>
            </a:pPr>
            <a:r>
              <a:rPr lang="en-US">
                <a:highlight>
                  <a:srgbClr val="FFFF00"/>
                </a:highlight>
              </a:rPr>
              <a:t>Electronically is best.</a:t>
            </a:r>
            <a:endParaRPr/>
          </a:p>
          <a:p>
            <a:pPr marL="0" lvl="0" indent="0" algn="l" rtl="0">
              <a:lnSpc>
                <a:spcPct val="125000"/>
              </a:lnSpc>
              <a:spcBef>
                <a:spcPts val="0"/>
              </a:spcBef>
              <a:spcAft>
                <a:spcPts val="0"/>
              </a:spcAft>
              <a:buSzPts val="1400"/>
              <a:buNone/>
            </a:pPr>
            <a:endParaRPr>
              <a:highlight>
                <a:srgbClr val="FFFF00"/>
              </a:highlight>
            </a:endParaRPr>
          </a:p>
          <a:p>
            <a:pPr marL="0" lvl="0" indent="0" algn="l" rtl="0">
              <a:lnSpc>
                <a:spcPct val="125000"/>
              </a:lnSpc>
              <a:spcBef>
                <a:spcPts val="0"/>
              </a:spcBef>
              <a:spcAft>
                <a:spcPts val="0"/>
              </a:spcAft>
              <a:buSzPts val="1400"/>
              <a:buNone/>
            </a:pPr>
            <a:r>
              <a:rPr lang="en-US">
                <a:highlight>
                  <a:srgbClr val="FFFF00"/>
                </a:highlight>
              </a:rPr>
              <a:t>Ag/ Comm: For anybody in the comm’y, used for key stakeholders, current pot cust, tp adv members, (1st q types of people)</a:t>
            </a:r>
            <a:endParaRPr/>
          </a:p>
          <a:p>
            <a:pPr marL="0" lvl="0" indent="0" algn="l" rtl="0">
              <a:lnSpc>
                <a:spcPct val="125000"/>
              </a:lnSpc>
              <a:spcBef>
                <a:spcPts val="0"/>
              </a:spcBef>
              <a:spcAft>
                <a:spcPts val="0"/>
              </a:spcAft>
              <a:buSzPts val="1400"/>
              <a:buNone/>
            </a:pPr>
            <a:endParaRPr>
              <a:highlight>
                <a:srgbClr val="FFFF00"/>
              </a:highlight>
            </a:endParaRPr>
          </a:p>
          <a:p>
            <a:pPr marL="0" lvl="0" indent="0" algn="l" rtl="0">
              <a:lnSpc>
                <a:spcPct val="125000"/>
              </a:lnSpc>
              <a:spcBef>
                <a:spcPts val="0"/>
              </a:spcBef>
              <a:spcAft>
                <a:spcPts val="0"/>
              </a:spcAft>
              <a:buSzPts val="1400"/>
              <a:buNone/>
            </a:pPr>
            <a:endParaRPr>
              <a:highlight>
                <a:srgbClr val="FFFF00"/>
              </a:highlight>
            </a:endParaRPr>
          </a:p>
          <a:p>
            <a:pPr marL="0" lvl="0" indent="0" algn="l" rtl="0">
              <a:lnSpc>
                <a:spcPct val="125000"/>
              </a:lnSpc>
              <a:spcBef>
                <a:spcPts val="0"/>
              </a:spcBef>
              <a:spcAft>
                <a:spcPts val="0"/>
              </a:spcAft>
              <a:buSzPts val="1400"/>
              <a:buNone/>
            </a:pPr>
            <a:r>
              <a:rPr lang="en-US">
                <a:highlight>
                  <a:srgbClr val="FFFF00"/>
                </a:highlight>
              </a:rPr>
              <a:t>Specifric area: ex private business. Geared toward specificaudience. </a:t>
            </a:r>
            <a:endParaRPr/>
          </a:p>
          <a:p>
            <a:pPr marL="0" lvl="0" indent="0" algn="l" rtl="0">
              <a:lnSpc>
                <a:spcPct val="125000"/>
              </a:lnSpc>
              <a:spcBef>
                <a:spcPts val="0"/>
              </a:spcBef>
              <a:spcAft>
                <a:spcPts val="0"/>
              </a:spcAft>
              <a:buSzPts val="14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1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84" name="Google Shape;284;p11:notes"/>
          <p:cNvSpPr txBox="1">
            <a:spLocks noGrp="1"/>
          </p:cNvSpPr>
          <p:nvPr>
            <p:ph type="body" idx="1"/>
          </p:nvPr>
        </p:nvSpPr>
        <p:spPr>
          <a:xfrm>
            <a:off x="934720" y="4415790"/>
            <a:ext cx="5140960" cy="4183380"/>
          </a:xfrm>
          <a:prstGeom prst="rect">
            <a:avLst/>
          </a:prstGeom>
          <a:noFill/>
          <a:ln>
            <a:noFill/>
          </a:ln>
        </p:spPr>
        <p:txBody>
          <a:bodyPr spcFirstLastPara="1" wrap="square" lIns="93150" tIns="46575" rIns="93150" bIns="46575" anchor="t" anchorCtr="0">
            <a:noAutofit/>
          </a:bodyPr>
          <a:lstStyle/>
          <a:p>
            <a:pPr marL="0" lvl="0" indent="0" algn="l" rtl="0">
              <a:lnSpc>
                <a:spcPct val="125000"/>
              </a:lnSpc>
              <a:spcBef>
                <a:spcPts val="0"/>
              </a:spcBef>
              <a:spcAft>
                <a:spcPts val="0"/>
              </a:spcAft>
              <a:buSzPts val="1400"/>
              <a:buNone/>
            </a:pPr>
            <a:r>
              <a:rPr lang="en-US">
                <a:highlight>
                  <a:srgbClr val="FFFF00"/>
                </a:highlight>
              </a:rPr>
              <a:t>SLIDE MANAGEMENT: PRESENTATION SLIDE</a:t>
            </a:r>
            <a:endParaRPr/>
          </a:p>
          <a:p>
            <a:pPr marL="0" lvl="0" indent="0" algn="l" rtl="0">
              <a:lnSpc>
                <a:spcPct val="125000"/>
              </a:lnSpc>
              <a:spcBef>
                <a:spcPts val="0"/>
              </a:spcBef>
              <a:spcAft>
                <a:spcPts val="0"/>
              </a:spcAft>
              <a:buSzPts val="1400"/>
              <a:buNone/>
            </a:pPr>
            <a:r>
              <a:rPr lang="en-US"/>
              <a:t>Natl Data Hub overview.</a:t>
            </a:r>
            <a:endParaRPr/>
          </a:p>
          <a:p>
            <a:pPr marL="0" lvl="0" indent="0" algn="l" rtl="0">
              <a:lnSpc>
                <a:spcPct val="125000"/>
              </a:lnSpc>
              <a:spcBef>
                <a:spcPts val="0"/>
              </a:spcBef>
              <a:spcAft>
                <a:spcPts val="0"/>
              </a:spcAft>
              <a:buSzPts val="1400"/>
              <a:buNone/>
            </a:pPr>
            <a:r>
              <a:rPr lang="en-US"/>
              <a:t>Show the table that gives poverty and its prevalence with age, gender, race, and ethnicity.</a:t>
            </a:r>
            <a:endParaRPr/>
          </a:p>
          <a:p>
            <a:pPr marL="0" lvl="0" indent="0" algn="l" rtl="0">
              <a:lnSpc>
                <a:spcPct val="125000"/>
              </a:lnSpc>
              <a:spcBef>
                <a:spcPts val="0"/>
              </a:spcBef>
              <a:spcAft>
                <a:spcPts val="0"/>
              </a:spcAft>
              <a:buSzPts val="1400"/>
              <a:buNone/>
            </a:pPr>
            <a:r>
              <a:rPr lang="en-US"/>
              <a:t>EXAMPLE Baca County and identify some key data elements.</a:t>
            </a:r>
            <a:endParaRPr/>
          </a:p>
          <a:p>
            <a:pPr marL="0" lvl="0" indent="0" algn="l" rtl="0">
              <a:lnSpc>
                <a:spcPct val="125000"/>
              </a:lnSpc>
              <a:spcBef>
                <a:spcPts val="0"/>
              </a:spcBef>
              <a:spcAft>
                <a:spcPts val="0"/>
              </a:spcAft>
              <a:buSzPts val="1400"/>
              <a:buNone/>
            </a:pPr>
            <a:r>
              <a:rPr lang="en-US"/>
              <a:t>DOLA Demographers Office and CSBG Data set overview.</a:t>
            </a:r>
            <a:endParaRPr/>
          </a:p>
          <a:p>
            <a:pPr marL="0" lvl="0" indent="0" algn="l" rtl="0">
              <a:lnSpc>
                <a:spcPct val="125000"/>
              </a:lnSpc>
              <a:spcBef>
                <a:spcPts val="0"/>
              </a:spcBef>
              <a:spcAft>
                <a:spcPts val="0"/>
              </a:spcAft>
              <a:buSzPts val="1400"/>
              <a:buNone/>
            </a:pPr>
            <a:r>
              <a:rPr lang="en-US"/>
              <a:t>EXAMPLE Baca County and identify some key data elements.</a:t>
            </a:r>
            <a:endParaRPr/>
          </a:p>
          <a:p>
            <a:pPr marL="0" lvl="0" indent="0" algn="l" rtl="0">
              <a:lnSpc>
                <a:spcPct val="125000"/>
              </a:lnSpc>
              <a:spcBef>
                <a:spcPts val="0"/>
              </a:spcBef>
              <a:spcAft>
                <a:spcPts val="0"/>
              </a:spcAft>
              <a:buSzPts val="1400"/>
              <a:buNone/>
            </a:pPr>
            <a:r>
              <a:rPr lang="en-US"/>
              <a:t>Quickly note the Census and ACS websites and some data that can be obtained such as Grandparent data.</a:t>
            </a:r>
            <a:endParaRPr/>
          </a:p>
          <a:p>
            <a:pPr marL="0" lvl="0" indent="0" algn="l" rtl="0">
              <a:lnSpc>
                <a:spcPct val="125000"/>
              </a:lnSpc>
              <a:spcBef>
                <a:spcPts val="0"/>
              </a:spcBef>
              <a:spcAft>
                <a:spcPts val="0"/>
              </a:spcAft>
              <a:buSzPts val="1400"/>
              <a:buNone/>
            </a:pPr>
            <a:r>
              <a:rPr lang="en-US"/>
              <a:t>Don’t forget about your own internal data, your partner agency data that might be shareable, and any relevant community databases that might be available locally to access for valuable quantitative and qualitative data.</a:t>
            </a:r>
            <a:endParaRPr/>
          </a:p>
          <a:p>
            <a:pPr marL="0" lvl="0" indent="0" algn="l" rtl="0">
              <a:lnSpc>
                <a:spcPct val="125000"/>
              </a:lnSpc>
              <a:spcBef>
                <a:spcPts val="0"/>
              </a:spcBef>
              <a:spcAft>
                <a:spcPts val="0"/>
              </a:spcAft>
              <a:buSzPts val="14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1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96" name="Google Shape;296;p12:notes"/>
          <p:cNvSpPr txBox="1">
            <a:spLocks noGrp="1"/>
          </p:cNvSpPr>
          <p:nvPr>
            <p:ph type="body" idx="1"/>
          </p:nvPr>
        </p:nvSpPr>
        <p:spPr>
          <a:xfrm>
            <a:off x="934720" y="4415790"/>
            <a:ext cx="5140960" cy="4183380"/>
          </a:xfrm>
          <a:prstGeom prst="rect">
            <a:avLst/>
          </a:prstGeom>
          <a:noFill/>
          <a:ln>
            <a:noFill/>
          </a:ln>
        </p:spPr>
        <p:txBody>
          <a:bodyPr spcFirstLastPara="1" wrap="square" lIns="93150" tIns="46575" rIns="93150" bIns="46575" anchor="t" anchorCtr="0">
            <a:noAutofit/>
          </a:bodyPr>
          <a:lstStyle/>
          <a:p>
            <a:pPr marL="0" lvl="0" indent="0" algn="l" rtl="0">
              <a:lnSpc>
                <a:spcPct val="125000"/>
              </a:lnSpc>
              <a:spcBef>
                <a:spcPts val="0"/>
              </a:spcBef>
              <a:spcAft>
                <a:spcPts val="0"/>
              </a:spcAft>
              <a:buSzPts val="1400"/>
              <a:buNone/>
            </a:pPr>
            <a:r>
              <a:rPr lang="en-US">
                <a:highlight>
                  <a:srgbClr val="FFFF00"/>
                </a:highlight>
              </a:rPr>
              <a:t>SLIDE MANAGEMENT: PRESENTATION SLIDE</a:t>
            </a:r>
            <a:endParaRPr/>
          </a:p>
          <a:p>
            <a:pPr marL="0" lvl="0" indent="0" algn="l" rtl="0">
              <a:lnSpc>
                <a:spcPct val="125000"/>
              </a:lnSpc>
              <a:spcBef>
                <a:spcPts val="0"/>
              </a:spcBef>
              <a:spcAft>
                <a:spcPts val="0"/>
              </a:spcAft>
              <a:buSzPts val="1400"/>
              <a:buNone/>
            </a:pPr>
            <a:r>
              <a:rPr lang="en-US">
                <a:highlight>
                  <a:srgbClr val="FFFF00"/>
                </a:highlight>
              </a:rPr>
              <a:t>Include info from these sectors specifically as laid out in OS. </a:t>
            </a:r>
            <a:endParaRPr/>
          </a:p>
          <a:p>
            <a:pPr marL="0" lvl="0" indent="0" algn="l" rtl="0">
              <a:lnSpc>
                <a:spcPct val="125000"/>
              </a:lnSpc>
              <a:spcBef>
                <a:spcPts val="0"/>
              </a:spcBef>
              <a:spcAft>
                <a:spcPts val="0"/>
              </a:spcAft>
              <a:buSzPts val="1400"/>
              <a:buNone/>
            </a:pPr>
            <a:endParaRPr>
              <a:highlight>
                <a:srgbClr val="FFFF00"/>
              </a:highlight>
            </a:endParaRPr>
          </a:p>
          <a:p>
            <a:pPr marL="0" lvl="0" indent="0" algn="l" rtl="0">
              <a:lnSpc>
                <a:spcPct val="125000"/>
              </a:lnSpc>
              <a:spcBef>
                <a:spcPts val="0"/>
              </a:spcBef>
              <a:spcAft>
                <a:spcPts val="0"/>
              </a:spcAft>
              <a:buSzPts val="1400"/>
              <a:buNone/>
            </a:pPr>
            <a:r>
              <a:rPr lang="en-US">
                <a:highlight>
                  <a:srgbClr val="FFFF00"/>
                </a:highlight>
              </a:rPr>
              <a:t>ec’ dev : business owners, downtown, </a:t>
            </a:r>
            <a:endParaRPr/>
          </a:p>
          <a:p>
            <a:pPr marL="0" lvl="0" indent="0" algn="l" rtl="0">
              <a:lnSpc>
                <a:spcPct val="125000"/>
              </a:lnSpc>
              <a:spcBef>
                <a:spcPts val="0"/>
              </a:spcBef>
              <a:spcAft>
                <a:spcPts val="0"/>
              </a:spcAft>
              <a:buSzPts val="1400"/>
              <a:buNone/>
            </a:pPr>
            <a:endParaRPr>
              <a:highlight>
                <a:srgbClr val="FFFF00"/>
              </a:highlight>
            </a:endParaRPr>
          </a:p>
          <a:p>
            <a:pPr marL="0" lvl="0" indent="0" algn="l" rtl="0">
              <a:lnSpc>
                <a:spcPct val="125000"/>
              </a:lnSpc>
              <a:spcBef>
                <a:spcPts val="0"/>
              </a:spcBef>
              <a:spcAft>
                <a:spcPts val="0"/>
              </a:spcAft>
              <a:buSzPts val="1400"/>
              <a:buNone/>
            </a:pPr>
            <a:r>
              <a:rPr lang="en-US">
                <a:highlight>
                  <a:srgbClr val="FFFF00"/>
                </a:highlight>
              </a:rPr>
              <a:t>Education: Survey sro’s</a:t>
            </a:r>
            <a:endParaRPr>
              <a:highlight>
                <a:srgbClr val="FFFF00"/>
              </a:highlight>
            </a:endParaRPr>
          </a:p>
          <a:p>
            <a:pPr marL="0" lvl="0" indent="0" algn="l" rtl="0">
              <a:lnSpc>
                <a:spcPct val="125000"/>
              </a:lnSpc>
              <a:spcBef>
                <a:spcPts val="0"/>
              </a:spcBef>
              <a:spcAft>
                <a:spcPts val="0"/>
              </a:spcAft>
              <a:buSzPts val="1400"/>
              <a:buNone/>
            </a:pPr>
            <a:endParaRPr>
              <a:highlight>
                <a:srgbClr val="FFFF00"/>
              </a:highlight>
            </a:endParaRPr>
          </a:p>
          <a:p>
            <a:pPr marL="0" lvl="0" indent="0" algn="l" rtl="0">
              <a:lnSpc>
                <a:spcPct val="125000"/>
              </a:lnSpc>
              <a:spcBef>
                <a:spcPts val="0"/>
              </a:spcBef>
              <a:spcAft>
                <a:spcPts val="0"/>
              </a:spcAft>
              <a:buSzPts val="1400"/>
              <a:buNone/>
            </a:pPr>
            <a:r>
              <a:rPr lang="en-US">
                <a:highlight>
                  <a:srgbClr val="FFFF00"/>
                </a:highlight>
              </a:rPr>
              <a:t>Links not on CCAA page bc examples from specific communities, sothose not in denver won’t want to use denver for their housing study. </a:t>
            </a:r>
            <a:endParaRPr/>
          </a:p>
          <a:p>
            <a:pPr marL="0" lvl="0" indent="0" algn="l" rtl="0">
              <a:lnSpc>
                <a:spcPct val="125000"/>
              </a:lnSpc>
              <a:spcBef>
                <a:spcPts val="0"/>
              </a:spcBef>
              <a:spcAft>
                <a:spcPts val="0"/>
              </a:spcAft>
              <a:buSzPts val="1400"/>
              <a:buNone/>
            </a:pPr>
            <a:endParaRPr>
              <a:highlight>
                <a:srgbClr val="FFFF00"/>
              </a:highlight>
            </a:endParaRPr>
          </a:p>
          <a:p>
            <a:pPr marL="0" lvl="0" indent="0" algn="l" rtl="0">
              <a:lnSpc>
                <a:spcPct val="125000"/>
              </a:lnSpc>
              <a:spcBef>
                <a:spcPts val="0"/>
              </a:spcBef>
              <a:spcAft>
                <a:spcPts val="0"/>
              </a:spcAft>
              <a:buSzPts val="1400"/>
              <a:buNone/>
            </a:pPr>
            <a:r>
              <a:rPr lang="en-US">
                <a:highlight>
                  <a:srgbClr val="FFFF00"/>
                </a:highlight>
              </a:rPr>
              <a:t>All post 2020. Post COVID for relevancy. RECENT.</a:t>
            </a:r>
            <a:endParaRPr/>
          </a:p>
          <a:p>
            <a:pPr marL="0" lvl="0" indent="0" algn="l" rtl="0">
              <a:lnSpc>
                <a:spcPct val="125000"/>
              </a:lnSpc>
              <a:spcBef>
                <a:spcPts val="0"/>
              </a:spcBef>
              <a:spcAft>
                <a:spcPts val="0"/>
              </a:spcAft>
              <a:buSzPts val="1400"/>
              <a:buNone/>
            </a:pPr>
            <a:r>
              <a:rPr lang="en-US">
                <a:highlight>
                  <a:srgbClr val="FFFF00"/>
                </a:highlight>
              </a:rPr>
              <a:t>OUTSIDE org</a:t>
            </a:r>
            <a:endParaRPr/>
          </a:p>
          <a:p>
            <a:pPr marL="0" lvl="0" indent="0" algn="l" rtl="0">
              <a:lnSpc>
                <a:spcPct val="125000"/>
              </a:lnSpc>
              <a:spcBef>
                <a:spcPts val="0"/>
              </a:spcBef>
              <a:spcAft>
                <a:spcPts val="0"/>
              </a:spcAft>
              <a:buSzPts val="1400"/>
              <a:buNone/>
            </a:pPr>
            <a:r>
              <a:rPr lang="en-US">
                <a:highlight>
                  <a:srgbClr val="FFFF00"/>
                </a:highlight>
              </a:rPr>
              <a:t>Multiple resources from source</a:t>
            </a:r>
            <a:endParaRPr/>
          </a:p>
          <a:p>
            <a:pPr marL="0" lvl="0" indent="0" algn="l" rtl="0">
              <a:lnSpc>
                <a:spcPct val="125000"/>
              </a:lnSpc>
              <a:spcBef>
                <a:spcPts val="0"/>
              </a:spcBef>
              <a:spcAft>
                <a:spcPts val="0"/>
              </a:spcAft>
              <a:buSzPts val="1400"/>
              <a:buNone/>
            </a:pPr>
            <a:endParaRPr>
              <a:highlight>
                <a:srgbClr val="FFFF00"/>
              </a:highlight>
            </a:endParaRPr>
          </a:p>
          <a:p>
            <a:pPr marL="0" lvl="0" indent="0" algn="l" rtl="0">
              <a:lnSpc>
                <a:spcPct val="125000"/>
              </a:lnSpc>
              <a:spcBef>
                <a:spcPts val="0"/>
              </a:spcBef>
              <a:spcAft>
                <a:spcPts val="0"/>
              </a:spcAft>
              <a:buSzPts val="14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1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08" name="Google Shape;308;p13:notes"/>
          <p:cNvSpPr txBox="1">
            <a:spLocks noGrp="1"/>
          </p:cNvSpPr>
          <p:nvPr>
            <p:ph type="body" idx="1"/>
          </p:nvPr>
        </p:nvSpPr>
        <p:spPr>
          <a:xfrm>
            <a:off x="934720" y="4415790"/>
            <a:ext cx="5140960" cy="4183380"/>
          </a:xfrm>
          <a:prstGeom prst="rect">
            <a:avLst/>
          </a:prstGeom>
          <a:noFill/>
          <a:ln>
            <a:noFill/>
          </a:ln>
        </p:spPr>
        <p:txBody>
          <a:bodyPr spcFirstLastPara="1" wrap="square" lIns="93150" tIns="46575" rIns="93150" bIns="46575" anchor="t" anchorCtr="0">
            <a:noAutofit/>
          </a:bodyPr>
          <a:lstStyle/>
          <a:p>
            <a:pPr marL="0" lvl="0" indent="0" algn="l" rtl="0">
              <a:lnSpc>
                <a:spcPct val="125000"/>
              </a:lnSpc>
              <a:spcBef>
                <a:spcPts val="0"/>
              </a:spcBef>
              <a:spcAft>
                <a:spcPts val="0"/>
              </a:spcAft>
              <a:buSzPts val="1400"/>
              <a:buNone/>
            </a:pPr>
            <a:r>
              <a:rPr lang="en-US">
                <a:highlight>
                  <a:srgbClr val="FFFF00"/>
                </a:highlight>
              </a:rPr>
              <a:t>SLIDE MANAGEMENT: PRESENTATION SLIDE</a:t>
            </a:r>
            <a:endParaRPr/>
          </a:p>
          <a:p>
            <a:pPr marL="0" lvl="0" indent="0" algn="l" rtl="0">
              <a:lnSpc>
                <a:spcPct val="125000"/>
              </a:lnSpc>
              <a:spcBef>
                <a:spcPts val="0"/>
              </a:spcBef>
              <a:spcAft>
                <a:spcPts val="0"/>
              </a:spcAft>
              <a:buSzPts val="1400"/>
              <a:buNone/>
            </a:pPr>
            <a:r>
              <a:rPr lang="en-US">
                <a:highlight>
                  <a:schemeClr val="lt1"/>
                </a:highlight>
              </a:rPr>
              <a:t>State Departments are excellent source of quantitative and qualitative data that may be considered and analyzed.</a:t>
            </a:r>
            <a:endParaRPr/>
          </a:p>
          <a:p>
            <a:pPr marL="0" lvl="0" indent="0" algn="l" rtl="0">
              <a:lnSpc>
                <a:spcPct val="125000"/>
              </a:lnSpc>
              <a:spcBef>
                <a:spcPts val="0"/>
              </a:spcBef>
              <a:spcAft>
                <a:spcPts val="0"/>
              </a:spcAft>
              <a:buSzPts val="1400"/>
              <a:buNone/>
            </a:pPr>
            <a:r>
              <a:rPr lang="en-US">
                <a:highlight>
                  <a:schemeClr val="lt1"/>
                </a:highlight>
              </a:rPr>
              <a:t>EXAMPLE Licensed Child Care Facilities Report Data Baca County</a:t>
            </a:r>
            <a:endParaRPr/>
          </a:p>
          <a:p>
            <a:pPr marL="0" lvl="0" indent="0" algn="l" rtl="0">
              <a:lnSpc>
                <a:spcPct val="125000"/>
              </a:lnSpc>
              <a:spcBef>
                <a:spcPts val="0"/>
              </a:spcBef>
              <a:spcAft>
                <a:spcPts val="0"/>
              </a:spcAft>
              <a:buSzPts val="1400"/>
              <a:buNone/>
            </a:pPr>
            <a:r>
              <a:rPr lang="en-US">
                <a:highlight>
                  <a:schemeClr val="lt1"/>
                </a:highlight>
              </a:rPr>
              <a:t>EXAMPLE Kids Count Data Baca County</a:t>
            </a:r>
            <a:endParaRPr/>
          </a:p>
          <a:p>
            <a:pPr marL="0" lvl="0" indent="0" algn="l" rtl="0">
              <a:lnSpc>
                <a:spcPct val="125000"/>
              </a:lnSpc>
              <a:spcBef>
                <a:spcPts val="0"/>
              </a:spcBef>
              <a:spcAft>
                <a:spcPts val="0"/>
              </a:spcAft>
              <a:buSzPts val="1400"/>
              <a:buNone/>
            </a:pPr>
            <a:r>
              <a:rPr lang="en-US">
                <a:highlight>
                  <a:schemeClr val="lt1"/>
                </a:highlight>
              </a:rPr>
              <a:t>Don’t need to consider/include all of this…these are ideas of where to go to find data.</a:t>
            </a:r>
            <a:endParaRPr/>
          </a:p>
          <a:p>
            <a:pPr marL="0" lvl="0" indent="0" algn="l" rtl="0">
              <a:lnSpc>
                <a:spcPct val="125000"/>
              </a:lnSpc>
              <a:spcBef>
                <a:spcPts val="0"/>
              </a:spcBef>
              <a:spcAft>
                <a:spcPts val="0"/>
              </a:spcAft>
              <a:buSzPts val="14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1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20" name="Google Shape;320;p14:notes"/>
          <p:cNvSpPr txBox="1">
            <a:spLocks noGrp="1"/>
          </p:cNvSpPr>
          <p:nvPr>
            <p:ph type="body" idx="1"/>
          </p:nvPr>
        </p:nvSpPr>
        <p:spPr>
          <a:xfrm>
            <a:off x="934720" y="4415790"/>
            <a:ext cx="5140960" cy="4183380"/>
          </a:xfrm>
          <a:prstGeom prst="rect">
            <a:avLst/>
          </a:prstGeom>
          <a:noFill/>
          <a:ln>
            <a:noFill/>
          </a:ln>
        </p:spPr>
        <p:txBody>
          <a:bodyPr spcFirstLastPara="1" wrap="square" lIns="93150" tIns="46575" rIns="93150" bIns="46575" anchor="t" anchorCtr="0">
            <a:noAutofit/>
          </a:bodyPr>
          <a:lstStyle/>
          <a:p>
            <a:pPr marL="0" lvl="0" indent="0" algn="l" rtl="0">
              <a:lnSpc>
                <a:spcPct val="125000"/>
              </a:lnSpc>
              <a:spcBef>
                <a:spcPts val="0"/>
              </a:spcBef>
              <a:spcAft>
                <a:spcPts val="0"/>
              </a:spcAft>
              <a:buSzPts val="1400"/>
              <a:buNone/>
            </a:pPr>
            <a:r>
              <a:rPr lang="en-US">
                <a:highlight>
                  <a:srgbClr val="FFFF00"/>
                </a:highlight>
              </a:rPr>
              <a:t>SLIDE MANAGEMENT: PRESENTATION SLIDE</a:t>
            </a:r>
            <a:endParaRPr/>
          </a:p>
          <a:p>
            <a:pPr marL="0" lvl="0" indent="0" algn="l" rtl="0">
              <a:lnSpc>
                <a:spcPct val="125000"/>
              </a:lnSpc>
              <a:spcBef>
                <a:spcPts val="0"/>
              </a:spcBef>
              <a:spcAft>
                <a:spcPts val="0"/>
              </a:spcAft>
              <a:buSzPts val="1400"/>
              <a:buNone/>
            </a:pPr>
            <a:endParaRPr>
              <a:highlight>
                <a:srgbClr val="FFFF00"/>
              </a:highlight>
            </a:endParaRPr>
          </a:p>
          <a:p>
            <a:pPr marL="0" lvl="0" indent="0" algn="l" rtl="0">
              <a:lnSpc>
                <a:spcPct val="125000"/>
              </a:lnSpc>
              <a:spcBef>
                <a:spcPts val="0"/>
              </a:spcBef>
              <a:spcAft>
                <a:spcPts val="0"/>
              </a:spcAft>
              <a:buSzPts val="1400"/>
              <a:buNone/>
            </a:pPr>
            <a:r>
              <a:rPr lang="en-US">
                <a:highlight>
                  <a:srgbClr val="FFFF00"/>
                </a:highlight>
              </a:rPr>
              <a:t>Don’t need all.</a:t>
            </a:r>
            <a:endParaRPr/>
          </a:p>
          <a:p>
            <a:pPr marL="0" lvl="0" indent="0" algn="l" rtl="0">
              <a:lnSpc>
                <a:spcPct val="125000"/>
              </a:lnSpc>
              <a:spcBef>
                <a:spcPts val="0"/>
              </a:spcBef>
              <a:spcAft>
                <a:spcPts val="0"/>
              </a:spcAft>
              <a:buSzPts val="1400"/>
              <a:buNone/>
            </a:pPr>
            <a:endParaRPr>
              <a:highlight>
                <a:srgbClr val="FFFF00"/>
              </a:highlight>
            </a:endParaRPr>
          </a:p>
          <a:p>
            <a:pPr marL="0" lvl="0" indent="0" algn="l" rtl="0">
              <a:lnSpc>
                <a:spcPct val="125000"/>
              </a:lnSpc>
              <a:spcBef>
                <a:spcPts val="0"/>
              </a:spcBef>
              <a:spcAft>
                <a:spcPts val="0"/>
              </a:spcAft>
              <a:buSzPts val="1400"/>
              <a:buNone/>
            </a:pPr>
            <a:r>
              <a:rPr lang="en-US">
                <a:highlight>
                  <a:srgbClr val="FFFF00"/>
                </a:highlight>
              </a:rPr>
              <a:t>SLIDE MANAGEMENT: SELF-SUFFICIENCY STANDARD EXAMPLE</a:t>
            </a:r>
            <a:endParaRPr/>
          </a:p>
          <a:p>
            <a:pPr marL="0" lvl="0" indent="0" algn="l" rtl="0">
              <a:lnSpc>
                <a:spcPct val="125000"/>
              </a:lnSpc>
              <a:spcBef>
                <a:spcPts val="0"/>
              </a:spcBef>
              <a:spcAft>
                <a:spcPts val="0"/>
              </a:spcAft>
              <a:buSzPts val="1400"/>
              <a:buNone/>
            </a:pPr>
            <a:endParaRPr>
              <a:highlight>
                <a:srgbClr val="FFFF00"/>
              </a:highlight>
            </a:endParaRPr>
          </a:p>
          <a:p>
            <a:pPr marL="0" lvl="0" indent="0" algn="l" rtl="0">
              <a:lnSpc>
                <a:spcPct val="125000"/>
              </a:lnSpc>
              <a:spcBef>
                <a:spcPts val="0"/>
              </a:spcBef>
              <a:spcAft>
                <a:spcPts val="0"/>
              </a:spcAft>
              <a:buSzPts val="1400"/>
              <a:buNone/>
            </a:pPr>
            <a:r>
              <a:rPr lang="en-US">
                <a:highlight>
                  <a:srgbClr val="FFFF00"/>
                </a:highlight>
              </a:rPr>
              <a:t>SLIDE MANAGEMENT: LIVING WAGE CALCULATOR EXAMPLE</a:t>
            </a:r>
            <a:endParaRPr/>
          </a:p>
          <a:p>
            <a:pPr marL="0" lvl="0" indent="0" algn="l" rtl="0">
              <a:lnSpc>
                <a:spcPct val="125000"/>
              </a:lnSpc>
              <a:spcBef>
                <a:spcPts val="0"/>
              </a:spcBef>
              <a:spcAft>
                <a:spcPts val="0"/>
              </a:spcAft>
              <a:buSzPts val="14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5" name="Google Shape;95;p2:notes"/>
          <p:cNvSpPr txBox="1">
            <a:spLocks noGrp="1"/>
          </p:cNvSpPr>
          <p:nvPr>
            <p:ph type="body" idx="1"/>
          </p:nvPr>
        </p:nvSpPr>
        <p:spPr>
          <a:xfrm>
            <a:off x="934720" y="4415790"/>
            <a:ext cx="5140960" cy="4183380"/>
          </a:xfrm>
          <a:prstGeom prst="rect">
            <a:avLst/>
          </a:prstGeom>
          <a:noFill/>
          <a:ln>
            <a:noFill/>
          </a:ln>
        </p:spPr>
        <p:txBody>
          <a:bodyPr spcFirstLastPara="1" wrap="square" lIns="93150" tIns="46575" rIns="93150" bIns="46575" anchor="t" anchorCtr="0">
            <a:noAutofit/>
          </a:bodyPr>
          <a:lstStyle/>
          <a:p>
            <a:pPr marL="0" lvl="0" indent="0" algn="l" rtl="0">
              <a:lnSpc>
                <a:spcPct val="125000"/>
              </a:lnSpc>
              <a:spcBef>
                <a:spcPts val="0"/>
              </a:spcBef>
              <a:spcAft>
                <a:spcPts val="0"/>
              </a:spcAft>
              <a:buSzPts val="14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7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32" name="Google Shape;332;p78:notes"/>
          <p:cNvSpPr txBox="1">
            <a:spLocks noGrp="1"/>
          </p:cNvSpPr>
          <p:nvPr>
            <p:ph type="body" idx="1"/>
          </p:nvPr>
        </p:nvSpPr>
        <p:spPr>
          <a:xfrm>
            <a:off x="934720" y="4415790"/>
            <a:ext cx="5140960" cy="4183380"/>
          </a:xfrm>
          <a:prstGeom prst="rect">
            <a:avLst/>
          </a:prstGeom>
          <a:noFill/>
          <a:ln>
            <a:noFill/>
          </a:ln>
        </p:spPr>
        <p:txBody>
          <a:bodyPr spcFirstLastPara="1" wrap="square" lIns="93150" tIns="46575" rIns="93150" bIns="46575" anchor="t" anchorCtr="0">
            <a:noAutofit/>
          </a:bodyPr>
          <a:lstStyle/>
          <a:p>
            <a:pPr marL="171450" lvl="0" indent="-171450" algn="l" rtl="0">
              <a:lnSpc>
                <a:spcPct val="125000"/>
              </a:lnSpc>
              <a:spcBef>
                <a:spcPts val="0"/>
              </a:spcBef>
              <a:spcAft>
                <a:spcPts val="0"/>
              </a:spcAft>
              <a:buClr>
                <a:schemeClr val="dk1"/>
              </a:buClr>
              <a:buSzPts val="1200"/>
              <a:buFont typeface="Arial"/>
              <a:buChar char="•"/>
            </a:pPr>
            <a:r>
              <a:rPr lang="en-US"/>
              <a:t>Define Parameters of the Assessment- Define the Community, its needs, and its assets. Do we look at those around service categories (housing, transportation, etc) or by population in the community, or otherwise? What does this look like in your agency? How do you define your community?</a:t>
            </a:r>
            <a:endParaRPr/>
          </a:p>
          <a:p>
            <a:pPr marL="171450" lvl="0" indent="-171450" algn="l" rtl="0">
              <a:lnSpc>
                <a:spcPct val="125000"/>
              </a:lnSpc>
              <a:spcBef>
                <a:spcPts val="0"/>
              </a:spcBef>
              <a:spcAft>
                <a:spcPts val="0"/>
              </a:spcAft>
              <a:buClr>
                <a:schemeClr val="dk1"/>
              </a:buClr>
              <a:buSzPts val="1200"/>
              <a:buFont typeface="Arial"/>
              <a:buChar char="•"/>
            </a:pPr>
            <a:r>
              <a:rPr lang="en-US"/>
              <a:t>Create an Assessment Plan- Create an Assessment Team, an assessment coordinator, an agency team to brainstorm around needs, assets, and  a wish list for data collection. The agency team can include tripartite board members or community members. Can be a small team.</a:t>
            </a:r>
            <a:endParaRPr/>
          </a:p>
          <a:p>
            <a:pPr marL="171450" lvl="0" indent="-171450" algn="l" rtl="0">
              <a:lnSpc>
                <a:spcPct val="125000"/>
              </a:lnSpc>
              <a:spcBef>
                <a:spcPts val="0"/>
              </a:spcBef>
              <a:spcAft>
                <a:spcPts val="0"/>
              </a:spcAft>
              <a:buClr>
                <a:schemeClr val="dk1"/>
              </a:buClr>
              <a:buSzPts val="1200"/>
              <a:buFont typeface="Arial"/>
              <a:buChar char="•"/>
            </a:pPr>
            <a:r>
              <a:rPr lang="en-US"/>
              <a:t>Create a Data Collection Plan- decide what data you will collect and how, survey, interviews, focus groups, forums. What do you need to report to your funders? In what database? How to organize &amp; present to the public? We will talk more about more in depth soon.</a:t>
            </a:r>
            <a:endParaRPr/>
          </a:p>
          <a:p>
            <a:pPr marL="171450" lvl="0" indent="-171450" algn="l" rtl="0">
              <a:lnSpc>
                <a:spcPct val="125000"/>
              </a:lnSpc>
              <a:spcBef>
                <a:spcPts val="0"/>
              </a:spcBef>
              <a:spcAft>
                <a:spcPts val="0"/>
              </a:spcAft>
              <a:buClr>
                <a:schemeClr val="dk1"/>
              </a:buClr>
              <a:buSzPts val="1200"/>
              <a:buFont typeface="Arial"/>
              <a:buChar char="•"/>
            </a:pPr>
            <a:r>
              <a:rPr lang="en-US"/>
              <a:t>Implement the Needs Assessment Survey- create a timeline &amp; assign responsibility, establish a budget, define staff roles, recruit partners and finalize data collection plan, collect the data</a:t>
            </a:r>
            <a:endParaRPr/>
          </a:p>
          <a:p>
            <a:pPr marL="171450" lvl="0" indent="-171450" algn="l" rtl="0">
              <a:lnSpc>
                <a:spcPct val="125000"/>
              </a:lnSpc>
              <a:spcBef>
                <a:spcPts val="0"/>
              </a:spcBef>
              <a:spcAft>
                <a:spcPts val="0"/>
              </a:spcAft>
              <a:buClr>
                <a:schemeClr val="dk1"/>
              </a:buClr>
              <a:buSzPts val="1200"/>
              <a:buFont typeface="Arial"/>
              <a:buChar char="•"/>
            </a:pPr>
            <a:r>
              <a:rPr lang="en-US"/>
              <a:t>Report and Take Action- Analyze and report the data, create the community profile, organize non quantitative data</a:t>
            </a:r>
            <a:endParaRPr/>
          </a:p>
          <a:p>
            <a:pPr marL="0" lvl="0" indent="0" algn="l" rtl="0">
              <a:lnSpc>
                <a:spcPct val="125000"/>
              </a:lnSpc>
              <a:spcBef>
                <a:spcPts val="0"/>
              </a:spcBef>
              <a:spcAft>
                <a:spcPts val="0"/>
              </a:spcAft>
              <a:buSzPts val="14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1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48" name="Google Shape;348;p15:notes"/>
          <p:cNvSpPr txBox="1">
            <a:spLocks noGrp="1"/>
          </p:cNvSpPr>
          <p:nvPr>
            <p:ph type="body" idx="1"/>
          </p:nvPr>
        </p:nvSpPr>
        <p:spPr>
          <a:xfrm>
            <a:off x="934720" y="4415790"/>
            <a:ext cx="5140960" cy="4183380"/>
          </a:xfrm>
          <a:prstGeom prst="rect">
            <a:avLst/>
          </a:prstGeom>
          <a:noFill/>
          <a:ln>
            <a:noFill/>
          </a:ln>
        </p:spPr>
        <p:txBody>
          <a:bodyPr spcFirstLastPara="1" wrap="square" lIns="93150" tIns="46575" rIns="93150" bIns="46575" anchor="t" anchorCtr="0">
            <a:noAutofit/>
          </a:bodyPr>
          <a:lstStyle/>
          <a:p>
            <a:pPr marL="0" marR="0" lvl="0" indent="0" algn="l" rtl="0">
              <a:lnSpc>
                <a:spcPct val="125000"/>
              </a:lnSpc>
              <a:spcBef>
                <a:spcPts val="0"/>
              </a:spcBef>
              <a:spcAft>
                <a:spcPts val="0"/>
              </a:spcAft>
              <a:buClr>
                <a:srgbClr val="000000"/>
              </a:buClr>
              <a:buSzPts val="2200"/>
              <a:buFont typeface="Avenir"/>
              <a:buNone/>
            </a:pPr>
            <a:r>
              <a:rPr lang="en-US"/>
              <a:t>What types of assets are there. </a:t>
            </a:r>
            <a:endParaRPr/>
          </a:p>
          <a:p>
            <a:pPr marL="0" lvl="0" indent="0" algn="l" rtl="0">
              <a:lnSpc>
                <a:spcPct val="125000"/>
              </a:lnSpc>
              <a:spcBef>
                <a:spcPts val="0"/>
              </a:spcBef>
              <a:spcAft>
                <a:spcPts val="0"/>
              </a:spcAft>
              <a:buSzPts val="14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1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60" name="Google Shape;360;p16:notes"/>
          <p:cNvSpPr txBox="1">
            <a:spLocks noGrp="1"/>
          </p:cNvSpPr>
          <p:nvPr>
            <p:ph type="body" idx="1"/>
          </p:nvPr>
        </p:nvSpPr>
        <p:spPr>
          <a:xfrm>
            <a:off x="934720" y="4415790"/>
            <a:ext cx="5140960" cy="4183380"/>
          </a:xfrm>
          <a:prstGeom prst="rect">
            <a:avLst/>
          </a:prstGeom>
          <a:noFill/>
          <a:ln>
            <a:noFill/>
          </a:ln>
        </p:spPr>
        <p:txBody>
          <a:bodyPr spcFirstLastPara="1" wrap="square" lIns="93150" tIns="46575" rIns="93150" bIns="46575" anchor="t" anchorCtr="0">
            <a:noAutofit/>
          </a:bodyPr>
          <a:lstStyle/>
          <a:p>
            <a:pPr marL="0" lvl="0" indent="0" algn="l" rtl="0">
              <a:lnSpc>
                <a:spcPct val="125000"/>
              </a:lnSpc>
              <a:spcBef>
                <a:spcPts val="0"/>
              </a:spcBef>
              <a:spcAft>
                <a:spcPts val="0"/>
              </a:spcAft>
              <a:buSzPts val="1400"/>
              <a:buNone/>
            </a:pPr>
            <a:r>
              <a:rPr lang="en-US">
                <a:highlight>
                  <a:srgbClr val="FFFF00"/>
                </a:highlight>
              </a:rPr>
              <a:t>SLIDE MANAGEMENT: PRESENTATION SLIDE</a:t>
            </a:r>
            <a:endParaRPr/>
          </a:p>
          <a:p>
            <a:pPr marL="0" lvl="0" indent="0" algn="l" rtl="0">
              <a:lnSpc>
                <a:spcPct val="125000"/>
              </a:lnSpc>
              <a:spcBef>
                <a:spcPts val="0"/>
              </a:spcBef>
              <a:spcAft>
                <a:spcPts val="0"/>
              </a:spcAft>
              <a:buSzPts val="1400"/>
              <a:buNone/>
            </a:pPr>
            <a:r>
              <a:rPr lang="en-US">
                <a:highlight>
                  <a:schemeClr val="lt1"/>
                </a:highlight>
              </a:rPr>
              <a:t>The federal CSBG Act also requires eligible entities to assess the resources both available and lacking in the area served.</a:t>
            </a:r>
            <a:endParaRPr/>
          </a:p>
          <a:p>
            <a:pPr marL="0" lvl="0" indent="0" algn="l" rtl="0">
              <a:lnSpc>
                <a:spcPct val="125000"/>
              </a:lnSpc>
              <a:spcBef>
                <a:spcPts val="0"/>
              </a:spcBef>
              <a:spcAft>
                <a:spcPts val="0"/>
              </a:spcAft>
              <a:buSzPts val="1400"/>
              <a:buNone/>
            </a:pPr>
            <a:r>
              <a:rPr lang="en-US">
                <a:highlight>
                  <a:schemeClr val="lt1"/>
                </a:highlight>
              </a:rPr>
              <a:t>Are there any gaps in resources in the community?</a:t>
            </a:r>
            <a:endParaRPr/>
          </a:p>
          <a:p>
            <a:pPr marL="0" lvl="0" indent="0" algn="l" rtl="0">
              <a:lnSpc>
                <a:spcPct val="125000"/>
              </a:lnSpc>
              <a:spcBef>
                <a:spcPts val="0"/>
              </a:spcBef>
              <a:spcAft>
                <a:spcPts val="0"/>
              </a:spcAft>
              <a:buSzPts val="1400"/>
              <a:buNone/>
            </a:pPr>
            <a:r>
              <a:rPr lang="en-US">
                <a:highlight>
                  <a:schemeClr val="lt1"/>
                </a:highlight>
              </a:rPr>
              <a:t>Are there other agencies/programs with a similar approach? With similar missions?</a:t>
            </a:r>
            <a:endParaRPr/>
          </a:p>
          <a:p>
            <a:pPr marL="0" lvl="0" indent="0" algn="l" rtl="0">
              <a:lnSpc>
                <a:spcPct val="125000"/>
              </a:lnSpc>
              <a:spcBef>
                <a:spcPts val="0"/>
              </a:spcBef>
              <a:spcAft>
                <a:spcPts val="0"/>
              </a:spcAft>
              <a:buSzPts val="1400"/>
              <a:buNone/>
            </a:pPr>
            <a:r>
              <a:rPr lang="en-US">
                <a:highlight>
                  <a:schemeClr val="lt1"/>
                </a:highlight>
              </a:rPr>
              <a:t>Are there any resources that are threatened?  What resources are plentiful and widespread?</a:t>
            </a:r>
            <a:endParaRPr/>
          </a:p>
          <a:p>
            <a:pPr marL="0" lvl="0" indent="0" algn="l" rtl="0">
              <a:lnSpc>
                <a:spcPct val="125000"/>
              </a:lnSpc>
              <a:spcBef>
                <a:spcPts val="0"/>
              </a:spcBef>
              <a:spcAft>
                <a:spcPts val="0"/>
              </a:spcAft>
              <a:buSzPts val="1400"/>
              <a:buNone/>
            </a:pPr>
            <a:r>
              <a:rPr lang="en-US">
                <a:highlight>
                  <a:schemeClr val="lt1"/>
                </a:highlight>
              </a:rPr>
              <a:t>Are there any local Theory of Change approaches that have a collective approach to poverty in the area served?</a:t>
            </a:r>
            <a:endParaRPr/>
          </a:p>
          <a:p>
            <a:pPr marL="0" lvl="0" indent="0" algn="l" rtl="0">
              <a:lnSpc>
                <a:spcPct val="125000"/>
              </a:lnSpc>
              <a:spcBef>
                <a:spcPts val="0"/>
              </a:spcBef>
              <a:spcAft>
                <a:spcPts val="0"/>
              </a:spcAft>
              <a:buSzPts val="1400"/>
              <a:buNone/>
            </a:pPr>
            <a:r>
              <a:rPr lang="en-US">
                <a:highlight>
                  <a:srgbClr val="FFFF00"/>
                </a:highlight>
              </a:rPr>
              <a:t>SLIDE MANAGEMENT: EAGLE COUNTY ASSET MAPPING</a:t>
            </a:r>
            <a:endParaRPr/>
          </a:p>
          <a:p>
            <a:pPr marL="0" lvl="0" indent="0" algn="l" rtl="0">
              <a:lnSpc>
                <a:spcPct val="125000"/>
              </a:lnSpc>
              <a:spcBef>
                <a:spcPts val="0"/>
              </a:spcBef>
              <a:spcAft>
                <a:spcPts val="0"/>
              </a:spcAft>
              <a:buSzPts val="1400"/>
              <a:buNone/>
            </a:pPr>
            <a:r>
              <a:rPr lang="en-US">
                <a:highlight>
                  <a:schemeClr val="lt1"/>
                </a:highlight>
              </a:rPr>
              <a:t>Here is a great example of a Resource/Asset Map created by Eagle County that notes the number of resources in different domains and the agencies that have those resources.  This can help identify strengths and gaps in the resources available locally.</a:t>
            </a:r>
            <a:endParaRPr/>
          </a:p>
          <a:p>
            <a:pPr marL="0" lvl="0" indent="0" algn="l" rtl="0">
              <a:lnSpc>
                <a:spcPct val="125000"/>
              </a:lnSpc>
              <a:spcBef>
                <a:spcPts val="0"/>
              </a:spcBef>
              <a:spcAft>
                <a:spcPts val="0"/>
              </a:spcAft>
              <a:buSzPts val="1400"/>
              <a:buNone/>
            </a:pPr>
            <a:r>
              <a:rPr lang="en-US">
                <a:highlight>
                  <a:schemeClr val="lt1"/>
                </a:highlight>
              </a:rPr>
              <a:t>Highlight CCLP Human Services Gap Map Baca County Example</a:t>
            </a:r>
            <a:endParaRPr/>
          </a:p>
          <a:p>
            <a:pPr marL="0" lvl="0" indent="0" algn="l" rtl="0">
              <a:lnSpc>
                <a:spcPct val="125000"/>
              </a:lnSpc>
              <a:spcBef>
                <a:spcPts val="0"/>
              </a:spcBef>
              <a:spcAft>
                <a:spcPts val="0"/>
              </a:spcAft>
              <a:buSzPts val="14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p7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73" name="Google Shape;373;p79:notes"/>
          <p:cNvSpPr txBox="1">
            <a:spLocks noGrp="1"/>
          </p:cNvSpPr>
          <p:nvPr>
            <p:ph type="body" idx="1"/>
          </p:nvPr>
        </p:nvSpPr>
        <p:spPr>
          <a:xfrm>
            <a:off x="934720" y="4415790"/>
            <a:ext cx="5140960" cy="4183380"/>
          </a:xfrm>
          <a:prstGeom prst="rect">
            <a:avLst/>
          </a:prstGeom>
          <a:noFill/>
          <a:ln>
            <a:noFill/>
          </a:ln>
        </p:spPr>
        <p:txBody>
          <a:bodyPr spcFirstLastPara="1" wrap="square" lIns="93150" tIns="46575" rIns="93150" bIns="46575" anchor="t" anchorCtr="0">
            <a:noAutofit/>
          </a:bodyPr>
          <a:lstStyle/>
          <a:p>
            <a:pPr marL="171450" lvl="0" indent="-171450" algn="l" rtl="0">
              <a:lnSpc>
                <a:spcPct val="125000"/>
              </a:lnSpc>
              <a:spcBef>
                <a:spcPts val="0"/>
              </a:spcBef>
              <a:spcAft>
                <a:spcPts val="0"/>
              </a:spcAft>
              <a:buClr>
                <a:schemeClr val="dk1"/>
              </a:buClr>
              <a:buSzPts val="1200"/>
              <a:buFont typeface="Arial"/>
              <a:buChar char="•"/>
            </a:pPr>
            <a:r>
              <a:rPr lang="en-US"/>
              <a:t>Define Parameters of the Assessment- Define the Community, its needs, and its assets. Do we look at those around service categories (housing, transportation, etc) or by population in the community, or otherwise? What does this look like in your agency? How do you define your community?</a:t>
            </a:r>
            <a:endParaRPr/>
          </a:p>
          <a:p>
            <a:pPr marL="171450" lvl="0" indent="-171450" algn="l" rtl="0">
              <a:lnSpc>
                <a:spcPct val="125000"/>
              </a:lnSpc>
              <a:spcBef>
                <a:spcPts val="0"/>
              </a:spcBef>
              <a:spcAft>
                <a:spcPts val="0"/>
              </a:spcAft>
              <a:buClr>
                <a:schemeClr val="dk1"/>
              </a:buClr>
              <a:buSzPts val="1200"/>
              <a:buFont typeface="Arial"/>
              <a:buChar char="•"/>
            </a:pPr>
            <a:r>
              <a:rPr lang="en-US"/>
              <a:t>Create an Assessment Plan- Create an Assessment Team, an assessment coordinator, an agency team to brainstorm around needs, assets, and  a wish list for data collection. The agency team can include tripartite board members or community members. Can be a small team.</a:t>
            </a:r>
            <a:endParaRPr/>
          </a:p>
          <a:p>
            <a:pPr marL="171450" lvl="0" indent="-171450" algn="l" rtl="0">
              <a:lnSpc>
                <a:spcPct val="125000"/>
              </a:lnSpc>
              <a:spcBef>
                <a:spcPts val="0"/>
              </a:spcBef>
              <a:spcAft>
                <a:spcPts val="0"/>
              </a:spcAft>
              <a:buClr>
                <a:schemeClr val="dk1"/>
              </a:buClr>
              <a:buSzPts val="1200"/>
              <a:buFont typeface="Arial"/>
              <a:buChar char="•"/>
            </a:pPr>
            <a:r>
              <a:rPr lang="en-US"/>
              <a:t>Create a Data Collection Plan- decide what data you will collect and how, survey, interviews, focus groups, forums. What do you need to report to your funders? In what database? How to organize &amp; present to the public? We will talk more about more in depth soon.</a:t>
            </a:r>
            <a:endParaRPr/>
          </a:p>
          <a:p>
            <a:pPr marL="171450" lvl="0" indent="-171450" algn="l" rtl="0">
              <a:lnSpc>
                <a:spcPct val="125000"/>
              </a:lnSpc>
              <a:spcBef>
                <a:spcPts val="0"/>
              </a:spcBef>
              <a:spcAft>
                <a:spcPts val="0"/>
              </a:spcAft>
              <a:buClr>
                <a:schemeClr val="dk1"/>
              </a:buClr>
              <a:buSzPts val="1200"/>
              <a:buFont typeface="Arial"/>
              <a:buChar char="•"/>
            </a:pPr>
            <a:r>
              <a:rPr lang="en-US"/>
              <a:t>Implement the Needs Assessment Survey- create a timeline &amp; assign responsibility, establish a budget, define staff roles, recruit partners and finalize data collection plan, collect the data</a:t>
            </a:r>
            <a:endParaRPr/>
          </a:p>
          <a:p>
            <a:pPr marL="171450" lvl="0" indent="-171450" algn="l" rtl="0">
              <a:lnSpc>
                <a:spcPct val="125000"/>
              </a:lnSpc>
              <a:spcBef>
                <a:spcPts val="0"/>
              </a:spcBef>
              <a:spcAft>
                <a:spcPts val="0"/>
              </a:spcAft>
              <a:buClr>
                <a:schemeClr val="dk1"/>
              </a:buClr>
              <a:buSzPts val="1200"/>
              <a:buFont typeface="Arial"/>
              <a:buChar char="•"/>
            </a:pPr>
            <a:r>
              <a:rPr lang="en-US"/>
              <a:t>Report and Take Action- Analyze and report the data, create the community profile, organize non quantitative data</a:t>
            </a:r>
            <a:endParaRPr/>
          </a:p>
          <a:p>
            <a:pPr marL="0" lvl="0" indent="0" algn="l" rtl="0">
              <a:lnSpc>
                <a:spcPct val="125000"/>
              </a:lnSpc>
              <a:spcBef>
                <a:spcPts val="0"/>
              </a:spcBef>
              <a:spcAft>
                <a:spcPts val="0"/>
              </a:spcAft>
              <a:buSzPts val="14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1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90" name="Google Shape;390;p17:notes"/>
          <p:cNvSpPr txBox="1">
            <a:spLocks noGrp="1"/>
          </p:cNvSpPr>
          <p:nvPr>
            <p:ph type="body" idx="1"/>
          </p:nvPr>
        </p:nvSpPr>
        <p:spPr>
          <a:xfrm>
            <a:off x="934720" y="4415790"/>
            <a:ext cx="5140960" cy="4183380"/>
          </a:xfrm>
          <a:prstGeom prst="rect">
            <a:avLst/>
          </a:prstGeom>
          <a:noFill/>
          <a:ln>
            <a:noFill/>
          </a:ln>
        </p:spPr>
        <p:txBody>
          <a:bodyPr spcFirstLastPara="1" wrap="square" lIns="93150" tIns="46575" rIns="93150" bIns="46575" anchor="t" anchorCtr="0">
            <a:noAutofit/>
          </a:bodyPr>
          <a:lstStyle/>
          <a:p>
            <a:pPr marL="0" lvl="0" indent="0" algn="l" rtl="0">
              <a:lnSpc>
                <a:spcPct val="125000"/>
              </a:lnSpc>
              <a:spcBef>
                <a:spcPts val="0"/>
              </a:spcBef>
              <a:spcAft>
                <a:spcPts val="0"/>
              </a:spcAft>
              <a:buSzPts val="1400"/>
              <a:buNone/>
            </a:pPr>
            <a:r>
              <a:rPr lang="en-US" b="0"/>
              <a:t>Some say “we count up the surveys”  -- ok but then what?  </a:t>
            </a:r>
            <a:endParaRPr/>
          </a:p>
          <a:p>
            <a:pPr marL="0" lvl="0" indent="0" algn="l" rtl="0">
              <a:lnSpc>
                <a:spcPct val="125000"/>
              </a:lnSpc>
              <a:spcBef>
                <a:spcPts val="0"/>
              </a:spcBef>
              <a:spcAft>
                <a:spcPts val="0"/>
              </a:spcAft>
              <a:buSzPts val="1400"/>
              <a:buNone/>
            </a:pPr>
            <a:r>
              <a:rPr lang="en-US" b="0"/>
              <a:t>That is the aggregation part but just counting them up doesn’t tell you what is priority.</a:t>
            </a:r>
            <a:endParaRPr/>
          </a:p>
          <a:p>
            <a:pPr marL="0" lvl="0" indent="0" algn="l" rtl="0">
              <a:lnSpc>
                <a:spcPct val="125000"/>
              </a:lnSpc>
              <a:spcBef>
                <a:spcPts val="0"/>
              </a:spcBef>
              <a:spcAft>
                <a:spcPts val="0"/>
              </a:spcAft>
              <a:buSzPts val="1400"/>
              <a:buNone/>
            </a:pPr>
            <a:endParaRPr b="0"/>
          </a:p>
          <a:p>
            <a:pPr marL="0" lvl="0" indent="0" algn="l" rtl="0">
              <a:lnSpc>
                <a:spcPct val="125000"/>
              </a:lnSpc>
              <a:spcBef>
                <a:spcPts val="0"/>
              </a:spcBef>
              <a:spcAft>
                <a:spcPts val="0"/>
              </a:spcAft>
              <a:buSzPts val="1400"/>
              <a:buNone/>
            </a:pPr>
            <a:r>
              <a:rPr lang="en-US" b="0"/>
              <a:t>Analysis of data can be complex and can require specific skills and training to do properly. </a:t>
            </a:r>
            <a:endParaRPr/>
          </a:p>
          <a:p>
            <a:pPr marL="0" lvl="0" indent="0" algn="l" rtl="0">
              <a:lnSpc>
                <a:spcPct val="125000"/>
              </a:lnSpc>
              <a:spcBef>
                <a:spcPts val="0"/>
              </a:spcBef>
              <a:spcAft>
                <a:spcPts val="0"/>
              </a:spcAft>
              <a:buSzPts val="1400"/>
              <a:buNone/>
            </a:pPr>
            <a:endParaRPr b="0"/>
          </a:p>
          <a:p>
            <a:pPr marL="0" lvl="0" indent="0" algn="l" rtl="0">
              <a:lnSpc>
                <a:spcPct val="125000"/>
              </a:lnSpc>
              <a:spcBef>
                <a:spcPts val="0"/>
              </a:spcBef>
              <a:spcAft>
                <a:spcPts val="0"/>
              </a:spcAft>
              <a:buSzPts val="1400"/>
              <a:buNone/>
            </a:pPr>
            <a:r>
              <a:rPr lang="en-US" b="0"/>
              <a:t> However, this page provides examples of four basic techniques that can be done with minimum difficulty</a:t>
            </a:r>
            <a:endParaRPr/>
          </a:p>
          <a:p>
            <a:pPr marL="0" lvl="0" indent="0" algn="l" rtl="0">
              <a:lnSpc>
                <a:spcPct val="125000"/>
              </a:lnSpc>
              <a:spcBef>
                <a:spcPts val="0"/>
              </a:spcBef>
              <a:spcAft>
                <a:spcPts val="0"/>
              </a:spcAft>
              <a:buSzPts val="1400"/>
              <a:buNone/>
            </a:pPr>
            <a:r>
              <a:rPr lang="en-US" b="0"/>
              <a:t> and should be within the skill level of typical CAA staff. </a:t>
            </a:r>
            <a:endParaRPr/>
          </a:p>
          <a:p>
            <a:pPr marL="0" lvl="0" indent="0" algn="l" rtl="0">
              <a:lnSpc>
                <a:spcPct val="125000"/>
              </a:lnSpc>
              <a:spcBef>
                <a:spcPts val="0"/>
              </a:spcBef>
              <a:spcAft>
                <a:spcPts val="0"/>
              </a:spcAft>
              <a:buSzPts val="1400"/>
              <a:buNone/>
            </a:pPr>
            <a:endParaRPr b="0"/>
          </a:p>
          <a:p>
            <a:pPr marL="0" lvl="0" indent="0" algn="l" rtl="0">
              <a:lnSpc>
                <a:spcPct val="125000"/>
              </a:lnSpc>
              <a:spcBef>
                <a:spcPts val="0"/>
              </a:spcBef>
              <a:spcAft>
                <a:spcPts val="0"/>
              </a:spcAft>
              <a:buSzPts val="1400"/>
              <a:buNone/>
            </a:pPr>
            <a:r>
              <a:rPr lang="en-US" b="0"/>
              <a:t>We consider the Type of data and HOW we will aggregate it. </a:t>
            </a:r>
            <a:endParaRPr/>
          </a:p>
          <a:p>
            <a:pPr marL="0" lvl="0" indent="0" algn="l" rtl="0">
              <a:lnSpc>
                <a:spcPct val="125000"/>
              </a:lnSpc>
              <a:spcBef>
                <a:spcPts val="0"/>
              </a:spcBef>
              <a:spcAft>
                <a:spcPts val="0"/>
              </a:spcAft>
              <a:buSzPts val="1400"/>
              <a:buNone/>
            </a:pPr>
            <a:endParaRPr b="0"/>
          </a:p>
          <a:p>
            <a:pPr marL="0" lvl="0" indent="0" algn="l" rtl="0">
              <a:lnSpc>
                <a:spcPct val="125000"/>
              </a:lnSpc>
              <a:spcBef>
                <a:spcPts val="0"/>
              </a:spcBef>
              <a:spcAft>
                <a:spcPts val="0"/>
              </a:spcAft>
              <a:buSzPts val="1400"/>
              <a:buNone/>
            </a:pPr>
            <a:r>
              <a:rPr lang="en-US" b="0"/>
              <a:t>First we Count,</a:t>
            </a:r>
            <a:endParaRPr/>
          </a:p>
          <a:p>
            <a:pPr marL="0" lvl="0" indent="0" algn="l" rtl="0">
              <a:lnSpc>
                <a:spcPct val="125000"/>
              </a:lnSpc>
              <a:spcBef>
                <a:spcPts val="0"/>
              </a:spcBef>
              <a:spcAft>
                <a:spcPts val="0"/>
              </a:spcAft>
              <a:buSzPts val="1400"/>
              <a:buNone/>
            </a:pPr>
            <a:r>
              <a:rPr lang="en-US" b="0"/>
              <a:t>How many live in a certain area, how many of a certain characteristic such as age, income ect…? </a:t>
            </a:r>
            <a:endParaRPr b="0"/>
          </a:p>
          <a:p>
            <a:pPr marL="0" lvl="0" indent="0" algn="l" rtl="0">
              <a:lnSpc>
                <a:spcPct val="125000"/>
              </a:lnSpc>
              <a:spcBef>
                <a:spcPts val="0"/>
              </a:spcBef>
              <a:spcAft>
                <a:spcPts val="0"/>
              </a:spcAft>
              <a:buSzPts val="1400"/>
              <a:buNone/>
            </a:pPr>
            <a:r>
              <a:rPr lang="en-US" b="0"/>
              <a:t>What is the status of housing, employment, ect</a:t>
            </a:r>
            <a:endParaRPr b="0"/>
          </a:p>
          <a:p>
            <a:pPr marL="0" lvl="0" indent="0" algn="l" rtl="0">
              <a:lnSpc>
                <a:spcPct val="125000"/>
              </a:lnSpc>
              <a:spcBef>
                <a:spcPts val="0"/>
              </a:spcBef>
              <a:spcAft>
                <a:spcPts val="0"/>
              </a:spcAft>
              <a:buSzPts val="1400"/>
              <a:buNone/>
            </a:pPr>
            <a:r>
              <a:rPr lang="en-US" b="0"/>
              <a:t>How many units or jobs are available?</a:t>
            </a:r>
            <a:endParaRPr/>
          </a:p>
          <a:p>
            <a:pPr marL="0" lvl="0" indent="0" algn="l" rtl="0">
              <a:lnSpc>
                <a:spcPct val="125000"/>
              </a:lnSpc>
              <a:spcBef>
                <a:spcPts val="0"/>
              </a:spcBef>
              <a:spcAft>
                <a:spcPts val="0"/>
              </a:spcAft>
              <a:buSzPts val="1400"/>
              <a:buNone/>
            </a:pPr>
            <a:endParaRPr b="0"/>
          </a:p>
          <a:p>
            <a:pPr marL="0" lvl="0" indent="0" algn="l" rtl="0">
              <a:lnSpc>
                <a:spcPct val="125000"/>
              </a:lnSpc>
              <a:spcBef>
                <a:spcPts val="0"/>
              </a:spcBef>
              <a:spcAft>
                <a:spcPts val="0"/>
              </a:spcAft>
              <a:buSzPts val="1400"/>
              <a:buNone/>
            </a:pPr>
            <a:r>
              <a:rPr lang="en-US" b="0"/>
              <a:t>Once we have counted, now we have to Compare: </a:t>
            </a:r>
            <a:endParaRPr b="0"/>
          </a:p>
          <a:p>
            <a:pPr marL="0" lvl="0" indent="0" algn="l" rtl="0">
              <a:lnSpc>
                <a:spcPct val="125000"/>
              </a:lnSpc>
              <a:spcBef>
                <a:spcPts val="0"/>
              </a:spcBef>
              <a:spcAft>
                <a:spcPts val="0"/>
              </a:spcAft>
              <a:buSzPts val="1400"/>
              <a:buNone/>
            </a:pPr>
            <a:r>
              <a:rPr lang="en-US" b="0"/>
              <a:t>Some questions you can ask to “compare” </a:t>
            </a:r>
            <a:endParaRPr/>
          </a:p>
          <a:p>
            <a:pPr marL="0" lvl="0" indent="0" algn="l" rtl="0">
              <a:lnSpc>
                <a:spcPct val="125000"/>
              </a:lnSpc>
              <a:spcBef>
                <a:spcPts val="0"/>
              </a:spcBef>
              <a:spcAft>
                <a:spcPts val="0"/>
              </a:spcAft>
              <a:buSzPts val="1400"/>
              <a:buNone/>
            </a:pPr>
            <a:r>
              <a:rPr lang="en-US" b="0"/>
              <a:t>Where do you see the largest numbers?  Are responses bigger than last year?  Did the resources change?  Do you see a change in demographics of participants? </a:t>
            </a:r>
            <a:endParaRPr/>
          </a:p>
          <a:p>
            <a:pPr marL="0" lvl="0" indent="0" algn="l" rtl="0">
              <a:lnSpc>
                <a:spcPct val="125000"/>
              </a:lnSpc>
              <a:spcBef>
                <a:spcPts val="0"/>
              </a:spcBef>
              <a:spcAft>
                <a:spcPts val="0"/>
              </a:spcAft>
              <a:buSzPts val="1400"/>
              <a:buNone/>
            </a:pPr>
            <a:endParaRPr b="0"/>
          </a:p>
          <a:p>
            <a:pPr marL="0" lvl="0" indent="0" algn="l" rtl="0">
              <a:lnSpc>
                <a:spcPct val="125000"/>
              </a:lnSpc>
              <a:spcBef>
                <a:spcPts val="0"/>
              </a:spcBef>
              <a:spcAft>
                <a:spcPts val="0"/>
              </a:spcAft>
              <a:buSzPts val="1400"/>
              <a:buNone/>
            </a:pPr>
            <a:r>
              <a:rPr lang="en-US" b="0"/>
              <a:t>This can lead to the identification of trends that could help to prioritize something that is getting to be a larger need,</a:t>
            </a:r>
            <a:endParaRPr/>
          </a:p>
          <a:p>
            <a:pPr marL="0" lvl="0" indent="0" algn="l" rtl="0">
              <a:lnSpc>
                <a:spcPct val="125000"/>
              </a:lnSpc>
              <a:spcBef>
                <a:spcPts val="0"/>
              </a:spcBef>
              <a:spcAft>
                <a:spcPts val="0"/>
              </a:spcAft>
              <a:buSzPts val="1400"/>
              <a:buNone/>
            </a:pPr>
            <a:r>
              <a:rPr lang="en-US" b="0"/>
              <a:t> or to reduce the priority of something that seems to be a smaller need.</a:t>
            </a:r>
            <a:endParaRPr/>
          </a:p>
          <a:p>
            <a:pPr marL="0" lvl="0" indent="0" algn="l" rtl="0">
              <a:lnSpc>
                <a:spcPct val="125000"/>
              </a:lnSpc>
              <a:spcBef>
                <a:spcPts val="0"/>
              </a:spcBef>
              <a:spcAft>
                <a:spcPts val="0"/>
              </a:spcAft>
              <a:buSzPts val="1400"/>
              <a:buNone/>
            </a:pPr>
            <a:r>
              <a:rPr lang="en-US" b="0"/>
              <a:t>An example is resources or neighborhoods change.</a:t>
            </a:r>
            <a:endParaRPr/>
          </a:p>
          <a:p>
            <a:pPr marL="0" lvl="0" indent="0" algn="l" rtl="0">
              <a:lnSpc>
                <a:spcPct val="125000"/>
              </a:lnSpc>
              <a:spcBef>
                <a:spcPts val="0"/>
              </a:spcBef>
              <a:spcAft>
                <a:spcPts val="0"/>
              </a:spcAft>
              <a:buSzPts val="14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p1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13" name="Google Shape;413;p18:notes"/>
          <p:cNvSpPr txBox="1">
            <a:spLocks noGrp="1"/>
          </p:cNvSpPr>
          <p:nvPr>
            <p:ph type="body" idx="1"/>
          </p:nvPr>
        </p:nvSpPr>
        <p:spPr>
          <a:xfrm>
            <a:off x="934720" y="4415790"/>
            <a:ext cx="5140960" cy="4183380"/>
          </a:xfrm>
          <a:prstGeom prst="rect">
            <a:avLst/>
          </a:prstGeom>
          <a:noFill/>
          <a:ln>
            <a:noFill/>
          </a:ln>
        </p:spPr>
        <p:txBody>
          <a:bodyPr spcFirstLastPara="1" wrap="square" lIns="93150" tIns="46575" rIns="93150" bIns="46575" anchor="t" anchorCtr="0">
            <a:noAutofit/>
          </a:bodyPr>
          <a:lstStyle/>
          <a:p>
            <a:pPr marL="47114" lvl="0" indent="0" algn="l" rtl="0">
              <a:lnSpc>
                <a:spcPct val="125000"/>
              </a:lnSpc>
              <a:spcBef>
                <a:spcPts val="0"/>
              </a:spcBef>
              <a:spcAft>
                <a:spcPts val="0"/>
              </a:spcAft>
              <a:buSzPts val="1400"/>
              <a:buNone/>
            </a:pPr>
            <a:r>
              <a:rPr lang="en-US" b="1"/>
              <a:t>PM 49          TM 56-57          K80-81</a:t>
            </a:r>
            <a:endParaRPr/>
          </a:p>
          <a:p>
            <a:pPr marL="47114" lvl="0" indent="0" algn="l" rtl="0">
              <a:lnSpc>
                <a:spcPct val="125000"/>
              </a:lnSpc>
              <a:spcBef>
                <a:spcPts val="0"/>
              </a:spcBef>
              <a:spcAft>
                <a:spcPts val="0"/>
              </a:spcAft>
              <a:buSzPts val="1400"/>
              <a:buNone/>
            </a:pPr>
            <a:endParaRPr b="1"/>
          </a:p>
          <a:p>
            <a:pPr marL="47114" lvl="0" indent="0" algn="l" rtl="0">
              <a:lnSpc>
                <a:spcPct val="125000"/>
              </a:lnSpc>
              <a:spcBef>
                <a:spcPts val="0"/>
              </a:spcBef>
              <a:spcAft>
                <a:spcPts val="0"/>
              </a:spcAft>
              <a:buSzPts val="1400"/>
              <a:buNone/>
            </a:pPr>
            <a:r>
              <a:rPr lang="en-US" b="1">
                <a:solidFill>
                  <a:srgbClr val="0070C0"/>
                </a:solidFill>
              </a:rPr>
              <a:t>We are now on page 49 PM Analyzing the Assessment Data.</a:t>
            </a:r>
            <a:endParaRPr/>
          </a:p>
          <a:p>
            <a:pPr marL="47114" lvl="0" indent="0" algn="l" rtl="0">
              <a:lnSpc>
                <a:spcPct val="125000"/>
              </a:lnSpc>
              <a:spcBef>
                <a:spcPts val="0"/>
              </a:spcBef>
              <a:spcAft>
                <a:spcPts val="0"/>
              </a:spcAft>
              <a:buSzPts val="1400"/>
              <a:buNone/>
            </a:pPr>
            <a:endParaRPr b="1"/>
          </a:p>
          <a:p>
            <a:pPr marL="0" lvl="0" indent="0" algn="l" rtl="0">
              <a:lnSpc>
                <a:spcPct val="125000"/>
              </a:lnSpc>
              <a:spcBef>
                <a:spcPts val="0"/>
              </a:spcBef>
              <a:spcAft>
                <a:spcPts val="0"/>
              </a:spcAft>
              <a:buSzPts val="1400"/>
              <a:buNone/>
            </a:pPr>
            <a:r>
              <a:rPr lang="en-US" b="1"/>
              <a:t>This is a very important area of the assessment process.  </a:t>
            </a:r>
            <a:endParaRPr/>
          </a:p>
          <a:p>
            <a:pPr marL="0" lvl="0" indent="0" algn="l" rtl="0">
              <a:lnSpc>
                <a:spcPct val="125000"/>
              </a:lnSpc>
              <a:spcBef>
                <a:spcPts val="0"/>
              </a:spcBef>
              <a:spcAft>
                <a:spcPts val="0"/>
              </a:spcAft>
              <a:buSzPts val="1400"/>
              <a:buNone/>
            </a:pPr>
            <a:r>
              <a:rPr lang="en-US" b="1"/>
              <a:t>Often agencies that conduct very thorough assessments, including the full range of customers (both primary and supporting), end up with too much data. </a:t>
            </a:r>
            <a:endParaRPr/>
          </a:p>
          <a:p>
            <a:pPr marL="0" lvl="0" indent="0" algn="l" rtl="0">
              <a:lnSpc>
                <a:spcPct val="125000"/>
              </a:lnSpc>
              <a:spcBef>
                <a:spcPts val="0"/>
              </a:spcBef>
              <a:spcAft>
                <a:spcPts val="0"/>
              </a:spcAft>
              <a:buSzPts val="1400"/>
              <a:buNone/>
            </a:pPr>
            <a:r>
              <a:rPr lang="en-US" b="1"/>
              <a:t> </a:t>
            </a:r>
            <a:endParaRPr/>
          </a:p>
          <a:p>
            <a:pPr marL="0" lvl="0" indent="0" algn="l" rtl="0">
              <a:lnSpc>
                <a:spcPct val="125000"/>
              </a:lnSpc>
              <a:spcBef>
                <a:spcPts val="0"/>
              </a:spcBef>
              <a:spcAft>
                <a:spcPts val="0"/>
              </a:spcAft>
              <a:buSzPts val="1400"/>
              <a:buNone/>
            </a:pPr>
            <a:r>
              <a:rPr lang="en-US" b="1"/>
              <a:t>Raw data is not useful information.  It has to be analyzed before it can be useful. </a:t>
            </a:r>
            <a:endParaRPr/>
          </a:p>
          <a:p>
            <a:pPr marL="47114" lvl="0" indent="0" algn="l" rtl="0">
              <a:lnSpc>
                <a:spcPct val="125000"/>
              </a:lnSpc>
              <a:spcBef>
                <a:spcPts val="0"/>
              </a:spcBef>
              <a:spcAft>
                <a:spcPts val="0"/>
              </a:spcAft>
              <a:buSzPts val="1400"/>
              <a:buNone/>
            </a:pPr>
            <a:endParaRPr/>
          </a:p>
          <a:p>
            <a:pPr marL="47114" lvl="0" indent="0" algn="l" rtl="0">
              <a:lnSpc>
                <a:spcPct val="125000"/>
              </a:lnSpc>
              <a:spcBef>
                <a:spcPts val="0"/>
              </a:spcBef>
              <a:spcAft>
                <a:spcPts val="0"/>
              </a:spcAft>
              <a:buSzPts val="1400"/>
              <a:buNone/>
            </a:pPr>
            <a:r>
              <a:rPr lang="en-US" b="1"/>
              <a:t>Once you have gathered all of this data about the community needs and resources, what do you do with it?</a:t>
            </a:r>
            <a:endParaRPr/>
          </a:p>
          <a:p>
            <a:pPr marL="47114" lvl="0" indent="0" algn="l" rtl="0">
              <a:lnSpc>
                <a:spcPct val="125000"/>
              </a:lnSpc>
              <a:spcBef>
                <a:spcPts val="0"/>
              </a:spcBef>
              <a:spcAft>
                <a:spcPts val="0"/>
              </a:spcAft>
              <a:buSzPts val="1400"/>
              <a:buNone/>
            </a:pPr>
            <a:r>
              <a:rPr lang="en-US" b="1"/>
              <a:t>  Before you begin to make your agency plan, you must find a way to organize the information you have collected and make some “sense” of it.</a:t>
            </a:r>
            <a:endParaRPr/>
          </a:p>
          <a:p>
            <a:pPr marL="47114" lvl="0" indent="0" algn="l" rtl="0">
              <a:lnSpc>
                <a:spcPct val="125000"/>
              </a:lnSpc>
              <a:spcBef>
                <a:spcPts val="0"/>
              </a:spcBef>
              <a:spcAft>
                <a:spcPts val="0"/>
              </a:spcAft>
              <a:buSzPts val="1400"/>
              <a:buNone/>
            </a:pPr>
            <a:endParaRPr b="1"/>
          </a:p>
          <a:p>
            <a:pPr marL="47114" lvl="0" indent="0" algn="l" rtl="0">
              <a:lnSpc>
                <a:spcPct val="125000"/>
              </a:lnSpc>
              <a:spcBef>
                <a:spcPts val="0"/>
              </a:spcBef>
              <a:spcAft>
                <a:spcPts val="0"/>
              </a:spcAft>
              <a:buSzPts val="1400"/>
              <a:buNone/>
            </a:pPr>
            <a:r>
              <a:rPr lang="en-US" b="1"/>
              <a:t>How does your agency analyze the data from your assessment activities to help you move towards formulating a plan?</a:t>
            </a:r>
            <a:endParaRPr/>
          </a:p>
          <a:p>
            <a:pPr marL="47114" lvl="0" indent="0" algn="l" rtl="0">
              <a:lnSpc>
                <a:spcPct val="125000"/>
              </a:lnSpc>
              <a:spcBef>
                <a:spcPts val="0"/>
              </a:spcBef>
              <a:spcAft>
                <a:spcPts val="0"/>
              </a:spcAft>
              <a:buSzPts val="1400"/>
              <a:buNone/>
            </a:pPr>
            <a:r>
              <a:rPr lang="en-US" b="1"/>
              <a:t> </a:t>
            </a:r>
            <a:endParaRPr/>
          </a:p>
          <a:p>
            <a:pPr marL="47114" lvl="0" indent="0" algn="l" rtl="0">
              <a:lnSpc>
                <a:spcPct val="125000"/>
              </a:lnSpc>
              <a:spcBef>
                <a:spcPts val="0"/>
              </a:spcBef>
              <a:spcAft>
                <a:spcPts val="0"/>
              </a:spcAft>
              <a:buSzPts val="1400"/>
              <a:buNone/>
            </a:pPr>
            <a:r>
              <a:rPr lang="en-US" b="1"/>
              <a:t>Let’s look at some questions that could help your agency organize the information at the bottom of page 49</a:t>
            </a:r>
            <a:endParaRPr b="1"/>
          </a:p>
          <a:p>
            <a:pPr marL="47114" lvl="0" indent="0" algn="l" rtl="0">
              <a:lnSpc>
                <a:spcPct val="125000"/>
              </a:lnSpc>
              <a:spcBef>
                <a:spcPts val="0"/>
              </a:spcBef>
              <a:spcAft>
                <a:spcPts val="0"/>
              </a:spcAft>
              <a:buSzPts val="1400"/>
              <a:buNone/>
            </a:pPr>
            <a:endParaRPr b="1"/>
          </a:p>
          <a:p>
            <a:pPr marL="0" lvl="0" indent="0" algn="l" rtl="0">
              <a:lnSpc>
                <a:spcPct val="125000"/>
              </a:lnSpc>
              <a:spcBef>
                <a:spcPts val="0"/>
              </a:spcBef>
              <a:spcAft>
                <a:spcPts val="0"/>
              </a:spcAft>
              <a:buSzPts val="1400"/>
              <a:buNone/>
            </a:pPr>
            <a:r>
              <a:rPr lang="en-US"/>
              <a:t>What are some of the root causes of the problem?</a:t>
            </a:r>
            <a:endParaRPr/>
          </a:p>
          <a:p>
            <a:pPr marL="0" lvl="0" indent="0" algn="l" rtl="0">
              <a:lnSpc>
                <a:spcPct val="125000"/>
              </a:lnSpc>
              <a:spcBef>
                <a:spcPts val="0"/>
              </a:spcBef>
              <a:spcAft>
                <a:spcPts val="0"/>
              </a:spcAft>
              <a:buSzPts val="1400"/>
              <a:buNone/>
            </a:pPr>
            <a:r>
              <a:rPr lang="en-US"/>
              <a:t>Why should we be interested in the problem?</a:t>
            </a:r>
            <a:endParaRPr/>
          </a:p>
          <a:p>
            <a:pPr marL="0" lvl="0" indent="0" algn="l" rtl="0">
              <a:lnSpc>
                <a:spcPct val="125000"/>
              </a:lnSpc>
              <a:spcBef>
                <a:spcPts val="0"/>
              </a:spcBef>
              <a:spcAft>
                <a:spcPts val="0"/>
              </a:spcAft>
              <a:buSzPts val="1400"/>
              <a:buNone/>
            </a:pPr>
            <a:r>
              <a:rPr lang="en-US"/>
              <a:t>What can be done to address the issue?</a:t>
            </a:r>
            <a:endParaRPr/>
          </a:p>
          <a:p>
            <a:pPr marL="0" lvl="0" indent="0" algn="l" rtl="0">
              <a:lnSpc>
                <a:spcPct val="125000"/>
              </a:lnSpc>
              <a:spcBef>
                <a:spcPts val="0"/>
              </a:spcBef>
              <a:spcAft>
                <a:spcPts val="0"/>
              </a:spcAft>
              <a:buSzPts val="1400"/>
              <a:buNone/>
            </a:pPr>
            <a:r>
              <a:rPr lang="en-US"/>
              <a:t>WHO should address the issue?</a:t>
            </a:r>
            <a:endParaRPr/>
          </a:p>
          <a:p>
            <a:pPr marL="0" lvl="0" indent="0" algn="l" rtl="0">
              <a:lnSpc>
                <a:spcPct val="125000"/>
              </a:lnSpc>
              <a:spcBef>
                <a:spcPts val="0"/>
              </a:spcBef>
              <a:spcAft>
                <a:spcPts val="0"/>
              </a:spcAft>
              <a:buSzPts val="1400"/>
              <a:buNone/>
            </a:pPr>
            <a:r>
              <a:rPr lang="en-US"/>
              <a:t>Do we have control, or partial control over the issue?</a:t>
            </a:r>
            <a:endParaRPr/>
          </a:p>
          <a:p>
            <a:pPr marL="0" lvl="0" indent="0" algn="l" rtl="0">
              <a:lnSpc>
                <a:spcPct val="125000"/>
              </a:lnSpc>
              <a:spcBef>
                <a:spcPts val="0"/>
              </a:spcBef>
              <a:spcAft>
                <a:spcPts val="0"/>
              </a:spcAft>
              <a:buSzPts val="1400"/>
              <a:buNone/>
            </a:pPr>
            <a:r>
              <a:rPr lang="en-US"/>
              <a:t>Do we have capabilities to address the issue?</a:t>
            </a:r>
            <a:endParaRPr/>
          </a:p>
          <a:p>
            <a:pPr marL="0" lvl="0" indent="0" algn="l" rtl="0">
              <a:lnSpc>
                <a:spcPct val="125000"/>
              </a:lnSpc>
              <a:spcBef>
                <a:spcPts val="0"/>
              </a:spcBef>
              <a:spcAft>
                <a:spcPts val="0"/>
              </a:spcAft>
              <a:buSzPts val="1400"/>
              <a:buNone/>
            </a:pPr>
            <a:r>
              <a:rPr lang="en-US"/>
              <a:t>What programs can address the issue?</a:t>
            </a:r>
            <a:endParaRPr/>
          </a:p>
          <a:p>
            <a:pPr marL="0" lvl="0" indent="0" algn="l" rtl="0">
              <a:lnSpc>
                <a:spcPct val="125000"/>
              </a:lnSpc>
              <a:spcBef>
                <a:spcPts val="0"/>
              </a:spcBef>
              <a:spcAft>
                <a:spcPts val="0"/>
              </a:spcAft>
              <a:buSzPts val="1400"/>
              <a:buNone/>
            </a:pPr>
            <a:r>
              <a:rPr lang="en-US"/>
              <a:t>What might we change in our agency to help address the issue?</a:t>
            </a:r>
            <a:endParaRPr/>
          </a:p>
          <a:p>
            <a:pPr marL="0" lvl="0" indent="0" algn="l" rtl="0">
              <a:lnSpc>
                <a:spcPct val="125000"/>
              </a:lnSpc>
              <a:spcBef>
                <a:spcPts val="0"/>
              </a:spcBef>
              <a:spcAft>
                <a:spcPts val="0"/>
              </a:spcAft>
              <a:buSzPts val="1400"/>
              <a:buNone/>
            </a:pPr>
            <a:r>
              <a:rPr lang="en-US"/>
              <a:t>Can we partner with someone to help address the issue?</a:t>
            </a:r>
            <a:endParaRPr/>
          </a:p>
          <a:p>
            <a:pPr marL="0" lvl="0" indent="0" algn="l" rtl="0">
              <a:lnSpc>
                <a:spcPct val="125000"/>
              </a:lnSpc>
              <a:spcBef>
                <a:spcPts val="0"/>
              </a:spcBef>
              <a:spcAft>
                <a:spcPts val="0"/>
              </a:spcAft>
              <a:buSzPts val="1400"/>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p1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40" name="Google Shape;440;p19:notes"/>
          <p:cNvSpPr txBox="1">
            <a:spLocks noGrp="1"/>
          </p:cNvSpPr>
          <p:nvPr>
            <p:ph type="body" idx="1"/>
          </p:nvPr>
        </p:nvSpPr>
        <p:spPr>
          <a:xfrm>
            <a:off x="934720" y="4415790"/>
            <a:ext cx="5140960" cy="4183380"/>
          </a:xfrm>
          <a:prstGeom prst="rect">
            <a:avLst/>
          </a:prstGeom>
          <a:noFill/>
          <a:ln>
            <a:noFill/>
          </a:ln>
        </p:spPr>
        <p:txBody>
          <a:bodyPr spcFirstLastPara="1" wrap="square" lIns="93150" tIns="46575" rIns="93150" bIns="46575" anchor="t" anchorCtr="0">
            <a:noAutofit/>
          </a:bodyPr>
          <a:lstStyle/>
          <a:p>
            <a:pPr marL="0" lvl="0" indent="0" algn="l" rtl="0">
              <a:lnSpc>
                <a:spcPct val="125000"/>
              </a:lnSpc>
              <a:spcBef>
                <a:spcPts val="0"/>
              </a:spcBef>
              <a:spcAft>
                <a:spcPts val="0"/>
              </a:spcAft>
              <a:buSzPts val="1400"/>
              <a:buNone/>
            </a:pPr>
            <a:r>
              <a:rPr lang="en-US" b="0">
                <a:solidFill>
                  <a:schemeClr val="dk1"/>
                </a:solidFill>
              </a:rPr>
              <a:t>PM 51          TM56-57          K84</a:t>
            </a:r>
            <a:endParaRPr/>
          </a:p>
          <a:p>
            <a:pPr marL="0" lvl="0" indent="0" algn="l" rtl="0">
              <a:lnSpc>
                <a:spcPct val="125000"/>
              </a:lnSpc>
              <a:spcBef>
                <a:spcPts val="0"/>
              </a:spcBef>
              <a:spcAft>
                <a:spcPts val="0"/>
              </a:spcAft>
              <a:buSzPts val="1400"/>
              <a:buNone/>
            </a:pPr>
            <a:endParaRPr b="0">
              <a:solidFill>
                <a:schemeClr val="dk1"/>
              </a:solidFill>
            </a:endParaRPr>
          </a:p>
          <a:p>
            <a:pPr marL="0" lvl="0" indent="0" algn="l" rtl="0">
              <a:lnSpc>
                <a:spcPct val="125000"/>
              </a:lnSpc>
              <a:spcBef>
                <a:spcPts val="0"/>
              </a:spcBef>
              <a:spcAft>
                <a:spcPts val="0"/>
              </a:spcAft>
              <a:buSzPts val="1400"/>
              <a:buNone/>
            </a:pPr>
            <a:endParaRPr b="0">
              <a:solidFill>
                <a:schemeClr val="dk1"/>
              </a:solidFill>
            </a:endParaRPr>
          </a:p>
          <a:p>
            <a:pPr marL="0" lvl="0" indent="0" algn="l" rtl="0">
              <a:lnSpc>
                <a:spcPct val="125000"/>
              </a:lnSpc>
              <a:spcBef>
                <a:spcPts val="0"/>
              </a:spcBef>
              <a:spcAft>
                <a:spcPts val="0"/>
              </a:spcAft>
              <a:buSzPts val="1400"/>
              <a:buNone/>
            </a:pPr>
            <a:r>
              <a:rPr lang="en-US" b="0">
                <a:solidFill>
                  <a:schemeClr val="dk1"/>
                </a:solidFill>
              </a:rPr>
              <a:t>Page 51-PM Identifying Agency Priorities</a:t>
            </a:r>
            <a:endParaRPr/>
          </a:p>
          <a:p>
            <a:pPr marL="0" lvl="0" indent="0" algn="l" rtl="0">
              <a:lnSpc>
                <a:spcPct val="125000"/>
              </a:lnSpc>
              <a:spcBef>
                <a:spcPts val="0"/>
              </a:spcBef>
              <a:spcAft>
                <a:spcPts val="0"/>
              </a:spcAft>
              <a:buSzPts val="1400"/>
              <a:buNone/>
            </a:pPr>
            <a:endParaRPr b="0" u="sng">
              <a:solidFill>
                <a:schemeClr val="dk1"/>
              </a:solidFill>
            </a:endParaRPr>
          </a:p>
          <a:p>
            <a:pPr marL="0" lvl="0" indent="0" algn="l" rtl="0">
              <a:lnSpc>
                <a:spcPct val="125000"/>
              </a:lnSpc>
              <a:spcBef>
                <a:spcPts val="0"/>
              </a:spcBef>
              <a:spcAft>
                <a:spcPts val="0"/>
              </a:spcAft>
              <a:buSzPts val="1400"/>
              <a:buNone/>
            </a:pPr>
            <a:r>
              <a:rPr lang="en-US" b="0"/>
              <a:t>This page opens with two things every agency must consider: Mission and Resources. </a:t>
            </a:r>
            <a:endParaRPr b="0" u="sng">
              <a:solidFill>
                <a:schemeClr val="dk1"/>
              </a:solidFill>
            </a:endParaRPr>
          </a:p>
          <a:p>
            <a:pPr marL="0" lvl="0" indent="0" algn="l" rtl="0">
              <a:lnSpc>
                <a:spcPct val="125000"/>
              </a:lnSpc>
              <a:spcBef>
                <a:spcPts val="0"/>
              </a:spcBef>
              <a:spcAft>
                <a:spcPts val="0"/>
              </a:spcAft>
              <a:buSzPts val="1400"/>
              <a:buNone/>
            </a:pPr>
            <a:r>
              <a:rPr lang="en-US" b="0">
                <a:solidFill>
                  <a:schemeClr val="dk1"/>
                </a:solidFill>
              </a:rPr>
              <a:t>Not every identified need will become a top priority for your agency. </a:t>
            </a:r>
            <a:endParaRPr/>
          </a:p>
          <a:p>
            <a:pPr marL="0" lvl="0" indent="0" algn="l" rtl="0">
              <a:lnSpc>
                <a:spcPct val="125000"/>
              </a:lnSpc>
              <a:spcBef>
                <a:spcPts val="0"/>
              </a:spcBef>
              <a:spcAft>
                <a:spcPts val="0"/>
              </a:spcAft>
              <a:buSzPts val="1400"/>
              <a:buNone/>
            </a:pPr>
            <a:endParaRPr b="0" u="sng">
              <a:solidFill>
                <a:schemeClr val="dk1"/>
              </a:solidFill>
            </a:endParaRPr>
          </a:p>
          <a:p>
            <a:pPr marL="0" lvl="0" indent="0" algn="l" rtl="0">
              <a:lnSpc>
                <a:spcPct val="125000"/>
              </a:lnSpc>
              <a:spcBef>
                <a:spcPts val="0"/>
              </a:spcBef>
              <a:spcAft>
                <a:spcPts val="0"/>
              </a:spcAft>
              <a:buSzPts val="1400"/>
              <a:buNone/>
            </a:pPr>
            <a:r>
              <a:rPr lang="en-US" b="0"/>
              <a:t>Let’s say “improvement of public schools” has risen to the top priority using a number of different data sources and analysis techniques.</a:t>
            </a:r>
            <a:endParaRPr/>
          </a:p>
          <a:p>
            <a:pPr marL="0" lvl="0" indent="0" algn="l" rtl="0">
              <a:lnSpc>
                <a:spcPct val="125000"/>
              </a:lnSpc>
              <a:spcBef>
                <a:spcPts val="0"/>
              </a:spcBef>
              <a:spcAft>
                <a:spcPts val="0"/>
              </a:spcAft>
              <a:buSzPts val="1400"/>
              <a:buNone/>
            </a:pPr>
            <a:r>
              <a:rPr lang="en-US" b="0"/>
              <a:t> </a:t>
            </a:r>
            <a:endParaRPr/>
          </a:p>
          <a:p>
            <a:pPr marL="0" lvl="0" indent="0" algn="l" rtl="0">
              <a:lnSpc>
                <a:spcPct val="125000"/>
              </a:lnSpc>
              <a:spcBef>
                <a:spcPts val="0"/>
              </a:spcBef>
              <a:spcAft>
                <a:spcPts val="0"/>
              </a:spcAft>
              <a:buSzPts val="1400"/>
              <a:buNone/>
            </a:pPr>
            <a:r>
              <a:rPr lang="en-US" b="0"/>
              <a:t> Is this something that the CAA has in its mission?  It may be a part of other elements of mission, but it probably isn’t something the agency wants to put the majority of its efforts into.  </a:t>
            </a:r>
            <a:endParaRPr/>
          </a:p>
          <a:p>
            <a:pPr marL="0" lvl="0" indent="0" algn="l" rtl="0">
              <a:lnSpc>
                <a:spcPct val="125000"/>
              </a:lnSpc>
              <a:spcBef>
                <a:spcPts val="0"/>
              </a:spcBef>
              <a:spcAft>
                <a:spcPts val="0"/>
              </a:spcAft>
              <a:buSzPts val="1400"/>
              <a:buNone/>
            </a:pPr>
            <a:endParaRPr b="0"/>
          </a:p>
          <a:p>
            <a:pPr marL="0" lvl="0" indent="0" algn="l" rtl="0">
              <a:lnSpc>
                <a:spcPct val="125000"/>
              </a:lnSpc>
              <a:spcBef>
                <a:spcPts val="0"/>
              </a:spcBef>
              <a:spcAft>
                <a:spcPts val="0"/>
              </a:spcAft>
              <a:buSzPts val="1400"/>
              <a:buNone/>
            </a:pPr>
            <a:r>
              <a:rPr lang="en-US" b="0"/>
              <a:t>– We also need to think about what kind of resources would be needed to address this need?  </a:t>
            </a:r>
            <a:endParaRPr/>
          </a:p>
          <a:p>
            <a:pPr marL="0" lvl="0" indent="0" algn="l" rtl="0">
              <a:lnSpc>
                <a:spcPct val="125000"/>
              </a:lnSpc>
              <a:spcBef>
                <a:spcPts val="0"/>
              </a:spcBef>
              <a:spcAft>
                <a:spcPts val="0"/>
              </a:spcAft>
              <a:buSzPts val="1400"/>
              <a:buNone/>
            </a:pPr>
            <a:endParaRPr b="0"/>
          </a:p>
          <a:p>
            <a:pPr marL="0" lvl="0" indent="0" algn="l" rtl="0">
              <a:lnSpc>
                <a:spcPct val="125000"/>
              </a:lnSpc>
              <a:spcBef>
                <a:spcPts val="0"/>
              </a:spcBef>
              <a:spcAft>
                <a:spcPts val="0"/>
              </a:spcAft>
              <a:buSzPts val="1400"/>
              <a:buNone/>
            </a:pPr>
            <a:r>
              <a:rPr lang="en-US" b="0"/>
              <a:t>The agency could consider what resources it has  or that it could develop to address the need – </a:t>
            </a:r>
            <a:endParaRPr/>
          </a:p>
          <a:p>
            <a:pPr marL="0" lvl="0" indent="0" algn="l" rtl="0">
              <a:lnSpc>
                <a:spcPct val="125000"/>
              </a:lnSpc>
              <a:spcBef>
                <a:spcPts val="0"/>
              </a:spcBef>
              <a:spcAft>
                <a:spcPts val="0"/>
              </a:spcAft>
              <a:buSzPts val="1400"/>
              <a:buNone/>
            </a:pPr>
            <a:r>
              <a:rPr lang="en-US" b="0"/>
              <a:t>Just because this has been identified as the top community level need,</a:t>
            </a:r>
            <a:endParaRPr/>
          </a:p>
          <a:p>
            <a:pPr marL="0" lvl="0" indent="0" algn="l" rtl="0">
              <a:lnSpc>
                <a:spcPct val="125000"/>
              </a:lnSpc>
              <a:spcBef>
                <a:spcPts val="0"/>
              </a:spcBef>
              <a:spcAft>
                <a:spcPts val="0"/>
              </a:spcAft>
              <a:buSzPts val="1400"/>
              <a:buNone/>
            </a:pPr>
            <a:r>
              <a:rPr lang="en-US" b="0"/>
              <a:t> does NOT mean that it must be the top need of the local CAA.</a:t>
            </a:r>
            <a:endParaRPr/>
          </a:p>
          <a:p>
            <a:pPr marL="0" lvl="0" indent="0" algn="l" rtl="0">
              <a:lnSpc>
                <a:spcPct val="125000"/>
              </a:lnSpc>
              <a:spcBef>
                <a:spcPts val="0"/>
              </a:spcBef>
              <a:spcAft>
                <a:spcPts val="0"/>
              </a:spcAft>
              <a:buSzPts val="1400"/>
              <a:buNone/>
            </a:pPr>
            <a:endParaRPr b="0"/>
          </a:p>
          <a:p>
            <a:pPr marL="0" lvl="0" indent="0" algn="l" rtl="0">
              <a:lnSpc>
                <a:spcPct val="125000"/>
              </a:lnSpc>
              <a:spcBef>
                <a:spcPts val="0"/>
              </a:spcBef>
              <a:spcAft>
                <a:spcPts val="0"/>
              </a:spcAft>
              <a:buSzPts val="1400"/>
              <a:buNone/>
            </a:pPr>
            <a:r>
              <a:rPr lang="en-US" b="0"/>
              <a:t>Additional techniques mentioned to help with prioritization: </a:t>
            </a:r>
            <a:endParaRPr/>
          </a:p>
          <a:p>
            <a:pPr marL="0" lvl="0" indent="0" algn="l" rtl="0">
              <a:lnSpc>
                <a:spcPct val="125000"/>
              </a:lnSpc>
              <a:spcBef>
                <a:spcPts val="0"/>
              </a:spcBef>
              <a:spcAft>
                <a:spcPts val="0"/>
              </a:spcAft>
              <a:buSzPts val="1400"/>
              <a:buNone/>
            </a:pPr>
            <a:r>
              <a:rPr lang="en-US" b="0"/>
              <a:t>Root cause/5 whys</a:t>
            </a:r>
            <a:endParaRPr/>
          </a:p>
          <a:p>
            <a:pPr marL="0" lvl="0" indent="0" algn="l" rtl="0">
              <a:lnSpc>
                <a:spcPct val="125000"/>
              </a:lnSpc>
              <a:spcBef>
                <a:spcPts val="0"/>
              </a:spcBef>
              <a:spcAft>
                <a:spcPts val="0"/>
              </a:spcAft>
              <a:buSzPts val="1400"/>
              <a:buNone/>
            </a:pPr>
            <a:r>
              <a:rPr lang="en-US" b="0"/>
              <a:t>Force field analysis which is a basic tool for root cause analysis.</a:t>
            </a:r>
            <a:endParaRPr/>
          </a:p>
          <a:p>
            <a:pPr marL="0" lvl="0" indent="0" algn="l" rtl="0">
              <a:lnSpc>
                <a:spcPct val="125000"/>
              </a:lnSpc>
              <a:spcBef>
                <a:spcPts val="0"/>
              </a:spcBef>
              <a:spcAft>
                <a:spcPts val="0"/>
              </a:spcAft>
              <a:buSzPts val="1400"/>
              <a:buNone/>
            </a:pPr>
            <a:r>
              <a:rPr lang="en-US" b="0"/>
              <a:t>Cause and effect</a:t>
            </a:r>
            <a:endParaRPr/>
          </a:p>
          <a:p>
            <a:pPr marL="0" lvl="0" indent="0" algn="l" rtl="0">
              <a:lnSpc>
                <a:spcPct val="125000"/>
              </a:lnSpc>
              <a:spcBef>
                <a:spcPts val="0"/>
              </a:spcBef>
              <a:spcAft>
                <a:spcPts val="0"/>
              </a:spcAft>
              <a:buSzPts val="14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p20:notes"/>
          <p:cNvSpPr txBox="1">
            <a:spLocks noGrp="1"/>
          </p:cNvSpPr>
          <p:nvPr>
            <p:ph type="body" idx="1"/>
          </p:nvPr>
        </p:nvSpPr>
        <p:spPr>
          <a:xfrm>
            <a:off x="934720" y="4415790"/>
            <a:ext cx="5140960" cy="4183380"/>
          </a:xfrm>
          <a:prstGeom prst="rect">
            <a:avLst/>
          </a:prstGeom>
          <a:noFill/>
          <a:ln>
            <a:noFill/>
          </a:ln>
        </p:spPr>
        <p:txBody>
          <a:bodyPr spcFirstLastPara="1" wrap="square" lIns="93150" tIns="46575" rIns="93150" bIns="46575" anchor="t" anchorCtr="0">
            <a:noAutofit/>
          </a:bodyPr>
          <a:lstStyle/>
          <a:p>
            <a:pPr marL="0" lvl="0" indent="0" algn="l" rtl="0">
              <a:lnSpc>
                <a:spcPct val="125000"/>
              </a:lnSpc>
              <a:spcBef>
                <a:spcPts val="0"/>
              </a:spcBef>
              <a:spcAft>
                <a:spcPts val="0"/>
              </a:spcAft>
              <a:buSzPts val="1400"/>
              <a:buNone/>
            </a:pPr>
            <a:endParaRPr/>
          </a:p>
        </p:txBody>
      </p:sp>
      <p:sp>
        <p:nvSpPr>
          <p:cNvPr id="466" name="Google Shape;466;p2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p2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78" name="Google Shape;478;p21:notes"/>
          <p:cNvSpPr txBox="1">
            <a:spLocks noGrp="1"/>
          </p:cNvSpPr>
          <p:nvPr>
            <p:ph type="body" idx="1"/>
          </p:nvPr>
        </p:nvSpPr>
        <p:spPr>
          <a:xfrm>
            <a:off x="934720" y="4415790"/>
            <a:ext cx="5140960" cy="4183380"/>
          </a:xfrm>
          <a:prstGeom prst="rect">
            <a:avLst/>
          </a:prstGeom>
          <a:noFill/>
          <a:ln>
            <a:noFill/>
          </a:ln>
        </p:spPr>
        <p:txBody>
          <a:bodyPr spcFirstLastPara="1" wrap="square" lIns="93150" tIns="46575" rIns="93150" bIns="46575" anchor="t" anchorCtr="0">
            <a:noAutofit/>
          </a:bodyPr>
          <a:lstStyle/>
          <a:p>
            <a:pPr marL="171450" marR="0" lvl="0" indent="-171450" algn="l" rtl="0">
              <a:lnSpc>
                <a:spcPct val="100000"/>
              </a:lnSpc>
              <a:spcBef>
                <a:spcPts val="0"/>
              </a:spcBef>
              <a:spcAft>
                <a:spcPts val="0"/>
              </a:spcAft>
              <a:buClr>
                <a:srgbClr val="000000"/>
              </a:buClr>
              <a:buSzPts val="1200"/>
              <a:buFont typeface="Arial"/>
              <a:buChar char="•"/>
            </a:pPr>
            <a:r>
              <a:rPr lang="en-US" sz="2400" b="0" i="0" u="none" strike="noStrike" cap="none">
                <a:solidFill>
                  <a:srgbClr val="000000"/>
                </a:solidFill>
                <a:latin typeface="Calibri"/>
                <a:ea typeface="Calibri"/>
                <a:cs typeface="Calibri"/>
                <a:sym typeface="Calibri"/>
              </a:rPr>
              <a:t>Assessment (Point-In-Time Evaluations of Family/Community Well-Being) data is often overlooked -- CAA staff “knows” what the community needs are – they are the same from year to year, or are obvious (most important is lack of jobs or lack of people who are employed – regardless of the community). </a:t>
            </a:r>
            <a:endParaRPr/>
          </a:p>
          <a:p>
            <a:pPr marL="171450" marR="0" lvl="0" indent="-171450" algn="l" rtl="0">
              <a:lnSpc>
                <a:spcPct val="100000"/>
              </a:lnSpc>
              <a:spcBef>
                <a:spcPts val="0"/>
              </a:spcBef>
              <a:spcAft>
                <a:spcPts val="0"/>
              </a:spcAft>
              <a:buClr>
                <a:srgbClr val="000000"/>
              </a:buClr>
              <a:buSzPts val="1200"/>
              <a:buFont typeface="Arial"/>
              <a:buChar char="•"/>
            </a:pPr>
            <a:r>
              <a:rPr lang="en-US" sz="2400" b="0" i="0" u="none" strike="noStrike" cap="none">
                <a:solidFill>
                  <a:srgbClr val="000000"/>
                </a:solidFill>
                <a:latin typeface="Calibri"/>
                <a:ea typeface="Calibri"/>
                <a:cs typeface="Calibri"/>
                <a:sym typeface="Calibri"/>
              </a:rPr>
              <a:t>But if we don’t drill down to the “why” behind the issue.  For example, just knowing the community needs more people employed isn’t helpful.  We need to use assessment data to help us think about the problem in new ways. </a:t>
            </a:r>
            <a:endParaRPr/>
          </a:p>
          <a:p>
            <a:pPr marL="171450" marR="0" lvl="0" indent="-171450" algn="l" rtl="0">
              <a:lnSpc>
                <a:spcPct val="100000"/>
              </a:lnSpc>
              <a:spcBef>
                <a:spcPts val="0"/>
              </a:spcBef>
              <a:spcAft>
                <a:spcPts val="0"/>
              </a:spcAft>
              <a:buClr>
                <a:srgbClr val="000000"/>
              </a:buClr>
              <a:buSzPts val="1200"/>
              <a:buFont typeface="Arial"/>
              <a:buChar char="•"/>
            </a:pPr>
            <a:r>
              <a:rPr lang="en-US" sz="2400" b="0" i="0" u="none" strike="noStrike" cap="none">
                <a:solidFill>
                  <a:srgbClr val="000000"/>
                </a:solidFill>
                <a:latin typeface="Calibri"/>
                <a:ea typeface="Calibri"/>
                <a:cs typeface="Calibri"/>
                <a:sym typeface="Calibri"/>
              </a:rPr>
              <a:t>Seeing a clients full picture, beyond one point in time helps us to see more of the “why’s” behind clients’ needs. One need could be driving customers to consume multiple services. No job &gt; no food&gt; go to pantry.</a:t>
            </a:r>
            <a:endParaRPr/>
          </a:p>
          <a:p>
            <a:pPr marL="171450" marR="0" lvl="0" indent="-171450" algn="l" rtl="0">
              <a:lnSpc>
                <a:spcPct val="100000"/>
              </a:lnSpc>
              <a:spcBef>
                <a:spcPts val="0"/>
              </a:spcBef>
              <a:spcAft>
                <a:spcPts val="0"/>
              </a:spcAft>
              <a:buClr>
                <a:srgbClr val="000000"/>
              </a:buClr>
              <a:buSzPts val="1200"/>
              <a:buFont typeface="Arial"/>
              <a:buChar char="•"/>
            </a:pPr>
            <a:r>
              <a:rPr lang="en-US" sz="2400" b="0" i="0" u="none" strike="noStrike" cap="none">
                <a:solidFill>
                  <a:srgbClr val="000000"/>
                </a:solidFill>
                <a:latin typeface="Calibri"/>
                <a:ea typeface="Calibri"/>
                <a:cs typeface="Calibri"/>
                <a:sym typeface="Calibri"/>
              </a:rPr>
              <a:t>Must collect more data for longer to know the true impact of our services, then link back to demographics, effectiveness of services, etc.</a:t>
            </a:r>
            <a:endParaRPr/>
          </a:p>
          <a:p>
            <a:pPr marL="0" lvl="0" indent="0" algn="l" rtl="0">
              <a:lnSpc>
                <a:spcPct val="125000"/>
              </a:lnSpc>
              <a:spcBef>
                <a:spcPts val="0"/>
              </a:spcBef>
              <a:spcAft>
                <a:spcPts val="0"/>
              </a:spcAft>
              <a:buSzPts val="1400"/>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p2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90" name="Google Shape;490;p22:notes"/>
          <p:cNvSpPr txBox="1">
            <a:spLocks noGrp="1"/>
          </p:cNvSpPr>
          <p:nvPr>
            <p:ph type="body" idx="1"/>
          </p:nvPr>
        </p:nvSpPr>
        <p:spPr>
          <a:xfrm>
            <a:off x="934720" y="4415790"/>
            <a:ext cx="5140960" cy="4183380"/>
          </a:xfrm>
          <a:prstGeom prst="rect">
            <a:avLst/>
          </a:prstGeom>
          <a:noFill/>
          <a:ln>
            <a:noFill/>
          </a:ln>
        </p:spPr>
        <p:txBody>
          <a:bodyPr spcFirstLastPara="1" wrap="square" lIns="93150" tIns="46575" rIns="93150" bIns="46575" anchor="t" anchorCtr="0">
            <a:noAutofit/>
          </a:bodyPr>
          <a:lstStyle/>
          <a:p>
            <a:pPr marL="0" lvl="0" indent="0" algn="l" rtl="0">
              <a:lnSpc>
                <a:spcPct val="125000"/>
              </a:lnSpc>
              <a:spcBef>
                <a:spcPts val="0"/>
              </a:spcBef>
              <a:spcAft>
                <a:spcPts val="0"/>
              </a:spcAft>
              <a:buSzPts val="14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3:notes"/>
          <p:cNvSpPr txBox="1">
            <a:spLocks noGrp="1"/>
          </p:cNvSpPr>
          <p:nvPr>
            <p:ph type="body" idx="1"/>
          </p:nvPr>
        </p:nvSpPr>
        <p:spPr>
          <a:xfrm>
            <a:off x="934720" y="4415790"/>
            <a:ext cx="5140960" cy="4183380"/>
          </a:xfrm>
          <a:prstGeom prst="rect">
            <a:avLst/>
          </a:prstGeom>
          <a:noFill/>
          <a:ln>
            <a:noFill/>
          </a:ln>
        </p:spPr>
        <p:txBody>
          <a:bodyPr spcFirstLastPara="1" wrap="square" lIns="93150" tIns="46575" rIns="93150" bIns="46575" anchor="t" anchorCtr="0">
            <a:noAutofit/>
          </a:bodyPr>
          <a:lstStyle/>
          <a:p>
            <a:pPr marL="0" lvl="0" indent="0" algn="l" rtl="0">
              <a:lnSpc>
                <a:spcPct val="125000"/>
              </a:lnSpc>
              <a:spcBef>
                <a:spcPts val="0"/>
              </a:spcBef>
              <a:spcAft>
                <a:spcPts val="0"/>
              </a:spcAft>
              <a:buSzPts val="1400"/>
              <a:buNone/>
            </a:pPr>
            <a:r>
              <a:rPr lang="en-US"/>
              <a:t>Alex</a:t>
            </a:r>
            <a:endParaRPr/>
          </a:p>
        </p:txBody>
      </p:sp>
      <p:sp>
        <p:nvSpPr>
          <p:cNvPr id="107" name="Google Shape;107;p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p23:notes"/>
          <p:cNvSpPr txBox="1">
            <a:spLocks noGrp="1"/>
          </p:cNvSpPr>
          <p:nvPr>
            <p:ph type="body" idx="1"/>
          </p:nvPr>
        </p:nvSpPr>
        <p:spPr>
          <a:xfrm>
            <a:off x="934720" y="4415790"/>
            <a:ext cx="5140960" cy="4183380"/>
          </a:xfrm>
          <a:prstGeom prst="rect">
            <a:avLst/>
          </a:prstGeom>
          <a:noFill/>
          <a:ln>
            <a:noFill/>
          </a:ln>
        </p:spPr>
        <p:txBody>
          <a:bodyPr spcFirstLastPara="1" wrap="square" lIns="93150" tIns="46575" rIns="93150" bIns="46575" anchor="t" anchorCtr="0">
            <a:noAutofit/>
          </a:bodyPr>
          <a:lstStyle/>
          <a:p>
            <a:pPr marL="0" lvl="0" indent="0" algn="l" rtl="0">
              <a:lnSpc>
                <a:spcPct val="125000"/>
              </a:lnSpc>
              <a:spcBef>
                <a:spcPts val="0"/>
              </a:spcBef>
              <a:spcAft>
                <a:spcPts val="0"/>
              </a:spcAft>
              <a:buSzPts val="1400"/>
              <a:buNone/>
            </a:pPr>
            <a:endParaRPr/>
          </a:p>
        </p:txBody>
      </p:sp>
      <p:sp>
        <p:nvSpPr>
          <p:cNvPr id="502" name="Google Shape;502;p2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p8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14" name="Google Shape;514;p80:notes"/>
          <p:cNvSpPr txBox="1">
            <a:spLocks noGrp="1"/>
          </p:cNvSpPr>
          <p:nvPr>
            <p:ph type="body" idx="1"/>
          </p:nvPr>
        </p:nvSpPr>
        <p:spPr>
          <a:xfrm>
            <a:off x="934720" y="4415790"/>
            <a:ext cx="5140960" cy="4183380"/>
          </a:xfrm>
          <a:prstGeom prst="rect">
            <a:avLst/>
          </a:prstGeom>
          <a:noFill/>
          <a:ln>
            <a:noFill/>
          </a:ln>
        </p:spPr>
        <p:txBody>
          <a:bodyPr spcFirstLastPara="1" wrap="square" lIns="93150" tIns="46575" rIns="93150" bIns="46575" anchor="t" anchorCtr="0">
            <a:noAutofit/>
          </a:bodyPr>
          <a:lstStyle/>
          <a:p>
            <a:pPr marL="171450" lvl="0" indent="-171450" algn="l" rtl="0">
              <a:lnSpc>
                <a:spcPct val="125000"/>
              </a:lnSpc>
              <a:spcBef>
                <a:spcPts val="0"/>
              </a:spcBef>
              <a:spcAft>
                <a:spcPts val="0"/>
              </a:spcAft>
              <a:buClr>
                <a:schemeClr val="dk1"/>
              </a:buClr>
              <a:buSzPts val="1200"/>
              <a:buFont typeface="Arial"/>
              <a:buChar char="•"/>
            </a:pPr>
            <a:r>
              <a:rPr lang="en-US"/>
              <a:t>Define Parameters of the Assessment- Define the Community, its needs, and its assets. Do we look at those around service categories (housing, transportation, etc) or by population in the community, or otherwise? What does this look like in your agency? How do you define your community?</a:t>
            </a:r>
            <a:endParaRPr/>
          </a:p>
          <a:p>
            <a:pPr marL="171450" lvl="0" indent="-171450" algn="l" rtl="0">
              <a:lnSpc>
                <a:spcPct val="125000"/>
              </a:lnSpc>
              <a:spcBef>
                <a:spcPts val="0"/>
              </a:spcBef>
              <a:spcAft>
                <a:spcPts val="0"/>
              </a:spcAft>
              <a:buClr>
                <a:schemeClr val="dk1"/>
              </a:buClr>
              <a:buSzPts val="1200"/>
              <a:buFont typeface="Arial"/>
              <a:buChar char="•"/>
            </a:pPr>
            <a:r>
              <a:rPr lang="en-US"/>
              <a:t>Create an Assessment Plan- Create an Assessment Team, an assessment coordinator, an agency team to brainstorm around needs, assets, and  a wish list for data collection. The agency team can include tripartite board members or community members. Can be a small team.</a:t>
            </a:r>
            <a:endParaRPr/>
          </a:p>
          <a:p>
            <a:pPr marL="171450" lvl="0" indent="-171450" algn="l" rtl="0">
              <a:lnSpc>
                <a:spcPct val="125000"/>
              </a:lnSpc>
              <a:spcBef>
                <a:spcPts val="0"/>
              </a:spcBef>
              <a:spcAft>
                <a:spcPts val="0"/>
              </a:spcAft>
              <a:buClr>
                <a:schemeClr val="dk1"/>
              </a:buClr>
              <a:buSzPts val="1200"/>
              <a:buFont typeface="Arial"/>
              <a:buChar char="•"/>
            </a:pPr>
            <a:r>
              <a:rPr lang="en-US"/>
              <a:t>Create a Data Collection Plan- decide what data you will collect and how, survey, interviews, focus groups, forums. What do you need to report to your funders? In what database? How to organize &amp; present to the public? We will talk more about more in depth soon.</a:t>
            </a:r>
            <a:endParaRPr/>
          </a:p>
          <a:p>
            <a:pPr marL="171450" lvl="0" indent="-171450" algn="l" rtl="0">
              <a:lnSpc>
                <a:spcPct val="125000"/>
              </a:lnSpc>
              <a:spcBef>
                <a:spcPts val="0"/>
              </a:spcBef>
              <a:spcAft>
                <a:spcPts val="0"/>
              </a:spcAft>
              <a:buClr>
                <a:schemeClr val="dk1"/>
              </a:buClr>
              <a:buSzPts val="1200"/>
              <a:buFont typeface="Arial"/>
              <a:buChar char="•"/>
            </a:pPr>
            <a:r>
              <a:rPr lang="en-US"/>
              <a:t>Implement the Needs Assessment Survey- create a timeline &amp; assign responsibility, establish a budget, define staff roles, recruit partners and finalize data collection plan, collect the data</a:t>
            </a:r>
            <a:endParaRPr/>
          </a:p>
          <a:p>
            <a:pPr marL="171450" lvl="0" indent="-171450" algn="l" rtl="0">
              <a:lnSpc>
                <a:spcPct val="125000"/>
              </a:lnSpc>
              <a:spcBef>
                <a:spcPts val="0"/>
              </a:spcBef>
              <a:spcAft>
                <a:spcPts val="0"/>
              </a:spcAft>
              <a:buClr>
                <a:schemeClr val="dk1"/>
              </a:buClr>
              <a:buSzPts val="1200"/>
              <a:buFont typeface="Arial"/>
              <a:buChar char="•"/>
            </a:pPr>
            <a:r>
              <a:rPr lang="en-US"/>
              <a:t>Report and Take Action- Analyze and report the data, create the community profile, organize non quantitative data</a:t>
            </a:r>
            <a:endParaRPr/>
          </a:p>
          <a:p>
            <a:pPr marL="0" lvl="0" indent="0" algn="l" rtl="0">
              <a:lnSpc>
                <a:spcPct val="125000"/>
              </a:lnSpc>
              <a:spcBef>
                <a:spcPts val="0"/>
              </a:spcBef>
              <a:spcAft>
                <a:spcPts val="0"/>
              </a:spcAft>
              <a:buSzPts val="1400"/>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p2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30" name="Google Shape;530;p24:notes"/>
          <p:cNvSpPr txBox="1">
            <a:spLocks noGrp="1"/>
          </p:cNvSpPr>
          <p:nvPr>
            <p:ph type="body" idx="1"/>
          </p:nvPr>
        </p:nvSpPr>
        <p:spPr>
          <a:xfrm>
            <a:off x="934720" y="4415790"/>
            <a:ext cx="5140960" cy="4183380"/>
          </a:xfrm>
          <a:prstGeom prst="rect">
            <a:avLst/>
          </a:prstGeom>
          <a:noFill/>
          <a:ln>
            <a:noFill/>
          </a:ln>
        </p:spPr>
        <p:txBody>
          <a:bodyPr spcFirstLastPara="1" wrap="square" lIns="93150" tIns="46575" rIns="93150" bIns="46575" anchor="t" anchorCtr="0">
            <a:noAutofit/>
          </a:bodyPr>
          <a:lstStyle/>
          <a:p>
            <a:pPr marL="0" lvl="0" indent="0" algn="l" rtl="0">
              <a:lnSpc>
                <a:spcPct val="125000"/>
              </a:lnSpc>
              <a:spcBef>
                <a:spcPts val="0"/>
              </a:spcBef>
              <a:spcAft>
                <a:spcPts val="0"/>
              </a:spcAft>
              <a:buSzPts val="1400"/>
              <a:buNone/>
            </a:pPr>
            <a:r>
              <a:rPr lang="en-US" b="1"/>
              <a:t>PM 48          TM 52-56          K77-79</a:t>
            </a:r>
            <a:endParaRPr/>
          </a:p>
          <a:p>
            <a:pPr marL="0" lvl="0" indent="0" algn="l" rtl="0">
              <a:lnSpc>
                <a:spcPct val="125000"/>
              </a:lnSpc>
              <a:spcBef>
                <a:spcPts val="0"/>
              </a:spcBef>
              <a:spcAft>
                <a:spcPts val="0"/>
              </a:spcAft>
              <a:buSzPts val="1400"/>
              <a:buNone/>
            </a:pPr>
            <a:endParaRPr b="1"/>
          </a:p>
          <a:p>
            <a:pPr marL="0" lvl="0" indent="0" algn="l" rtl="0">
              <a:lnSpc>
                <a:spcPct val="125000"/>
              </a:lnSpc>
              <a:spcBef>
                <a:spcPts val="0"/>
              </a:spcBef>
              <a:spcAft>
                <a:spcPts val="0"/>
              </a:spcAft>
              <a:buSzPts val="1400"/>
              <a:buNone/>
            </a:pPr>
            <a:r>
              <a:rPr lang="en-US" b="1"/>
              <a:t>Please turn to Page 48-PM. </a:t>
            </a:r>
            <a:endParaRPr/>
          </a:p>
          <a:p>
            <a:pPr marL="0" lvl="0" indent="0" algn="l" rtl="0">
              <a:lnSpc>
                <a:spcPct val="125000"/>
              </a:lnSpc>
              <a:spcBef>
                <a:spcPts val="0"/>
              </a:spcBef>
              <a:spcAft>
                <a:spcPts val="0"/>
              </a:spcAft>
              <a:buSzPts val="1400"/>
              <a:buNone/>
            </a:pPr>
            <a:endParaRPr/>
          </a:p>
          <a:p>
            <a:pPr marL="0" lvl="0" indent="0" algn="l" rtl="0">
              <a:lnSpc>
                <a:spcPct val="125000"/>
              </a:lnSpc>
              <a:spcBef>
                <a:spcPts val="0"/>
              </a:spcBef>
              <a:spcAft>
                <a:spcPts val="0"/>
              </a:spcAft>
              <a:buSzPts val="1400"/>
              <a:buNone/>
            </a:pPr>
            <a:r>
              <a:rPr lang="en-US" b="1"/>
              <a:t>Ask</a:t>
            </a:r>
            <a:r>
              <a:rPr lang="en-US"/>
              <a:t> participants to work independently first. </a:t>
            </a:r>
            <a:endParaRPr/>
          </a:p>
          <a:p>
            <a:pPr marL="0" lvl="0" indent="0" algn="l" rtl="0">
              <a:lnSpc>
                <a:spcPct val="125000"/>
              </a:lnSpc>
              <a:spcBef>
                <a:spcPts val="0"/>
              </a:spcBef>
              <a:spcAft>
                <a:spcPts val="0"/>
              </a:spcAft>
              <a:buSzPts val="1400"/>
              <a:buNone/>
            </a:pPr>
            <a:r>
              <a:rPr lang="en-US" b="1"/>
              <a:t>Have</a:t>
            </a:r>
            <a:r>
              <a:rPr lang="en-US"/>
              <a:t> participants  write their top three needs, being sure to follow instructions on page 48.  </a:t>
            </a:r>
            <a:endParaRPr/>
          </a:p>
          <a:p>
            <a:pPr marL="0" lvl="0" indent="0" algn="l" rtl="0">
              <a:lnSpc>
                <a:spcPct val="125000"/>
              </a:lnSpc>
              <a:spcBef>
                <a:spcPts val="0"/>
              </a:spcBef>
              <a:spcAft>
                <a:spcPts val="0"/>
              </a:spcAft>
              <a:buSzPts val="1400"/>
              <a:buNone/>
            </a:pPr>
            <a:endParaRPr sz="9600"/>
          </a:p>
          <a:p>
            <a:pPr marL="0" lvl="0" indent="0" algn="l" rtl="0">
              <a:lnSpc>
                <a:spcPct val="125000"/>
              </a:lnSpc>
              <a:spcBef>
                <a:spcPts val="0"/>
              </a:spcBef>
              <a:spcAft>
                <a:spcPts val="0"/>
              </a:spcAft>
              <a:buSzPts val="1400"/>
              <a:buNone/>
            </a:pPr>
            <a:r>
              <a:rPr lang="en-US" sz="9600" b="1"/>
              <a:t>IDENTIFY (DESCRIBE) THE SITUATION AS IT IS </a:t>
            </a:r>
            <a:r>
              <a:rPr lang="en-US" sz="9600" b="1" u="sng"/>
              <a:t>PRIOR TO </a:t>
            </a:r>
            <a:r>
              <a:rPr lang="en-US" sz="9600" b="1"/>
              <a:t>ANY SERVICE OR STRATEGY. </a:t>
            </a:r>
            <a:endParaRPr/>
          </a:p>
          <a:p>
            <a:pPr marL="0" lvl="0" indent="0" algn="l" rtl="0">
              <a:lnSpc>
                <a:spcPct val="125000"/>
              </a:lnSpc>
              <a:spcBef>
                <a:spcPts val="0"/>
              </a:spcBef>
              <a:spcAft>
                <a:spcPts val="0"/>
              </a:spcAft>
              <a:buSzPts val="1400"/>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Google Shape;545;p8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46" name="Google Shape;546;p81:notes"/>
          <p:cNvSpPr txBox="1">
            <a:spLocks noGrp="1"/>
          </p:cNvSpPr>
          <p:nvPr>
            <p:ph type="body" idx="1"/>
          </p:nvPr>
        </p:nvSpPr>
        <p:spPr>
          <a:xfrm>
            <a:off x="934720" y="4415790"/>
            <a:ext cx="5140960" cy="4183380"/>
          </a:xfrm>
          <a:prstGeom prst="rect">
            <a:avLst/>
          </a:prstGeom>
          <a:noFill/>
          <a:ln>
            <a:noFill/>
          </a:ln>
        </p:spPr>
        <p:txBody>
          <a:bodyPr spcFirstLastPara="1" wrap="square" lIns="93150" tIns="46575" rIns="93150" bIns="46575" anchor="t" anchorCtr="0">
            <a:noAutofit/>
          </a:bodyPr>
          <a:lstStyle/>
          <a:p>
            <a:pPr marL="0" lvl="0" indent="0" algn="l" rtl="0">
              <a:lnSpc>
                <a:spcPct val="125000"/>
              </a:lnSpc>
              <a:spcBef>
                <a:spcPts val="0"/>
              </a:spcBef>
              <a:spcAft>
                <a:spcPts val="0"/>
              </a:spcAft>
              <a:buSzPts val="1400"/>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Google Shape;545;p8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46" name="Google Shape;546;p81:notes"/>
          <p:cNvSpPr txBox="1">
            <a:spLocks noGrp="1"/>
          </p:cNvSpPr>
          <p:nvPr>
            <p:ph type="body" idx="1"/>
          </p:nvPr>
        </p:nvSpPr>
        <p:spPr>
          <a:xfrm>
            <a:off x="934720" y="4415790"/>
            <a:ext cx="5140960" cy="4183380"/>
          </a:xfrm>
          <a:prstGeom prst="rect">
            <a:avLst/>
          </a:prstGeom>
          <a:noFill/>
          <a:ln>
            <a:noFill/>
          </a:ln>
        </p:spPr>
        <p:txBody>
          <a:bodyPr spcFirstLastPara="1" wrap="square" lIns="93150" tIns="46575" rIns="93150" bIns="46575" anchor="t" anchorCtr="0">
            <a:noAutofit/>
          </a:bodyPr>
          <a:lstStyle/>
          <a:p>
            <a:pPr marL="0" lvl="0" indent="0" algn="l" rtl="0">
              <a:lnSpc>
                <a:spcPct val="125000"/>
              </a:lnSpc>
              <a:spcBef>
                <a:spcPts val="0"/>
              </a:spcBef>
              <a:spcAft>
                <a:spcPts val="0"/>
              </a:spcAft>
              <a:buSzPts val="1400"/>
              <a:buNone/>
            </a:pPr>
            <a:endParaRPr/>
          </a:p>
        </p:txBody>
      </p:sp>
    </p:spTree>
    <p:extLst>
      <p:ext uri="{BB962C8B-B14F-4D97-AF65-F5344CB8AC3E}">
        <p14:creationId xmlns:p14="http://schemas.microsoft.com/office/powerpoint/2010/main" val="24951608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Google Shape;561;p2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62" name="Google Shape;562;p25:notes"/>
          <p:cNvSpPr txBox="1">
            <a:spLocks noGrp="1"/>
          </p:cNvSpPr>
          <p:nvPr>
            <p:ph type="body" idx="1"/>
          </p:nvPr>
        </p:nvSpPr>
        <p:spPr>
          <a:xfrm>
            <a:off x="934720" y="4415790"/>
            <a:ext cx="5140960" cy="4183380"/>
          </a:xfrm>
          <a:prstGeom prst="rect">
            <a:avLst/>
          </a:prstGeom>
          <a:noFill/>
          <a:ln>
            <a:noFill/>
          </a:ln>
        </p:spPr>
        <p:txBody>
          <a:bodyPr spcFirstLastPara="1" wrap="square" lIns="93150" tIns="46575" rIns="93150" bIns="46575" anchor="t" anchorCtr="0">
            <a:noAutofit/>
          </a:bodyPr>
          <a:lstStyle/>
          <a:p>
            <a:pPr marL="171450" marR="0" lvl="0" indent="-171450" algn="l" rtl="0">
              <a:lnSpc>
                <a:spcPct val="100000"/>
              </a:lnSpc>
              <a:spcBef>
                <a:spcPts val="0"/>
              </a:spcBef>
              <a:spcAft>
                <a:spcPts val="0"/>
              </a:spcAft>
              <a:buClr>
                <a:srgbClr val="000000"/>
              </a:buClr>
              <a:buSzPts val="1200"/>
              <a:buFont typeface="Arial"/>
              <a:buChar char="•"/>
            </a:pPr>
            <a:r>
              <a:rPr lang="en-US" sz="2400" b="0" i="0" u="none" strike="noStrike" cap="none">
                <a:solidFill>
                  <a:srgbClr val="000000"/>
                </a:solidFill>
                <a:latin typeface="Calibri"/>
                <a:ea typeface="Calibri"/>
                <a:cs typeface="Calibri"/>
                <a:sym typeface="Calibri"/>
              </a:rPr>
              <a:t>Assessment (Point-In-Time Evaluations of Family/Community Well-Being) data is often overlooked -- CAA staff “knows” what the community needs are – they are the same from year to year, or are obvious (most important is lack of jobs or lack of people who are employed – regardless of the community). </a:t>
            </a:r>
            <a:endParaRPr/>
          </a:p>
          <a:p>
            <a:pPr marL="171450" marR="0" lvl="0" indent="-171450" algn="l" rtl="0">
              <a:lnSpc>
                <a:spcPct val="100000"/>
              </a:lnSpc>
              <a:spcBef>
                <a:spcPts val="0"/>
              </a:spcBef>
              <a:spcAft>
                <a:spcPts val="0"/>
              </a:spcAft>
              <a:buClr>
                <a:srgbClr val="000000"/>
              </a:buClr>
              <a:buSzPts val="1200"/>
              <a:buFont typeface="Arial"/>
              <a:buChar char="•"/>
            </a:pPr>
            <a:r>
              <a:rPr lang="en-US" sz="2400" b="0" i="0" u="none" strike="noStrike" cap="none">
                <a:solidFill>
                  <a:srgbClr val="000000"/>
                </a:solidFill>
                <a:latin typeface="Calibri"/>
                <a:ea typeface="Calibri"/>
                <a:cs typeface="Calibri"/>
                <a:sym typeface="Calibri"/>
              </a:rPr>
              <a:t>But if we don’t drill down to the “why” behind the issue.  For example, just knowing the community needs more people employed isn’t helpful.  We need to use assessment data to help us think about the problem in new ways. </a:t>
            </a:r>
            <a:endParaRPr/>
          </a:p>
          <a:p>
            <a:pPr marL="171450" marR="0" lvl="0" indent="-171450" algn="l" rtl="0">
              <a:lnSpc>
                <a:spcPct val="100000"/>
              </a:lnSpc>
              <a:spcBef>
                <a:spcPts val="0"/>
              </a:spcBef>
              <a:spcAft>
                <a:spcPts val="0"/>
              </a:spcAft>
              <a:buClr>
                <a:srgbClr val="000000"/>
              </a:buClr>
              <a:buSzPts val="1200"/>
              <a:buFont typeface="Arial"/>
              <a:buChar char="•"/>
            </a:pPr>
            <a:r>
              <a:rPr lang="en-US" sz="2400" b="0" i="0" u="none" strike="noStrike" cap="none">
                <a:solidFill>
                  <a:srgbClr val="000000"/>
                </a:solidFill>
                <a:latin typeface="Calibri"/>
                <a:ea typeface="Calibri"/>
                <a:cs typeface="Calibri"/>
                <a:sym typeface="Calibri"/>
              </a:rPr>
              <a:t>Seeing a clients full picture, beyond one point in time helps us to see more of the “why’s” behind clients’ needs. One need could be driving customers to consume multiple services. No job &gt; no food&gt; go to pantry.</a:t>
            </a:r>
            <a:endParaRPr/>
          </a:p>
          <a:p>
            <a:pPr marL="171450" marR="0" lvl="0" indent="-171450" algn="l" rtl="0">
              <a:lnSpc>
                <a:spcPct val="100000"/>
              </a:lnSpc>
              <a:spcBef>
                <a:spcPts val="0"/>
              </a:spcBef>
              <a:spcAft>
                <a:spcPts val="0"/>
              </a:spcAft>
              <a:buClr>
                <a:srgbClr val="000000"/>
              </a:buClr>
              <a:buSzPts val="1200"/>
              <a:buFont typeface="Arial"/>
              <a:buChar char="•"/>
            </a:pPr>
            <a:r>
              <a:rPr lang="en-US" sz="2400" b="0" i="0" u="none" strike="noStrike" cap="none">
                <a:solidFill>
                  <a:srgbClr val="000000"/>
                </a:solidFill>
                <a:latin typeface="Calibri"/>
                <a:ea typeface="Calibri"/>
                <a:cs typeface="Calibri"/>
                <a:sym typeface="Calibri"/>
              </a:rPr>
              <a:t>Must collect more data for longer to know the true impact of our services, then link back to demographics, effectiveness of services, etc.</a:t>
            </a:r>
            <a:endParaRPr/>
          </a:p>
          <a:p>
            <a:pPr marL="0" lvl="0" indent="0" algn="l" rtl="0">
              <a:lnSpc>
                <a:spcPct val="125000"/>
              </a:lnSpc>
              <a:spcBef>
                <a:spcPts val="0"/>
              </a:spcBef>
              <a:spcAft>
                <a:spcPts val="0"/>
              </a:spcAft>
              <a:buSzPts val="1400"/>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p8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75" name="Google Shape;575;p82:notes"/>
          <p:cNvSpPr txBox="1">
            <a:spLocks noGrp="1"/>
          </p:cNvSpPr>
          <p:nvPr>
            <p:ph type="body" idx="1"/>
          </p:nvPr>
        </p:nvSpPr>
        <p:spPr>
          <a:xfrm>
            <a:off x="934720" y="4415790"/>
            <a:ext cx="5140960" cy="4183380"/>
          </a:xfrm>
          <a:prstGeom prst="rect">
            <a:avLst/>
          </a:prstGeom>
          <a:noFill/>
          <a:ln>
            <a:noFill/>
          </a:ln>
        </p:spPr>
        <p:txBody>
          <a:bodyPr spcFirstLastPara="1" wrap="square" lIns="93150" tIns="46575" rIns="93150" bIns="46575" anchor="t" anchorCtr="0">
            <a:noAutofit/>
          </a:bodyPr>
          <a:lstStyle/>
          <a:p>
            <a:pPr marL="0" lvl="0" indent="0" algn="l" rtl="0">
              <a:lnSpc>
                <a:spcPct val="125000"/>
              </a:lnSpc>
              <a:spcBef>
                <a:spcPts val="0"/>
              </a:spcBef>
              <a:spcAft>
                <a:spcPts val="0"/>
              </a:spcAft>
              <a:buSzPts val="1400"/>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9"/>
        <p:cNvGrpSpPr/>
        <p:nvPr/>
      </p:nvGrpSpPr>
      <p:grpSpPr>
        <a:xfrm>
          <a:off x="0" y="0"/>
          <a:ext cx="0" cy="0"/>
          <a:chOff x="0" y="0"/>
          <a:chExt cx="0" cy="0"/>
        </a:xfrm>
      </p:grpSpPr>
      <p:sp>
        <p:nvSpPr>
          <p:cNvPr id="590" name="Google Shape;590;p2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91" name="Google Shape;591;p26:notes"/>
          <p:cNvSpPr txBox="1">
            <a:spLocks noGrp="1"/>
          </p:cNvSpPr>
          <p:nvPr>
            <p:ph type="body" idx="1"/>
          </p:nvPr>
        </p:nvSpPr>
        <p:spPr>
          <a:xfrm>
            <a:off x="934720" y="4415790"/>
            <a:ext cx="5140960" cy="4183380"/>
          </a:xfrm>
          <a:prstGeom prst="rect">
            <a:avLst/>
          </a:prstGeom>
          <a:noFill/>
          <a:ln>
            <a:noFill/>
          </a:ln>
        </p:spPr>
        <p:txBody>
          <a:bodyPr spcFirstLastPara="1" wrap="square" lIns="93150" tIns="46575" rIns="93150" bIns="46575" anchor="t" anchorCtr="0">
            <a:noAutofit/>
          </a:bodyPr>
          <a:lstStyle/>
          <a:p>
            <a:pPr marL="0" lvl="0" indent="0" algn="l" rtl="0">
              <a:lnSpc>
                <a:spcPct val="125000"/>
              </a:lnSpc>
              <a:spcBef>
                <a:spcPts val="0"/>
              </a:spcBef>
              <a:spcAft>
                <a:spcPts val="0"/>
              </a:spcAft>
              <a:buSzPts val="1400"/>
              <a:buNone/>
            </a:pPr>
            <a:r>
              <a:rPr lang="en-US" b="1"/>
              <a:t>PM 73          TM 72-73          K115 </a:t>
            </a:r>
            <a:endParaRPr/>
          </a:p>
          <a:p>
            <a:pPr marL="0" lvl="0" indent="0" algn="l" rtl="0">
              <a:lnSpc>
                <a:spcPct val="125000"/>
              </a:lnSpc>
              <a:spcBef>
                <a:spcPts val="0"/>
              </a:spcBef>
              <a:spcAft>
                <a:spcPts val="0"/>
              </a:spcAft>
              <a:buSzPts val="1400"/>
              <a:buNone/>
            </a:pPr>
            <a:endParaRPr b="1"/>
          </a:p>
          <a:p>
            <a:pPr marL="0" lvl="0" indent="0" algn="l" rtl="0">
              <a:lnSpc>
                <a:spcPct val="125000"/>
              </a:lnSpc>
              <a:spcBef>
                <a:spcPts val="0"/>
              </a:spcBef>
              <a:spcAft>
                <a:spcPts val="0"/>
              </a:spcAft>
              <a:buSzPts val="1400"/>
              <a:buNone/>
            </a:pPr>
            <a:r>
              <a:rPr lang="en-US" b="1"/>
              <a:t>| Activity – What Is the Outcome? (TM 72-73)</a:t>
            </a:r>
            <a:endParaRPr/>
          </a:p>
          <a:p>
            <a:pPr marL="0" lvl="0" indent="0" algn="l" rtl="0">
              <a:lnSpc>
                <a:spcPct val="125000"/>
              </a:lnSpc>
              <a:spcBef>
                <a:spcPts val="0"/>
              </a:spcBef>
              <a:spcAft>
                <a:spcPts val="0"/>
              </a:spcAft>
              <a:buSzPts val="1400"/>
              <a:buNone/>
            </a:pPr>
            <a:endParaRPr b="1"/>
          </a:p>
          <a:p>
            <a:pPr marL="0" lvl="0" indent="0" algn="l" rtl="0">
              <a:lnSpc>
                <a:spcPct val="125000"/>
              </a:lnSpc>
              <a:spcBef>
                <a:spcPts val="0"/>
              </a:spcBef>
              <a:spcAft>
                <a:spcPts val="0"/>
              </a:spcAft>
              <a:buSzPts val="1400"/>
              <a:buNone/>
            </a:pPr>
            <a:r>
              <a:rPr lang="en-US" b="1"/>
              <a:t>Start with just the title.  Explain the activity is going to be creating an outcome statement that matches a need statement that will be provided. </a:t>
            </a:r>
            <a:endParaRPr b="1"/>
          </a:p>
          <a:p>
            <a:pPr marL="0" lvl="0" indent="0" algn="l" rtl="0">
              <a:lnSpc>
                <a:spcPct val="125000"/>
              </a:lnSpc>
              <a:spcBef>
                <a:spcPts val="0"/>
              </a:spcBef>
              <a:spcAft>
                <a:spcPts val="0"/>
              </a:spcAft>
              <a:buSzPts val="1400"/>
              <a:buNone/>
            </a:pPr>
            <a:endParaRPr/>
          </a:p>
          <a:p>
            <a:pPr marL="0" lvl="0" indent="0" algn="l" rtl="0">
              <a:lnSpc>
                <a:spcPct val="125000"/>
              </a:lnSpc>
              <a:spcBef>
                <a:spcPts val="0"/>
              </a:spcBef>
              <a:spcAft>
                <a:spcPts val="0"/>
              </a:spcAft>
              <a:buSzPts val="1400"/>
              <a:buNone/>
            </a:pPr>
            <a:r>
              <a:rPr lang="en-US" b="1" u="sng"/>
              <a:t>Present the first need and ask what level it is. </a:t>
            </a:r>
            <a:r>
              <a:rPr lang="en-US"/>
              <a:t>Then show (teach) the corresponding outcome, also on the same level. </a:t>
            </a:r>
            <a:endParaRPr/>
          </a:p>
          <a:p>
            <a:pPr marL="0" lvl="0" indent="0" algn="l" rtl="0">
              <a:lnSpc>
                <a:spcPct val="125000"/>
              </a:lnSpc>
              <a:spcBef>
                <a:spcPts val="0"/>
              </a:spcBef>
              <a:spcAft>
                <a:spcPts val="0"/>
              </a:spcAft>
              <a:buSzPts val="1400"/>
              <a:buNone/>
            </a:pPr>
            <a:r>
              <a:rPr lang="en-US"/>
              <a:t>Do the first two examples and then have participants do the rest.  </a:t>
            </a:r>
            <a:endParaRPr/>
          </a:p>
          <a:p>
            <a:pPr marL="0" lvl="0" indent="0" algn="l" rtl="0">
              <a:lnSpc>
                <a:spcPct val="125000"/>
              </a:lnSpc>
              <a:spcBef>
                <a:spcPts val="0"/>
              </a:spcBef>
              <a:spcAft>
                <a:spcPts val="0"/>
              </a:spcAft>
              <a:buSzPts val="1400"/>
              <a:buNone/>
            </a:pPr>
            <a:r>
              <a:rPr lang="en-US"/>
              <a:t>Do this activity with the group because it is a quick activity – participants can chat or speak up.</a:t>
            </a:r>
            <a:endParaRPr/>
          </a:p>
          <a:p>
            <a:pPr marL="0" lvl="0" indent="0" algn="l" rtl="0">
              <a:lnSpc>
                <a:spcPct val="125000"/>
              </a:lnSpc>
              <a:spcBef>
                <a:spcPts val="0"/>
              </a:spcBef>
              <a:spcAft>
                <a:spcPts val="0"/>
              </a:spcAft>
              <a:buSzPts val="1400"/>
              <a:buNone/>
            </a:pPr>
            <a:endParaRPr/>
          </a:p>
          <a:p>
            <a:pPr marL="0" lvl="0" indent="0" algn="l" rtl="0">
              <a:lnSpc>
                <a:spcPct val="125000"/>
              </a:lnSpc>
              <a:spcBef>
                <a:spcPts val="0"/>
              </a:spcBef>
              <a:spcAft>
                <a:spcPts val="0"/>
              </a:spcAft>
              <a:buSzPts val="1400"/>
              <a:buNone/>
            </a:pPr>
            <a:r>
              <a:rPr lang="en-US"/>
              <a:t>NEED–OUTCOME</a:t>
            </a:r>
            <a:endParaRPr/>
          </a:p>
          <a:p>
            <a:pPr marL="0" lvl="0" indent="0" algn="l" rtl="0">
              <a:lnSpc>
                <a:spcPct val="125000"/>
              </a:lnSpc>
              <a:spcBef>
                <a:spcPts val="0"/>
              </a:spcBef>
              <a:spcAft>
                <a:spcPts val="0"/>
              </a:spcAft>
              <a:buSzPts val="1400"/>
              <a:buNone/>
            </a:pPr>
            <a:endParaRPr/>
          </a:p>
          <a:p>
            <a:pPr marL="0" lvl="0" indent="0" algn="l" rtl="0">
              <a:lnSpc>
                <a:spcPct val="125000"/>
              </a:lnSpc>
              <a:spcBef>
                <a:spcPts val="0"/>
              </a:spcBef>
              <a:spcAft>
                <a:spcPts val="0"/>
              </a:spcAft>
              <a:buSzPts val="1400"/>
              <a:buNone/>
            </a:pPr>
            <a:r>
              <a:rPr lang="en-US"/>
              <a:t>1 Individuals need transportation to get to work. (F)</a:t>
            </a:r>
            <a:endParaRPr/>
          </a:p>
          <a:p>
            <a:pPr marL="0" lvl="0" indent="0" algn="l" rtl="0">
              <a:lnSpc>
                <a:spcPct val="125000"/>
              </a:lnSpc>
              <a:spcBef>
                <a:spcPts val="0"/>
              </a:spcBef>
              <a:spcAft>
                <a:spcPts val="0"/>
              </a:spcAft>
              <a:buSzPts val="1400"/>
              <a:buNone/>
            </a:pPr>
            <a:r>
              <a:rPr lang="en-US"/>
              <a:t>Individuals have transportation.</a:t>
            </a:r>
            <a:endParaRPr/>
          </a:p>
          <a:p>
            <a:pPr marL="0" lvl="0" indent="0" algn="l" rtl="0">
              <a:lnSpc>
                <a:spcPct val="125000"/>
              </a:lnSpc>
              <a:spcBef>
                <a:spcPts val="0"/>
              </a:spcBef>
              <a:spcAft>
                <a:spcPts val="0"/>
              </a:spcAft>
              <a:buSzPts val="1400"/>
              <a:buNone/>
            </a:pPr>
            <a:r>
              <a:rPr lang="en-US" i="1"/>
              <a:t>NOT: individuals get jobs </a:t>
            </a:r>
            <a:endParaRPr/>
          </a:p>
          <a:p>
            <a:pPr marL="0" lvl="0" indent="0" algn="l" rtl="0">
              <a:lnSpc>
                <a:spcPct val="125000"/>
              </a:lnSpc>
              <a:spcBef>
                <a:spcPts val="0"/>
              </a:spcBef>
              <a:spcAft>
                <a:spcPts val="0"/>
              </a:spcAft>
              <a:buSzPts val="1400"/>
              <a:buNone/>
            </a:pPr>
            <a:r>
              <a:rPr lang="en-US" i="1"/>
              <a:t>And NOT: individuals receive transportation service</a:t>
            </a:r>
            <a:endParaRPr/>
          </a:p>
          <a:p>
            <a:pPr marL="0" lvl="0" indent="0" algn="l" rtl="0">
              <a:lnSpc>
                <a:spcPct val="125000"/>
              </a:lnSpc>
              <a:spcBef>
                <a:spcPts val="0"/>
              </a:spcBef>
              <a:spcAft>
                <a:spcPts val="0"/>
              </a:spcAft>
              <a:buSzPts val="1400"/>
              <a:buNone/>
            </a:pPr>
            <a:endParaRPr/>
          </a:p>
          <a:p>
            <a:pPr marL="0" lvl="0" indent="0" algn="l" rtl="0">
              <a:lnSpc>
                <a:spcPct val="125000"/>
              </a:lnSpc>
              <a:spcBef>
                <a:spcPts val="0"/>
              </a:spcBef>
              <a:spcAft>
                <a:spcPts val="0"/>
              </a:spcAft>
              <a:buSzPts val="1400"/>
              <a:buNone/>
            </a:pPr>
            <a:r>
              <a:rPr lang="en-US"/>
              <a:t>2 Staff lacks skills to work with families in trauma. (A)</a:t>
            </a:r>
            <a:endParaRPr/>
          </a:p>
          <a:p>
            <a:pPr marL="0" lvl="0" indent="0" algn="l" rtl="0">
              <a:lnSpc>
                <a:spcPct val="125000"/>
              </a:lnSpc>
              <a:spcBef>
                <a:spcPts val="0"/>
              </a:spcBef>
              <a:spcAft>
                <a:spcPts val="0"/>
              </a:spcAft>
              <a:buSzPts val="1400"/>
              <a:buNone/>
            </a:pPr>
            <a:r>
              <a:rPr lang="en-US"/>
              <a:t>Staff has skills.</a:t>
            </a:r>
            <a:endParaRPr/>
          </a:p>
          <a:p>
            <a:pPr marL="0" lvl="0" indent="0" algn="l" rtl="0">
              <a:lnSpc>
                <a:spcPct val="125000"/>
              </a:lnSpc>
              <a:spcBef>
                <a:spcPts val="0"/>
              </a:spcBef>
              <a:spcAft>
                <a:spcPts val="0"/>
              </a:spcAft>
              <a:buSzPts val="1400"/>
              <a:buNone/>
            </a:pPr>
            <a:endParaRPr/>
          </a:p>
          <a:p>
            <a:pPr marL="0" lvl="0" indent="0" algn="l" rtl="0">
              <a:lnSpc>
                <a:spcPct val="125000"/>
              </a:lnSpc>
              <a:spcBef>
                <a:spcPts val="0"/>
              </a:spcBef>
              <a:spcAft>
                <a:spcPts val="0"/>
              </a:spcAft>
              <a:buSzPts val="1400"/>
              <a:buNone/>
            </a:pPr>
            <a:r>
              <a:rPr lang="en-US"/>
              <a:t>3 There is not enough affordable housing in our community. (C)</a:t>
            </a:r>
            <a:endParaRPr/>
          </a:p>
          <a:p>
            <a:pPr marL="0" lvl="0" indent="0" algn="l" rtl="0">
              <a:lnSpc>
                <a:spcPct val="125000"/>
              </a:lnSpc>
              <a:spcBef>
                <a:spcPts val="0"/>
              </a:spcBef>
              <a:spcAft>
                <a:spcPts val="0"/>
              </a:spcAft>
              <a:buSzPts val="1400"/>
              <a:buNone/>
            </a:pPr>
            <a:r>
              <a:rPr lang="en-US"/>
              <a:t>The community increases its affordable housing units.</a:t>
            </a:r>
            <a:endParaRPr/>
          </a:p>
          <a:p>
            <a:pPr marL="0" lvl="0" indent="0" algn="l" rtl="0">
              <a:lnSpc>
                <a:spcPct val="125000"/>
              </a:lnSpc>
              <a:spcBef>
                <a:spcPts val="0"/>
              </a:spcBef>
              <a:spcAft>
                <a:spcPts val="0"/>
              </a:spcAft>
              <a:buSzPts val="1400"/>
              <a:buNone/>
            </a:pPr>
            <a:endParaRPr/>
          </a:p>
          <a:p>
            <a:pPr marL="0" lvl="0" indent="0" algn="l" rtl="0">
              <a:lnSpc>
                <a:spcPct val="125000"/>
              </a:lnSpc>
              <a:spcBef>
                <a:spcPts val="0"/>
              </a:spcBef>
              <a:spcAft>
                <a:spcPts val="0"/>
              </a:spcAft>
              <a:buSzPts val="1400"/>
              <a:buNone/>
            </a:pPr>
            <a:r>
              <a:rPr lang="en-US"/>
              <a:t>4 Families need housing they can afford. (F)</a:t>
            </a:r>
            <a:endParaRPr/>
          </a:p>
          <a:p>
            <a:pPr marL="0" lvl="0" indent="0" algn="l" rtl="0">
              <a:lnSpc>
                <a:spcPct val="125000"/>
              </a:lnSpc>
              <a:spcBef>
                <a:spcPts val="0"/>
              </a:spcBef>
              <a:spcAft>
                <a:spcPts val="0"/>
              </a:spcAft>
              <a:buSzPts val="1400"/>
              <a:buNone/>
            </a:pPr>
            <a:r>
              <a:rPr lang="en-US"/>
              <a:t>Families reside in affordable housing.</a:t>
            </a:r>
            <a:endParaRPr/>
          </a:p>
          <a:p>
            <a:pPr marL="0" lvl="0" indent="0" algn="l" rtl="0">
              <a:lnSpc>
                <a:spcPct val="125000"/>
              </a:lnSpc>
              <a:spcBef>
                <a:spcPts val="0"/>
              </a:spcBef>
              <a:spcAft>
                <a:spcPts val="0"/>
              </a:spcAft>
              <a:buSzPts val="1400"/>
              <a:buNone/>
            </a:pPr>
            <a:endParaRPr/>
          </a:p>
          <a:p>
            <a:pPr marL="0" lvl="0" indent="0" algn="l" rtl="0">
              <a:lnSpc>
                <a:spcPct val="125000"/>
              </a:lnSpc>
              <a:spcBef>
                <a:spcPts val="0"/>
              </a:spcBef>
              <a:spcAft>
                <a:spcPts val="0"/>
              </a:spcAft>
              <a:buSzPts val="1400"/>
              <a:buNone/>
            </a:pPr>
            <a:r>
              <a:rPr lang="en-US"/>
              <a:t>5  We do not have a housing program at our agency. (A)</a:t>
            </a:r>
            <a:endParaRPr/>
          </a:p>
          <a:p>
            <a:pPr marL="0" lvl="0" indent="0" algn="l" rtl="0">
              <a:lnSpc>
                <a:spcPct val="125000"/>
              </a:lnSpc>
              <a:spcBef>
                <a:spcPts val="0"/>
              </a:spcBef>
              <a:spcAft>
                <a:spcPts val="0"/>
              </a:spcAft>
              <a:buSzPts val="1400"/>
              <a:buNone/>
            </a:pPr>
            <a:r>
              <a:rPr lang="en-US"/>
              <a:t>We have a housing program at our agency.</a:t>
            </a:r>
            <a:endParaRPr/>
          </a:p>
          <a:p>
            <a:pPr marL="0" lvl="0" indent="0" algn="l" rtl="0">
              <a:lnSpc>
                <a:spcPct val="125000"/>
              </a:lnSpc>
              <a:spcBef>
                <a:spcPts val="0"/>
              </a:spcBef>
              <a:spcAft>
                <a:spcPts val="0"/>
              </a:spcAft>
              <a:buSzPts val="1400"/>
              <a:buNone/>
            </a:pPr>
            <a:endParaRPr/>
          </a:p>
          <a:p>
            <a:pPr marL="0" lvl="0" indent="0" algn="l" rtl="0">
              <a:lnSpc>
                <a:spcPct val="125000"/>
              </a:lnSpc>
              <a:spcBef>
                <a:spcPts val="0"/>
              </a:spcBef>
              <a:spcAft>
                <a:spcPts val="0"/>
              </a:spcAft>
              <a:buSzPts val="1400"/>
              <a:buNone/>
            </a:pPr>
            <a:r>
              <a:rPr lang="en-US"/>
              <a:t>6 Individuals need skills to prepare them for living wage jobs. (F)</a:t>
            </a:r>
            <a:endParaRPr/>
          </a:p>
          <a:p>
            <a:pPr marL="0" lvl="0" indent="0" algn="l" rtl="0">
              <a:lnSpc>
                <a:spcPct val="125000"/>
              </a:lnSpc>
              <a:spcBef>
                <a:spcPts val="0"/>
              </a:spcBef>
              <a:spcAft>
                <a:spcPts val="0"/>
              </a:spcAft>
              <a:buSzPts val="1400"/>
              <a:buNone/>
            </a:pPr>
            <a:r>
              <a:rPr lang="en-US"/>
              <a:t>Individuals acquire skills.</a:t>
            </a:r>
            <a:endParaRPr/>
          </a:p>
          <a:p>
            <a:pPr marL="0" lvl="0" indent="0" algn="l" rtl="0">
              <a:lnSpc>
                <a:spcPct val="125000"/>
              </a:lnSpc>
              <a:spcBef>
                <a:spcPts val="0"/>
              </a:spcBef>
              <a:spcAft>
                <a:spcPts val="0"/>
              </a:spcAft>
              <a:buSzPts val="1400"/>
              <a:buNone/>
            </a:pPr>
            <a:r>
              <a:rPr lang="en-US" i="1"/>
              <a:t>Not: individuals get jobs</a:t>
            </a:r>
            <a:endParaRPr/>
          </a:p>
          <a:p>
            <a:pPr marL="0" lvl="0" indent="0" algn="l" rtl="0">
              <a:lnSpc>
                <a:spcPct val="125000"/>
              </a:lnSpc>
              <a:spcBef>
                <a:spcPts val="0"/>
              </a:spcBef>
              <a:spcAft>
                <a:spcPts val="0"/>
              </a:spcAft>
              <a:buSzPts val="1400"/>
              <a:buNone/>
            </a:pPr>
            <a:endParaRPr/>
          </a:p>
          <a:p>
            <a:pPr marL="0" lvl="0" indent="0" algn="l" rtl="0">
              <a:lnSpc>
                <a:spcPct val="125000"/>
              </a:lnSpc>
              <a:spcBef>
                <a:spcPts val="0"/>
              </a:spcBef>
              <a:spcAft>
                <a:spcPts val="0"/>
              </a:spcAft>
              <a:buSzPts val="1400"/>
              <a:buNone/>
            </a:pPr>
            <a:r>
              <a:rPr lang="en-US"/>
              <a:t>7 Children are not ready for school. (F)</a:t>
            </a:r>
            <a:endParaRPr/>
          </a:p>
          <a:p>
            <a:pPr marL="0" lvl="0" indent="0" algn="l" rtl="0">
              <a:lnSpc>
                <a:spcPct val="125000"/>
              </a:lnSpc>
              <a:spcBef>
                <a:spcPts val="0"/>
              </a:spcBef>
              <a:spcAft>
                <a:spcPts val="0"/>
              </a:spcAft>
              <a:buSzPts val="1400"/>
              <a:buNone/>
            </a:pPr>
            <a:r>
              <a:rPr lang="en-US"/>
              <a:t>Children are ready for school.</a:t>
            </a:r>
            <a:endParaRPr/>
          </a:p>
          <a:p>
            <a:pPr marL="0" lvl="0" indent="0" algn="l" rtl="0">
              <a:lnSpc>
                <a:spcPct val="125000"/>
              </a:lnSpc>
              <a:spcBef>
                <a:spcPts val="0"/>
              </a:spcBef>
              <a:spcAft>
                <a:spcPts val="0"/>
              </a:spcAft>
              <a:buSzPts val="1400"/>
              <a:buNone/>
            </a:pPr>
            <a:endParaRPr/>
          </a:p>
          <a:p>
            <a:pPr marL="0" lvl="0" indent="0" algn="l" rtl="0">
              <a:lnSpc>
                <a:spcPct val="125000"/>
              </a:lnSpc>
              <a:spcBef>
                <a:spcPts val="0"/>
              </a:spcBef>
              <a:spcAft>
                <a:spcPts val="0"/>
              </a:spcAft>
              <a:buSzPts val="1400"/>
              <a:buNone/>
            </a:pPr>
            <a:r>
              <a:rPr lang="en-US"/>
              <a:t>8 Senior citizens’ homes are in disrepair which threatens independence. (F)</a:t>
            </a:r>
            <a:endParaRPr/>
          </a:p>
          <a:p>
            <a:pPr marL="0" lvl="0" indent="0" algn="l" rtl="0">
              <a:lnSpc>
                <a:spcPct val="125000"/>
              </a:lnSpc>
              <a:spcBef>
                <a:spcPts val="0"/>
              </a:spcBef>
              <a:spcAft>
                <a:spcPts val="0"/>
              </a:spcAft>
              <a:buSzPts val="1400"/>
              <a:buNone/>
            </a:pPr>
            <a:r>
              <a:rPr lang="en-US"/>
              <a:t>Senior citizens homes are in good repair.</a:t>
            </a:r>
            <a:endParaRPr/>
          </a:p>
          <a:p>
            <a:pPr marL="0" lvl="0" indent="0" algn="l" rtl="0">
              <a:lnSpc>
                <a:spcPct val="125000"/>
              </a:lnSpc>
              <a:spcBef>
                <a:spcPts val="0"/>
              </a:spcBef>
              <a:spcAft>
                <a:spcPts val="0"/>
              </a:spcAft>
              <a:buSzPts val="1400"/>
              <a:buNone/>
            </a:pPr>
            <a:r>
              <a:rPr lang="en-US" i="1"/>
              <a:t>Not they get housing repairs, as that is the service. Not: they remain independent (as there could be other issues too)</a:t>
            </a:r>
            <a:endParaRPr/>
          </a:p>
          <a:p>
            <a:pPr marL="0" lvl="0" indent="0" algn="l" rtl="0">
              <a:lnSpc>
                <a:spcPct val="125000"/>
              </a:lnSpc>
              <a:spcBef>
                <a:spcPts val="0"/>
              </a:spcBef>
              <a:spcAft>
                <a:spcPts val="0"/>
              </a:spcAft>
              <a:buSzPts val="1400"/>
              <a:buNone/>
            </a:pPr>
            <a:endParaRPr/>
          </a:p>
          <a:p>
            <a:pPr marL="0" lvl="0" indent="0" algn="l" rtl="0">
              <a:lnSpc>
                <a:spcPct val="125000"/>
              </a:lnSpc>
              <a:spcBef>
                <a:spcPts val="0"/>
              </a:spcBef>
              <a:spcAft>
                <a:spcPts val="0"/>
              </a:spcAft>
              <a:buSzPts val="1400"/>
              <a:buNone/>
            </a:pPr>
            <a:r>
              <a:rPr lang="en-US"/>
              <a:t>9 Families report food scarcity at least once a month. (F)  </a:t>
            </a:r>
            <a:endParaRPr/>
          </a:p>
          <a:p>
            <a:pPr marL="0" lvl="0" indent="0" algn="l" rtl="0">
              <a:lnSpc>
                <a:spcPct val="125000"/>
              </a:lnSpc>
              <a:spcBef>
                <a:spcPts val="0"/>
              </a:spcBef>
              <a:spcAft>
                <a:spcPts val="0"/>
              </a:spcAft>
              <a:buSzPts val="1400"/>
              <a:buNone/>
            </a:pPr>
            <a:r>
              <a:rPr lang="en-US" i="1"/>
              <a:t>This could be stated as: families report they experience hunger at least once a month. </a:t>
            </a:r>
            <a:endParaRPr/>
          </a:p>
          <a:p>
            <a:pPr marL="0" lvl="0" indent="0" algn="l" rtl="0">
              <a:lnSpc>
                <a:spcPct val="125000"/>
              </a:lnSpc>
              <a:spcBef>
                <a:spcPts val="0"/>
              </a:spcBef>
              <a:spcAft>
                <a:spcPts val="0"/>
              </a:spcAft>
              <a:buSzPts val="1400"/>
              <a:buNone/>
            </a:pPr>
            <a:r>
              <a:rPr lang="en-US"/>
              <a:t>Families report decrease in food scarcity. </a:t>
            </a:r>
            <a:endParaRPr/>
          </a:p>
          <a:p>
            <a:pPr marL="0" lvl="0" indent="0" algn="l" rtl="0">
              <a:lnSpc>
                <a:spcPct val="125000"/>
              </a:lnSpc>
              <a:spcBef>
                <a:spcPts val="0"/>
              </a:spcBef>
              <a:spcAft>
                <a:spcPts val="0"/>
              </a:spcAft>
              <a:buSzPts val="1400"/>
              <a:buNone/>
            </a:pPr>
            <a:r>
              <a:rPr lang="en-US"/>
              <a:t>Or Families report food scarcity less than once a month. </a:t>
            </a:r>
            <a:endParaRPr/>
          </a:p>
          <a:p>
            <a:pPr marL="0" lvl="0" indent="0" algn="l" rtl="0">
              <a:lnSpc>
                <a:spcPct val="125000"/>
              </a:lnSpc>
              <a:spcBef>
                <a:spcPts val="0"/>
              </a:spcBef>
              <a:spcAft>
                <a:spcPts val="0"/>
              </a:spcAft>
              <a:buSzPts val="1400"/>
              <a:buNone/>
            </a:pPr>
            <a:r>
              <a:rPr lang="en-US" i="1"/>
              <a:t>Or Families report no hunger has been experienced in the past six months.    </a:t>
            </a:r>
            <a:endParaRPr/>
          </a:p>
          <a:p>
            <a:pPr marL="0" lvl="0" indent="0" algn="l" rtl="0">
              <a:lnSpc>
                <a:spcPct val="125000"/>
              </a:lnSpc>
              <a:spcBef>
                <a:spcPts val="0"/>
              </a:spcBef>
              <a:spcAft>
                <a:spcPts val="0"/>
              </a:spcAft>
              <a:buSzPts val="1400"/>
              <a:buNone/>
            </a:pPr>
            <a:endParaRPr/>
          </a:p>
          <a:p>
            <a:pPr marL="0" lvl="0" indent="0" algn="l" rtl="0">
              <a:lnSpc>
                <a:spcPct val="125000"/>
              </a:lnSpc>
              <a:spcBef>
                <a:spcPts val="0"/>
              </a:spcBef>
              <a:spcAft>
                <a:spcPts val="0"/>
              </a:spcAft>
              <a:buSzPts val="1400"/>
              <a:buNone/>
            </a:pPr>
            <a:r>
              <a:rPr lang="en-US"/>
              <a:t>10 There are no summer feeding programs in this community. (C)</a:t>
            </a:r>
            <a:endParaRPr/>
          </a:p>
          <a:p>
            <a:pPr marL="0" lvl="0" indent="0" algn="l" rtl="0">
              <a:lnSpc>
                <a:spcPct val="125000"/>
              </a:lnSpc>
              <a:spcBef>
                <a:spcPts val="0"/>
              </a:spcBef>
              <a:spcAft>
                <a:spcPts val="0"/>
              </a:spcAft>
              <a:buSzPts val="1400"/>
              <a:buNone/>
            </a:pPr>
            <a:r>
              <a:rPr lang="en-US"/>
              <a:t>The community has summer feeding program. </a:t>
            </a:r>
            <a:endParaRPr/>
          </a:p>
          <a:p>
            <a:pPr marL="0" lvl="0" indent="0" algn="l" rtl="0">
              <a:lnSpc>
                <a:spcPct val="125000"/>
              </a:lnSpc>
              <a:spcBef>
                <a:spcPts val="0"/>
              </a:spcBef>
              <a:spcAft>
                <a:spcPts val="0"/>
              </a:spcAft>
              <a:buSzPts val="1400"/>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6"/>
        <p:cNvGrpSpPr/>
        <p:nvPr/>
      </p:nvGrpSpPr>
      <p:grpSpPr>
        <a:xfrm>
          <a:off x="0" y="0"/>
          <a:ext cx="0" cy="0"/>
          <a:chOff x="0" y="0"/>
          <a:chExt cx="0" cy="0"/>
        </a:xfrm>
      </p:grpSpPr>
      <p:sp>
        <p:nvSpPr>
          <p:cNvPr id="607" name="Google Shape;607;p8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08" name="Google Shape;608;p83:notes"/>
          <p:cNvSpPr txBox="1">
            <a:spLocks noGrp="1"/>
          </p:cNvSpPr>
          <p:nvPr>
            <p:ph type="body" idx="1"/>
          </p:nvPr>
        </p:nvSpPr>
        <p:spPr>
          <a:xfrm>
            <a:off x="934720" y="4415790"/>
            <a:ext cx="5140960" cy="4183380"/>
          </a:xfrm>
          <a:prstGeom prst="rect">
            <a:avLst/>
          </a:prstGeom>
          <a:noFill/>
          <a:ln>
            <a:noFill/>
          </a:ln>
        </p:spPr>
        <p:txBody>
          <a:bodyPr spcFirstLastPara="1" wrap="square" lIns="93150" tIns="46575" rIns="93150" bIns="46575" anchor="t" anchorCtr="0">
            <a:noAutofit/>
          </a:bodyPr>
          <a:lstStyle/>
          <a:p>
            <a:pPr marL="0" lvl="0" indent="0" algn="l" rtl="0">
              <a:lnSpc>
                <a:spcPct val="125000"/>
              </a:lnSpc>
              <a:spcBef>
                <a:spcPts val="0"/>
              </a:spcBef>
              <a:spcAft>
                <a:spcPts val="0"/>
              </a:spcAft>
              <a:buSzPts val="1400"/>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Google Shape;623;p2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24" name="Google Shape;624;p27:notes"/>
          <p:cNvSpPr txBox="1">
            <a:spLocks noGrp="1"/>
          </p:cNvSpPr>
          <p:nvPr>
            <p:ph type="body" idx="1"/>
          </p:nvPr>
        </p:nvSpPr>
        <p:spPr>
          <a:xfrm>
            <a:off x="934720" y="4415790"/>
            <a:ext cx="5140960" cy="4183380"/>
          </a:xfrm>
          <a:prstGeom prst="rect">
            <a:avLst/>
          </a:prstGeom>
          <a:noFill/>
          <a:ln>
            <a:noFill/>
          </a:ln>
        </p:spPr>
        <p:txBody>
          <a:bodyPr spcFirstLastPara="1" wrap="square" lIns="93150" tIns="46575" rIns="93150" bIns="46575" anchor="t" anchorCtr="0">
            <a:noAutofit/>
          </a:bodyPr>
          <a:lstStyle/>
          <a:p>
            <a:pPr marL="171450" marR="0" lvl="0" indent="-171450" algn="l" rtl="0">
              <a:lnSpc>
                <a:spcPct val="100000"/>
              </a:lnSpc>
              <a:spcBef>
                <a:spcPts val="0"/>
              </a:spcBef>
              <a:spcAft>
                <a:spcPts val="0"/>
              </a:spcAft>
              <a:buClr>
                <a:srgbClr val="000000"/>
              </a:buClr>
              <a:buSzPts val="1200"/>
              <a:buFont typeface="Arial"/>
              <a:buChar char="•"/>
            </a:pPr>
            <a:r>
              <a:rPr lang="en-US" sz="2400" b="0" i="0" u="none" strike="noStrike" cap="none" dirty="0">
                <a:solidFill>
                  <a:srgbClr val="000000"/>
                </a:solidFill>
                <a:latin typeface="Calibri"/>
                <a:ea typeface="Calibri"/>
                <a:cs typeface="Calibri"/>
                <a:sym typeface="Calibri"/>
              </a:rPr>
              <a:t>Assessment (Point-In-Time Evaluations of Family/Community Well-Being) data is often overlooked -- CAA staff “knows” what the community needs are – they are the same from year to year, or are obvious (most important is lack of jobs or lack of people who are employed – regardless of the community). </a:t>
            </a:r>
            <a:endParaRPr dirty="0"/>
          </a:p>
          <a:p>
            <a:pPr marL="171450" marR="0" lvl="0" indent="-171450" algn="l" rtl="0">
              <a:lnSpc>
                <a:spcPct val="100000"/>
              </a:lnSpc>
              <a:spcBef>
                <a:spcPts val="0"/>
              </a:spcBef>
              <a:spcAft>
                <a:spcPts val="0"/>
              </a:spcAft>
              <a:buClr>
                <a:srgbClr val="000000"/>
              </a:buClr>
              <a:buSzPts val="1200"/>
              <a:buFont typeface="Arial"/>
              <a:buChar char="•"/>
            </a:pPr>
            <a:r>
              <a:rPr lang="en-US" sz="2400" b="0" i="0" u="none" strike="noStrike" cap="none" dirty="0">
                <a:solidFill>
                  <a:srgbClr val="000000"/>
                </a:solidFill>
                <a:latin typeface="Calibri"/>
                <a:ea typeface="Calibri"/>
                <a:cs typeface="Calibri"/>
                <a:sym typeface="Calibri"/>
              </a:rPr>
              <a:t>But if we don’t drill down to the “why” behind the issue.  For example, just knowing the community needs more people employed isn’t helpful.  We need to use assessment data to help us think about the problem in new ways. </a:t>
            </a:r>
            <a:endParaRPr dirty="0"/>
          </a:p>
          <a:p>
            <a:pPr marL="171450" marR="0" lvl="0" indent="-171450" algn="l" rtl="0">
              <a:lnSpc>
                <a:spcPct val="100000"/>
              </a:lnSpc>
              <a:spcBef>
                <a:spcPts val="0"/>
              </a:spcBef>
              <a:spcAft>
                <a:spcPts val="0"/>
              </a:spcAft>
              <a:buClr>
                <a:srgbClr val="000000"/>
              </a:buClr>
              <a:buSzPts val="1200"/>
              <a:buFont typeface="Arial"/>
              <a:buChar char="•"/>
            </a:pPr>
            <a:r>
              <a:rPr lang="en-US" sz="2400" b="0" i="0" u="none" strike="noStrike" cap="none" dirty="0">
                <a:solidFill>
                  <a:srgbClr val="000000"/>
                </a:solidFill>
                <a:latin typeface="Calibri"/>
                <a:ea typeface="Calibri"/>
                <a:cs typeface="Calibri"/>
                <a:sym typeface="Calibri"/>
              </a:rPr>
              <a:t>Seeing a clients full picture, beyond one point in time helps us to see more of the “why’s” behind clients’ needs. One need could be driving customers to consume multiple services. No job &gt; no food&gt; go to pantry.</a:t>
            </a:r>
            <a:endParaRPr dirty="0"/>
          </a:p>
          <a:p>
            <a:pPr marL="171450" marR="0" lvl="0" indent="-171450" algn="l" rtl="0">
              <a:lnSpc>
                <a:spcPct val="100000"/>
              </a:lnSpc>
              <a:spcBef>
                <a:spcPts val="0"/>
              </a:spcBef>
              <a:spcAft>
                <a:spcPts val="0"/>
              </a:spcAft>
              <a:buClr>
                <a:srgbClr val="000000"/>
              </a:buClr>
              <a:buSzPts val="1200"/>
              <a:buFont typeface="Arial"/>
              <a:buChar char="•"/>
            </a:pPr>
            <a:r>
              <a:rPr lang="en-US" sz="2400" b="0" i="0" u="none" strike="noStrike" cap="none" dirty="0">
                <a:solidFill>
                  <a:srgbClr val="000000"/>
                </a:solidFill>
                <a:latin typeface="Calibri"/>
                <a:ea typeface="Calibri"/>
                <a:cs typeface="Calibri"/>
                <a:sym typeface="Calibri"/>
              </a:rPr>
              <a:t>Must collect more data for longer to know the true impact of our services, then link back to demographics, effectiveness of services, etc.</a:t>
            </a:r>
            <a:endParaRPr dirty="0"/>
          </a:p>
          <a:p>
            <a:pPr marL="0" lvl="0" indent="0" algn="l" rtl="0">
              <a:lnSpc>
                <a:spcPct val="125000"/>
              </a:lnSpc>
              <a:spcBef>
                <a:spcPts val="0"/>
              </a:spcBef>
              <a:spcAft>
                <a:spcPts val="0"/>
              </a:spcAft>
              <a:buSzPts val="1400"/>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253574c1fbb_0_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19" name="Google Shape;119;g253574c1fbb_0_7:notes"/>
          <p:cNvSpPr txBox="1">
            <a:spLocks noGrp="1"/>
          </p:cNvSpPr>
          <p:nvPr>
            <p:ph type="body" idx="1"/>
          </p:nvPr>
        </p:nvSpPr>
        <p:spPr>
          <a:xfrm>
            <a:off x="934720" y="4415790"/>
            <a:ext cx="5141100" cy="4183500"/>
          </a:xfrm>
          <a:prstGeom prst="rect">
            <a:avLst/>
          </a:prstGeom>
          <a:noFill/>
          <a:ln>
            <a:noFill/>
          </a:ln>
        </p:spPr>
        <p:txBody>
          <a:bodyPr spcFirstLastPara="1" wrap="square" lIns="93150" tIns="46575" rIns="93150" bIns="46575" anchor="t" anchorCtr="0">
            <a:noAutofit/>
          </a:bodyPr>
          <a:lstStyle/>
          <a:p>
            <a:pPr marL="0" lvl="0" indent="0" algn="l" rtl="0">
              <a:lnSpc>
                <a:spcPct val="125000"/>
              </a:lnSpc>
              <a:spcBef>
                <a:spcPts val="0"/>
              </a:spcBef>
              <a:spcAft>
                <a:spcPts val="0"/>
              </a:spcAft>
              <a:buSzPts val="1400"/>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5"/>
        <p:cNvGrpSpPr/>
        <p:nvPr/>
      </p:nvGrpSpPr>
      <p:grpSpPr>
        <a:xfrm>
          <a:off x="0" y="0"/>
          <a:ext cx="0" cy="0"/>
          <a:chOff x="0" y="0"/>
          <a:chExt cx="0" cy="0"/>
        </a:xfrm>
      </p:grpSpPr>
      <p:sp>
        <p:nvSpPr>
          <p:cNvPr id="636" name="Google Shape;636;p2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37" name="Google Shape;637;p28:notes"/>
          <p:cNvSpPr txBox="1">
            <a:spLocks noGrp="1"/>
          </p:cNvSpPr>
          <p:nvPr>
            <p:ph type="body" idx="1"/>
          </p:nvPr>
        </p:nvSpPr>
        <p:spPr>
          <a:xfrm>
            <a:off x="934720" y="4415790"/>
            <a:ext cx="5140960" cy="4183380"/>
          </a:xfrm>
          <a:prstGeom prst="rect">
            <a:avLst/>
          </a:prstGeom>
          <a:noFill/>
          <a:ln>
            <a:noFill/>
          </a:ln>
        </p:spPr>
        <p:txBody>
          <a:bodyPr spcFirstLastPara="1" wrap="square" lIns="93150" tIns="46575" rIns="93150" bIns="46575" anchor="t" anchorCtr="0">
            <a:noAutofit/>
          </a:bodyPr>
          <a:lstStyle/>
          <a:p>
            <a:pPr marL="171450" marR="0" lvl="0" indent="-171450" algn="l" rtl="0">
              <a:lnSpc>
                <a:spcPct val="100000"/>
              </a:lnSpc>
              <a:spcBef>
                <a:spcPts val="0"/>
              </a:spcBef>
              <a:spcAft>
                <a:spcPts val="0"/>
              </a:spcAft>
              <a:buClr>
                <a:srgbClr val="000000"/>
              </a:buClr>
              <a:buSzPts val="1200"/>
              <a:buFont typeface="Arial"/>
              <a:buChar char="•"/>
            </a:pPr>
            <a:r>
              <a:rPr lang="en-US" sz="2400" b="0" i="0" u="none" strike="noStrike" cap="none">
                <a:solidFill>
                  <a:srgbClr val="000000"/>
                </a:solidFill>
                <a:latin typeface="Calibri"/>
                <a:ea typeface="Calibri"/>
                <a:cs typeface="Calibri"/>
                <a:sym typeface="Calibri"/>
              </a:rPr>
              <a:t>Assessment (Point-In-Time Evaluations of Family/Community Well-Being) data is often overlooked -- CAA staff “knows” what the community needs are – they are the same from year to year, or are obvious (most important is lack of jobs or lack of people who are employed – regardless of the community). </a:t>
            </a:r>
            <a:endParaRPr/>
          </a:p>
          <a:p>
            <a:pPr marL="171450" marR="0" lvl="0" indent="-171450" algn="l" rtl="0">
              <a:lnSpc>
                <a:spcPct val="100000"/>
              </a:lnSpc>
              <a:spcBef>
                <a:spcPts val="0"/>
              </a:spcBef>
              <a:spcAft>
                <a:spcPts val="0"/>
              </a:spcAft>
              <a:buClr>
                <a:srgbClr val="000000"/>
              </a:buClr>
              <a:buSzPts val="1200"/>
              <a:buFont typeface="Arial"/>
              <a:buChar char="•"/>
            </a:pPr>
            <a:r>
              <a:rPr lang="en-US" sz="2400" b="0" i="0" u="none" strike="noStrike" cap="none">
                <a:solidFill>
                  <a:srgbClr val="000000"/>
                </a:solidFill>
                <a:latin typeface="Calibri"/>
                <a:ea typeface="Calibri"/>
                <a:cs typeface="Calibri"/>
                <a:sym typeface="Calibri"/>
              </a:rPr>
              <a:t>But if we don’t drill down to the “why” behind the issue.  For example, just knowing the community needs more people employed isn’t helpful.  We need to use assessment data to help us think about the problem in new ways. </a:t>
            </a:r>
            <a:endParaRPr/>
          </a:p>
          <a:p>
            <a:pPr marL="171450" marR="0" lvl="0" indent="-171450" algn="l" rtl="0">
              <a:lnSpc>
                <a:spcPct val="100000"/>
              </a:lnSpc>
              <a:spcBef>
                <a:spcPts val="0"/>
              </a:spcBef>
              <a:spcAft>
                <a:spcPts val="0"/>
              </a:spcAft>
              <a:buClr>
                <a:srgbClr val="000000"/>
              </a:buClr>
              <a:buSzPts val="1200"/>
              <a:buFont typeface="Arial"/>
              <a:buChar char="•"/>
            </a:pPr>
            <a:r>
              <a:rPr lang="en-US" sz="2400" b="0" i="0" u="none" strike="noStrike" cap="none">
                <a:solidFill>
                  <a:srgbClr val="000000"/>
                </a:solidFill>
                <a:latin typeface="Calibri"/>
                <a:ea typeface="Calibri"/>
                <a:cs typeface="Calibri"/>
                <a:sym typeface="Calibri"/>
              </a:rPr>
              <a:t>Seeing a clients full picture, beyond one point in time helps us to see more of the “why’s” behind clients’ needs. One need could be driving customers to consume multiple services. No job &gt; no food&gt; go to pantry.</a:t>
            </a:r>
            <a:endParaRPr/>
          </a:p>
          <a:p>
            <a:pPr marL="171450" marR="0" lvl="0" indent="-171450" algn="l" rtl="0">
              <a:lnSpc>
                <a:spcPct val="100000"/>
              </a:lnSpc>
              <a:spcBef>
                <a:spcPts val="0"/>
              </a:spcBef>
              <a:spcAft>
                <a:spcPts val="0"/>
              </a:spcAft>
              <a:buClr>
                <a:srgbClr val="000000"/>
              </a:buClr>
              <a:buSzPts val="1200"/>
              <a:buFont typeface="Arial"/>
              <a:buChar char="•"/>
            </a:pPr>
            <a:r>
              <a:rPr lang="en-US" sz="2400" b="0" i="0" u="none" strike="noStrike" cap="none">
                <a:solidFill>
                  <a:srgbClr val="000000"/>
                </a:solidFill>
                <a:latin typeface="Calibri"/>
                <a:ea typeface="Calibri"/>
                <a:cs typeface="Calibri"/>
                <a:sym typeface="Calibri"/>
              </a:rPr>
              <a:t>Must collect more data for longer to know the true impact of our services, then link back to demographics, effectiveness of services, etc.</a:t>
            </a:r>
            <a:endParaRPr/>
          </a:p>
          <a:p>
            <a:pPr marL="0" lvl="0" indent="0" algn="l" rtl="0">
              <a:lnSpc>
                <a:spcPct val="125000"/>
              </a:lnSpc>
              <a:spcBef>
                <a:spcPts val="0"/>
              </a:spcBef>
              <a:spcAft>
                <a:spcPts val="0"/>
              </a:spcAft>
              <a:buSzPts val="1400"/>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7"/>
        <p:cNvGrpSpPr/>
        <p:nvPr/>
      </p:nvGrpSpPr>
      <p:grpSpPr>
        <a:xfrm>
          <a:off x="0" y="0"/>
          <a:ext cx="0" cy="0"/>
          <a:chOff x="0" y="0"/>
          <a:chExt cx="0" cy="0"/>
        </a:xfrm>
      </p:grpSpPr>
      <p:sp>
        <p:nvSpPr>
          <p:cNvPr id="658" name="Google Shape;658;p2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59" name="Google Shape;659;p29:notes"/>
          <p:cNvSpPr txBox="1">
            <a:spLocks noGrp="1"/>
          </p:cNvSpPr>
          <p:nvPr>
            <p:ph type="body" idx="1"/>
          </p:nvPr>
        </p:nvSpPr>
        <p:spPr>
          <a:xfrm>
            <a:off x="934720" y="4415790"/>
            <a:ext cx="5140960" cy="4183380"/>
          </a:xfrm>
          <a:prstGeom prst="rect">
            <a:avLst/>
          </a:prstGeom>
          <a:noFill/>
          <a:ln>
            <a:noFill/>
          </a:ln>
        </p:spPr>
        <p:txBody>
          <a:bodyPr spcFirstLastPara="1" wrap="square" lIns="93150" tIns="46575" rIns="93150" bIns="46575" anchor="t" anchorCtr="0">
            <a:noAutofit/>
          </a:bodyPr>
          <a:lstStyle/>
          <a:p>
            <a:pPr marL="0" lvl="0" indent="0" algn="l" rtl="0">
              <a:lnSpc>
                <a:spcPct val="125000"/>
              </a:lnSpc>
              <a:spcBef>
                <a:spcPts val="0"/>
              </a:spcBef>
              <a:spcAft>
                <a:spcPts val="0"/>
              </a:spcAft>
              <a:buSzPts val="1400"/>
              <a:buNone/>
            </a:pPr>
            <a:r>
              <a:rPr lang="en-US" b="1"/>
              <a:t>PM 81          TM 80          K125-125  </a:t>
            </a:r>
            <a:endParaRPr/>
          </a:p>
          <a:p>
            <a:pPr marL="0" lvl="0" indent="0" algn="l" rtl="0">
              <a:lnSpc>
                <a:spcPct val="125000"/>
              </a:lnSpc>
              <a:spcBef>
                <a:spcPts val="0"/>
              </a:spcBef>
              <a:spcAft>
                <a:spcPts val="0"/>
              </a:spcAft>
              <a:buSzPts val="1400"/>
              <a:buNone/>
            </a:pPr>
            <a:endParaRPr b="0"/>
          </a:p>
          <a:p>
            <a:pPr marL="0" lvl="0" indent="0" algn="l" rtl="0">
              <a:lnSpc>
                <a:spcPct val="125000"/>
              </a:lnSpc>
              <a:spcBef>
                <a:spcPts val="0"/>
              </a:spcBef>
              <a:spcAft>
                <a:spcPts val="0"/>
              </a:spcAft>
              <a:buSzPts val="1400"/>
              <a:buNone/>
            </a:pPr>
            <a:r>
              <a:rPr lang="en-US" b="0"/>
              <a:t>OutPut – </a:t>
            </a:r>
            <a:r>
              <a:rPr lang="en-US" b="1"/>
              <a:t>P for Process</a:t>
            </a:r>
            <a:endParaRPr/>
          </a:p>
          <a:p>
            <a:pPr marL="0" lvl="0" indent="0" algn="l" rtl="0">
              <a:lnSpc>
                <a:spcPct val="125000"/>
              </a:lnSpc>
              <a:spcBef>
                <a:spcPts val="0"/>
              </a:spcBef>
              <a:spcAft>
                <a:spcPts val="0"/>
              </a:spcAft>
              <a:buSzPts val="1400"/>
              <a:buNone/>
            </a:pPr>
            <a:r>
              <a:rPr lang="en-US" b="0"/>
              <a:t>OutCome – </a:t>
            </a:r>
            <a:r>
              <a:rPr lang="en-US" b="1"/>
              <a:t>C for Change</a:t>
            </a:r>
            <a:endParaRPr/>
          </a:p>
          <a:p>
            <a:pPr marL="0" lvl="0" indent="0" algn="l" rtl="0">
              <a:lnSpc>
                <a:spcPct val="125000"/>
              </a:lnSpc>
              <a:spcBef>
                <a:spcPts val="0"/>
              </a:spcBef>
              <a:spcAft>
                <a:spcPts val="0"/>
              </a:spcAft>
              <a:buSzPts val="1400"/>
              <a:buNone/>
            </a:pPr>
            <a:endParaRPr b="0"/>
          </a:p>
          <a:p>
            <a:pPr marL="0" lvl="0" indent="0" algn="l" rtl="0">
              <a:lnSpc>
                <a:spcPct val="125000"/>
              </a:lnSpc>
              <a:spcBef>
                <a:spcPts val="0"/>
              </a:spcBef>
              <a:spcAft>
                <a:spcPts val="0"/>
              </a:spcAft>
              <a:buSzPts val="1400"/>
              <a:buNone/>
            </a:pPr>
            <a:r>
              <a:rPr lang="en-US">
                <a:solidFill>
                  <a:schemeClr val="dk1"/>
                </a:solidFill>
              </a:rPr>
              <a:t>point out the key elements of the examples on PM page 81   K125-126 – Difference between “participates” and “increases skills” ; “receives assistance” and “avoid shut off”</a:t>
            </a:r>
            <a:endParaRPr>
              <a:solidFill>
                <a:schemeClr val="dk1"/>
              </a:solidFill>
            </a:endParaRPr>
          </a:p>
          <a:p>
            <a:pPr marL="0" lvl="0" indent="0" algn="l" rtl="0">
              <a:lnSpc>
                <a:spcPct val="125000"/>
              </a:lnSpc>
              <a:spcBef>
                <a:spcPts val="0"/>
              </a:spcBef>
              <a:spcAft>
                <a:spcPts val="0"/>
              </a:spcAft>
              <a:buSzPts val="1400"/>
              <a:buNone/>
            </a:pPr>
            <a:endParaRPr>
              <a:solidFill>
                <a:schemeClr val="dk1"/>
              </a:solidFill>
            </a:endParaRPr>
          </a:p>
          <a:p>
            <a:pPr marL="0" lvl="0" indent="0" algn="l" rtl="0">
              <a:lnSpc>
                <a:spcPct val="125000"/>
              </a:lnSpc>
              <a:spcBef>
                <a:spcPts val="0"/>
              </a:spcBef>
              <a:spcAft>
                <a:spcPts val="0"/>
              </a:spcAft>
              <a:buSzPts val="1400"/>
              <a:buNone/>
            </a:pPr>
            <a:r>
              <a:rPr lang="en-US">
                <a:solidFill>
                  <a:schemeClr val="dk1"/>
                </a:solidFill>
              </a:rPr>
              <a:t>Remember, the outcome is the change that happens to the customer as a result of the service. If you cannot say that something has changed, then the item is likely an output, not an outcome. </a:t>
            </a:r>
            <a:endParaRPr/>
          </a:p>
          <a:p>
            <a:pPr marL="0" lvl="0" indent="0" algn="l" rtl="0">
              <a:lnSpc>
                <a:spcPct val="125000"/>
              </a:lnSpc>
              <a:spcBef>
                <a:spcPts val="0"/>
              </a:spcBef>
              <a:spcAft>
                <a:spcPts val="0"/>
              </a:spcAft>
              <a:buSzPts val="1400"/>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9"/>
        <p:cNvGrpSpPr/>
        <p:nvPr/>
      </p:nvGrpSpPr>
      <p:grpSpPr>
        <a:xfrm>
          <a:off x="0" y="0"/>
          <a:ext cx="0" cy="0"/>
          <a:chOff x="0" y="0"/>
          <a:chExt cx="0" cy="0"/>
        </a:xfrm>
      </p:grpSpPr>
      <p:sp>
        <p:nvSpPr>
          <p:cNvPr id="680" name="Google Shape;680;p3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81" name="Google Shape;681;p30:notes"/>
          <p:cNvSpPr txBox="1">
            <a:spLocks noGrp="1"/>
          </p:cNvSpPr>
          <p:nvPr>
            <p:ph type="body" idx="1"/>
          </p:nvPr>
        </p:nvSpPr>
        <p:spPr>
          <a:xfrm>
            <a:off x="934720" y="4415790"/>
            <a:ext cx="5140960" cy="4183380"/>
          </a:xfrm>
          <a:prstGeom prst="rect">
            <a:avLst/>
          </a:prstGeom>
          <a:noFill/>
          <a:ln>
            <a:noFill/>
          </a:ln>
        </p:spPr>
        <p:txBody>
          <a:bodyPr spcFirstLastPara="1" wrap="square" lIns="93150" tIns="46575" rIns="93150" bIns="46575" anchor="t" anchorCtr="0">
            <a:noAutofit/>
          </a:bodyPr>
          <a:lstStyle/>
          <a:p>
            <a:pPr marL="0" lvl="0" indent="0" algn="l" rtl="0">
              <a:lnSpc>
                <a:spcPct val="125000"/>
              </a:lnSpc>
              <a:spcBef>
                <a:spcPts val="0"/>
              </a:spcBef>
              <a:spcAft>
                <a:spcPts val="0"/>
              </a:spcAft>
              <a:buSzPts val="1400"/>
              <a:buNone/>
            </a:pPr>
            <a:r>
              <a:rPr lang="en-US" b="1"/>
              <a:t>PM-82          TM 81-82          K127</a:t>
            </a:r>
            <a:endParaRPr/>
          </a:p>
          <a:p>
            <a:pPr marL="0" lvl="0" indent="0" algn="l" rtl="0">
              <a:lnSpc>
                <a:spcPct val="125000"/>
              </a:lnSpc>
              <a:spcBef>
                <a:spcPts val="0"/>
              </a:spcBef>
              <a:spcAft>
                <a:spcPts val="0"/>
              </a:spcAft>
              <a:buSzPts val="1400"/>
              <a:buNone/>
            </a:pPr>
            <a:endParaRPr b="1"/>
          </a:p>
          <a:p>
            <a:pPr marL="0" lvl="0" indent="0" algn="l" rtl="0">
              <a:lnSpc>
                <a:spcPct val="125000"/>
              </a:lnSpc>
              <a:spcBef>
                <a:spcPts val="0"/>
              </a:spcBef>
              <a:spcAft>
                <a:spcPts val="0"/>
              </a:spcAft>
              <a:buSzPts val="1400"/>
              <a:buNone/>
            </a:pPr>
            <a:r>
              <a:rPr lang="en-US" b="1"/>
              <a:t>Teach the first example-</a:t>
            </a:r>
            <a:r>
              <a:rPr lang="en-US" b="0"/>
              <a:t>Adult Basic Education.</a:t>
            </a:r>
            <a:endParaRPr/>
          </a:p>
          <a:p>
            <a:pPr marL="0" lvl="0" indent="0" algn="l" rtl="0">
              <a:lnSpc>
                <a:spcPct val="125000"/>
              </a:lnSpc>
              <a:spcBef>
                <a:spcPts val="0"/>
              </a:spcBef>
              <a:spcAft>
                <a:spcPts val="0"/>
              </a:spcAft>
              <a:buSzPts val="1400"/>
              <a:buNone/>
            </a:pPr>
            <a:r>
              <a:rPr lang="en-US" b="0"/>
              <a:t>Cover another (Employment or Emergency Assistance)  by getting input from participants.</a:t>
            </a:r>
            <a:endParaRPr/>
          </a:p>
          <a:p>
            <a:pPr marL="0" lvl="0" indent="0" algn="l" rtl="0">
              <a:lnSpc>
                <a:spcPct val="125000"/>
              </a:lnSpc>
              <a:spcBef>
                <a:spcPts val="0"/>
              </a:spcBef>
              <a:spcAft>
                <a:spcPts val="0"/>
              </a:spcAft>
              <a:buSzPts val="1400"/>
              <a:buNone/>
            </a:pPr>
            <a:endParaRPr b="0"/>
          </a:p>
          <a:p>
            <a:pPr marL="0" lvl="0" indent="0" algn="l" rtl="0">
              <a:lnSpc>
                <a:spcPct val="125000"/>
              </a:lnSpc>
              <a:spcBef>
                <a:spcPts val="0"/>
              </a:spcBef>
              <a:spcAft>
                <a:spcPts val="0"/>
              </a:spcAft>
              <a:buSzPts val="1400"/>
              <a:buNone/>
            </a:pPr>
            <a:r>
              <a:rPr lang="en-US" b="0"/>
              <a:t>Then break the participants into groups. Directions are in the Trainer Manual.</a:t>
            </a:r>
            <a:endParaRPr/>
          </a:p>
          <a:p>
            <a:pPr marL="0" lvl="0" indent="0" algn="l" rtl="0">
              <a:lnSpc>
                <a:spcPct val="125000"/>
              </a:lnSpc>
              <a:spcBef>
                <a:spcPts val="0"/>
              </a:spcBef>
              <a:spcAft>
                <a:spcPts val="0"/>
              </a:spcAft>
              <a:buSzPts val="1400"/>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0"/>
        <p:cNvGrpSpPr/>
        <p:nvPr/>
      </p:nvGrpSpPr>
      <p:grpSpPr>
        <a:xfrm>
          <a:off x="0" y="0"/>
          <a:ext cx="0" cy="0"/>
          <a:chOff x="0" y="0"/>
          <a:chExt cx="0" cy="0"/>
        </a:xfrm>
      </p:grpSpPr>
      <p:sp>
        <p:nvSpPr>
          <p:cNvPr id="711" name="Google Shape;711;p8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12" name="Google Shape;712;p84:notes"/>
          <p:cNvSpPr txBox="1">
            <a:spLocks noGrp="1"/>
          </p:cNvSpPr>
          <p:nvPr>
            <p:ph type="body" idx="1"/>
          </p:nvPr>
        </p:nvSpPr>
        <p:spPr>
          <a:xfrm>
            <a:off x="934720" y="4415790"/>
            <a:ext cx="5140960" cy="4183380"/>
          </a:xfrm>
          <a:prstGeom prst="rect">
            <a:avLst/>
          </a:prstGeom>
          <a:noFill/>
          <a:ln>
            <a:noFill/>
          </a:ln>
        </p:spPr>
        <p:txBody>
          <a:bodyPr spcFirstLastPara="1" wrap="square" lIns="93150" tIns="46575" rIns="93150" bIns="46575" anchor="t" anchorCtr="0">
            <a:noAutofit/>
          </a:bodyPr>
          <a:lstStyle/>
          <a:p>
            <a:pPr marL="0" lvl="0" indent="0" algn="l" rtl="0">
              <a:lnSpc>
                <a:spcPct val="125000"/>
              </a:lnSpc>
              <a:spcBef>
                <a:spcPts val="0"/>
              </a:spcBef>
              <a:spcAft>
                <a:spcPts val="0"/>
              </a:spcAft>
              <a:buSzPts val="1400"/>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6"/>
        <p:cNvGrpSpPr/>
        <p:nvPr/>
      </p:nvGrpSpPr>
      <p:grpSpPr>
        <a:xfrm>
          <a:off x="0" y="0"/>
          <a:ext cx="0" cy="0"/>
          <a:chOff x="0" y="0"/>
          <a:chExt cx="0" cy="0"/>
        </a:xfrm>
      </p:grpSpPr>
      <p:sp>
        <p:nvSpPr>
          <p:cNvPr id="727" name="Google Shape;727;p8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28" name="Google Shape;728;p85:notes"/>
          <p:cNvSpPr txBox="1">
            <a:spLocks noGrp="1"/>
          </p:cNvSpPr>
          <p:nvPr>
            <p:ph type="body" idx="1"/>
          </p:nvPr>
        </p:nvSpPr>
        <p:spPr>
          <a:xfrm>
            <a:off x="934720" y="4415790"/>
            <a:ext cx="5140960" cy="4183380"/>
          </a:xfrm>
          <a:prstGeom prst="rect">
            <a:avLst/>
          </a:prstGeom>
          <a:noFill/>
          <a:ln>
            <a:noFill/>
          </a:ln>
        </p:spPr>
        <p:txBody>
          <a:bodyPr spcFirstLastPara="1" wrap="square" lIns="93150" tIns="46575" rIns="93150" bIns="46575" anchor="t" anchorCtr="0">
            <a:noAutofit/>
          </a:bodyPr>
          <a:lstStyle/>
          <a:p>
            <a:pPr marL="0" lvl="0" indent="0" algn="l" rtl="0">
              <a:lnSpc>
                <a:spcPct val="125000"/>
              </a:lnSpc>
              <a:spcBef>
                <a:spcPts val="0"/>
              </a:spcBef>
              <a:spcAft>
                <a:spcPts val="0"/>
              </a:spcAft>
              <a:buSzPts val="1400"/>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2"/>
        <p:cNvGrpSpPr/>
        <p:nvPr/>
      </p:nvGrpSpPr>
      <p:grpSpPr>
        <a:xfrm>
          <a:off x="0" y="0"/>
          <a:ext cx="0" cy="0"/>
          <a:chOff x="0" y="0"/>
          <a:chExt cx="0" cy="0"/>
        </a:xfrm>
      </p:grpSpPr>
      <p:sp>
        <p:nvSpPr>
          <p:cNvPr id="743" name="Google Shape;743;p3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44" name="Google Shape;744;p31:notes"/>
          <p:cNvSpPr txBox="1">
            <a:spLocks noGrp="1"/>
          </p:cNvSpPr>
          <p:nvPr>
            <p:ph type="body" idx="1"/>
          </p:nvPr>
        </p:nvSpPr>
        <p:spPr>
          <a:xfrm>
            <a:off x="934720" y="4415790"/>
            <a:ext cx="5140960" cy="4183380"/>
          </a:xfrm>
          <a:prstGeom prst="rect">
            <a:avLst/>
          </a:prstGeom>
          <a:noFill/>
          <a:ln>
            <a:noFill/>
          </a:ln>
        </p:spPr>
        <p:txBody>
          <a:bodyPr spcFirstLastPara="1" wrap="square" lIns="93150" tIns="46575" rIns="93150" bIns="46575" anchor="t" anchorCtr="0">
            <a:noAutofit/>
          </a:bodyPr>
          <a:lstStyle/>
          <a:p>
            <a:pPr marL="0" lvl="0" indent="0" algn="l" rtl="0">
              <a:lnSpc>
                <a:spcPct val="125000"/>
              </a:lnSpc>
              <a:spcBef>
                <a:spcPts val="0"/>
              </a:spcBef>
              <a:spcAft>
                <a:spcPts val="0"/>
              </a:spcAft>
              <a:buSzPts val="1400"/>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6"/>
        <p:cNvGrpSpPr/>
        <p:nvPr/>
      </p:nvGrpSpPr>
      <p:grpSpPr>
        <a:xfrm>
          <a:off x="0" y="0"/>
          <a:ext cx="0" cy="0"/>
          <a:chOff x="0" y="0"/>
          <a:chExt cx="0" cy="0"/>
        </a:xfrm>
      </p:grpSpPr>
      <p:sp>
        <p:nvSpPr>
          <p:cNvPr id="757" name="Google Shape;757;p8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58" name="Google Shape;758;p86:notes"/>
          <p:cNvSpPr txBox="1">
            <a:spLocks noGrp="1"/>
          </p:cNvSpPr>
          <p:nvPr>
            <p:ph type="body" idx="1"/>
          </p:nvPr>
        </p:nvSpPr>
        <p:spPr>
          <a:xfrm>
            <a:off x="934720" y="4415790"/>
            <a:ext cx="5140960" cy="4183380"/>
          </a:xfrm>
          <a:prstGeom prst="rect">
            <a:avLst/>
          </a:prstGeom>
          <a:noFill/>
          <a:ln>
            <a:noFill/>
          </a:ln>
        </p:spPr>
        <p:txBody>
          <a:bodyPr spcFirstLastPara="1" wrap="square" lIns="93150" tIns="46575" rIns="93150" bIns="46575" anchor="t" anchorCtr="0">
            <a:noAutofit/>
          </a:bodyPr>
          <a:lstStyle/>
          <a:p>
            <a:pPr marL="0" lvl="0" indent="0" algn="l" rtl="0">
              <a:lnSpc>
                <a:spcPct val="125000"/>
              </a:lnSpc>
              <a:spcBef>
                <a:spcPts val="0"/>
              </a:spcBef>
              <a:spcAft>
                <a:spcPts val="0"/>
              </a:spcAft>
              <a:buSzPts val="1400"/>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5"/>
        <p:cNvGrpSpPr/>
        <p:nvPr/>
      </p:nvGrpSpPr>
      <p:grpSpPr>
        <a:xfrm>
          <a:off x="0" y="0"/>
          <a:ext cx="0" cy="0"/>
          <a:chOff x="0" y="0"/>
          <a:chExt cx="0" cy="0"/>
        </a:xfrm>
      </p:grpSpPr>
      <p:sp>
        <p:nvSpPr>
          <p:cNvPr id="776" name="Google Shape;776;p32:notes"/>
          <p:cNvSpPr txBox="1">
            <a:spLocks noGrp="1"/>
          </p:cNvSpPr>
          <p:nvPr>
            <p:ph type="body" idx="1"/>
          </p:nvPr>
        </p:nvSpPr>
        <p:spPr>
          <a:xfrm>
            <a:off x="934720" y="4415790"/>
            <a:ext cx="5140960" cy="4183380"/>
          </a:xfrm>
          <a:prstGeom prst="rect">
            <a:avLst/>
          </a:prstGeom>
          <a:noFill/>
          <a:ln>
            <a:noFill/>
          </a:ln>
        </p:spPr>
        <p:txBody>
          <a:bodyPr spcFirstLastPara="1" wrap="square" lIns="93150" tIns="46575" rIns="93150" bIns="46575" anchor="t" anchorCtr="0">
            <a:noAutofit/>
          </a:bodyPr>
          <a:lstStyle/>
          <a:p>
            <a:pPr marL="0" lvl="0" indent="0" algn="l" rtl="0">
              <a:lnSpc>
                <a:spcPct val="125000"/>
              </a:lnSpc>
              <a:spcBef>
                <a:spcPts val="0"/>
              </a:spcBef>
              <a:spcAft>
                <a:spcPts val="0"/>
              </a:spcAft>
              <a:buSzPts val="1400"/>
              <a:buNone/>
            </a:pPr>
            <a:endParaRPr/>
          </a:p>
        </p:txBody>
      </p:sp>
      <p:sp>
        <p:nvSpPr>
          <p:cNvPr id="777" name="Google Shape;777;p3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7"/>
        <p:cNvGrpSpPr/>
        <p:nvPr/>
      </p:nvGrpSpPr>
      <p:grpSpPr>
        <a:xfrm>
          <a:off x="0" y="0"/>
          <a:ext cx="0" cy="0"/>
          <a:chOff x="0" y="0"/>
          <a:chExt cx="0" cy="0"/>
        </a:xfrm>
      </p:grpSpPr>
      <p:sp>
        <p:nvSpPr>
          <p:cNvPr id="788" name="Google Shape;788;p3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89" name="Google Shape;789;p33:notes"/>
          <p:cNvSpPr txBox="1">
            <a:spLocks noGrp="1"/>
          </p:cNvSpPr>
          <p:nvPr>
            <p:ph type="body" idx="1"/>
          </p:nvPr>
        </p:nvSpPr>
        <p:spPr>
          <a:xfrm>
            <a:off x="934720" y="4415790"/>
            <a:ext cx="5140960" cy="4183380"/>
          </a:xfrm>
          <a:prstGeom prst="rect">
            <a:avLst/>
          </a:prstGeom>
          <a:noFill/>
          <a:ln>
            <a:noFill/>
          </a:ln>
        </p:spPr>
        <p:txBody>
          <a:bodyPr spcFirstLastPara="1" wrap="square" lIns="93150" tIns="46575" rIns="93150" bIns="46575" anchor="t" anchorCtr="0">
            <a:noAutofit/>
          </a:bodyPr>
          <a:lstStyle/>
          <a:p>
            <a:pPr marL="0" lvl="0" indent="0" algn="l" rtl="0">
              <a:lnSpc>
                <a:spcPct val="125000"/>
              </a:lnSpc>
              <a:spcBef>
                <a:spcPts val="0"/>
              </a:spcBef>
              <a:spcAft>
                <a:spcPts val="0"/>
              </a:spcAft>
              <a:buSzPts val="1400"/>
              <a:buNone/>
            </a:pPr>
            <a:r>
              <a:rPr lang="en-US" b="1"/>
              <a:t>PM 99          K152-154, </a:t>
            </a:r>
            <a:endParaRPr/>
          </a:p>
          <a:p>
            <a:pPr marL="0" lvl="0" indent="0" algn="l" rtl="0">
              <a:lnSpc>
                <a:spcPct val="125000"/>
              </a:lnSpc>
              <a:spcBef>
                <a:spcPts val="0"/>
              </a:spcBef>
              <a:spcAft>
                <a:spcPts val="0"/>
              </a:spcAft>
              <a:buSzPts val="1400"/>
              <a:buNone/>
            </a:pPr>
            <a:endParaRPr b="1"/>
          </a:p>
          <a:p>
            <a:pPr marL="0" lvl="0" indent="0" algn="l" rtl="0">
              <a:lnSpc>
                <a:spcPct val="125000"/>
              </a:lnSpc>
              <a:spcBef>
                <a:spcPts val="0"/>
              </a:spcBef>
              <a:spcAft>
                <a:spcPts val="0"/>
              </a:spcAft>
              <a:buSzPts val="1400"/>
              <a:buNone/>
            </a:pPr>
            <a:r>
              <a:rPr lang="en-US" b="0"/>
              <a:t>start to create an outcome indicator for the outcome we have identified in the family level logic model we are building.</a:t>
            </a:r>
            <a:endParaRPr/>
          </a:p>
          <a:p>
            <a:pPr marL="0" lvl="0" indent="0" algn="l" rtl="0">
              <a:lnSpc>
                <a:spcPct val="125000"/>
              </a:lnSpc>
              <a:spcBef>
                <a:spcPts val="0"/>
              </a:spcBef>
              <a:spcAft>
                <a:spcPts val="0"/>
              </a:spcAft>
              <a:buSzPts val="1400"/>
              <a:buNone/>
            </a:pPr>
            <a:r>
              <a:rPr lang="en-US" b="1"/>
              <a:t>(note: </a:t>
            </a:r>
            <a:r>
              <a:rPr lang="en-US" b="0"/>
              <a:t>we do not add percent at this time.. We add it in the next section</a:t>
            </a:r>
            <a:r>
              <a:rPr lang="en-US" b="1"/>
              <a:t>.)</a:t>
            </a:r>
            <a:endParaRPr/>
          </a:p>
          <a:p>
            <a:pPr marL="0" lvl="0" indent="0" algn="l" rtl="0">
              <a:lnSpc>
                <a:spcPct val="125000"/>
              </a:lnSpc>
              <a:spcBef>
                <a:spcPts val="0"/>
              </a:spcBef>
              <a:spcAft>
                <a:spcPts val="0"/>
              </a:spcAft>
              <a:buSzPts val="1400"/>
              <a:buNone/>
            </a:pPr>
            <a:endParaRPr b="1"/>
          </a:p>
          <a:p>
            <a:pPr marL="0" lvl="0" indent="0" algn="l" rtl="0">
              <a:lnSpc>
                <a:spcPct val="125000"/>
              </a:lnSpc>
              <a:spcBef>
                <a:spcPts val="0"/>
              </a:spcBef>
              <a:spcAft>
                <a:spcPts val="0"/>
              </a:spcAft>
              <a:buSzPts val="1400"/>
              <a:buNone/>
            </a:pPr>
            <a:r>
              <a:rPr lang="en-US" b="0"/>
              <a:t>Bring up the word document with the logic model you are building and </a:t>
            </a:r>
            <a:endParaRPr/>
          </a:p>
          <a:p>
            <a:pPr marL="0" lvl="0" indent="0" algn="l" rtl="0">
              <a:lnSpc>
                <a:spcPct val="125000"/>
              </a:lnSpc>
              <a:spcBef>
                <a:spcPts val="0"/>
              </a:spcBef>
              <a:spcAft>
                <a:spcPts val="0"/>
              </a:spcAft>
              <a:buSzPts val="1400"/>
              <a:buNone/>
            </a:pPr>
            <a:r>
              <a:rPr lang="en-US" b="1" u="sng"/>
              <a:t>First go back to column 2 (the service column) and add two data elements:  the number of participants expected to be served and the time frame</a:t>
            </a:r>
            <a:r>
              <a:rPr lang="en-US" b="0"/>
              <a:t>.  </a:t>
            </a:r>
            <a:endParaRPr/>
          </a:p>
          <a:p>
            <a:pPr marL="0" lvl="0" indent="0" algn="l" rtl="0">
              <a:lnSpc>
                <a:spcPct val="125000"/>
              </a:lnSpc>
              <a:spcBef>
                <a:spcPts val="0"/>
              </a:spcBef>
              <a:spcAft>
                <a:spcPts val="0"/>
              </a:spcAft>
              <a:buSzPts val="1400"/>
              <a:buNone/>
            </a:pPr>
            <a:endParaRPr b="0"/>
          </a:p>
          <a:p>
            <a:pPr marL="0" lvl="0" indent="0" algn="l" rtl="0">
              <a:lnSpc>
                <a:spcPct val="125000"/>
              </a:lnSpc>
              <a:spcBef>
                <a:spcPts val="0"/>
              </a:spcBef>
              <a:spcAft>
                <a:spcPts val="0"/>
              </a:spcAft>
              <a:buSzPts val="1400"/>
              <a:buNone/>
            </a:pPr>
            <a:r>
              <a:rPr lang="en-US" b="0"/>
              <a:t>Then create an appropriate statement in the OI column.  </a:t>
            </a:r>
            <a:endParaRPr/>
          </a:p>
          <a:p>
            <a:pPr marL="0" lvl="0" indent="0" algn="l" rtl="0">
              <a:lnSpc>
                <a:spcPct val="125000"/>
              </a:lnSpc>
              <a:spcBef>
                <a:spcPts val="0"/>
              </a:spcBef>
              <a:spcAft>
                <a:spcPts val="0"/>
              </a:spcAft>
              <a:buSzPts val="1400"/>
              <a:buNone/>
            </a:pPr>
            <a:endParaRPr b="1" i="1" u="sng">
              <a:solidFill>
                <a:srgbClr val="C00000"/>
              </a:solidFill>
            </a:endParaRPr>
          </a:p>
          <a:p>
            <a:pPr marL="0" lvl="0" indent="0" algn="l" rtl="0">
              <a:lnSpc>
                <a:spcPct val="125000"/>
              </a:lnSpc>
              <a:spcBef>
                <a:spcPts val="0"/>
              </a:spcBef>
              <a:spcAft>
                <a:spcPts val="0"/>
              </a:spcAft>
              <a:buSzPts val="1400"/>
              <a:buNone/>
            </a:pPr>
            <a:r>
              <a:rPr lang="en-US" b="1" i="1" u="sng">
                <a:solidFill>
                  <a:srgbClr val="C00000"/>
                </a:solidFill>
              </a:rPr>
              <a:t>DO NOT PUT IN PERCENT AT THIS TIME. </a:t>
            </a:r>
            <a:endParaRPr b="1" i="1" u="sng">
              <a:solidFill>
                <a:srgbClr val="C00000"/>
              </a:solidFill>
            </a:endParaRPr>
          </a:p>
          <a:p>
            <a:pPr marL="0" lvl="0" indent="0" algn="l" rtl="0">
              <a:lnSpc>
                <a:spcPct val="125000"/>
              </a:lnSpc>
              <a:spcBef>
                <a:spcPts val="0"/>
              </a:spcBef>
              <a:spcAft>
                <a:spcPts val="0"/>
              </a:spcAft>
              <a:buSzPts val="1400"/>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7"/>
        <p:cNvGrpSpPr/>
        <p:nvPr/>
      </p:nvGrpSpPr>
      <p:grpSpPr>
        <a:xfrm>
          <a:off x="0" y="0"/>
          <a:ext cx="0" cy="0"/>
          <a:chOff x="0" y="0"/>
          <a:chExt cx="0" cy="0"/>
        </a:xfrm>
      </p:grpSpPr>
      <p:sp>
        <p:nvSpPr>
          <p:cNvPr id="788" name="Google Shape;788;p3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89" name="Google Shape;789;p33:notes"/>
          <p:cNvSpPr txBox="1">
            <a:spLocks noGrp="1"/>
          </p:cNvSpPr>
          <p:nvPr>
            <p:ph type="body" idx="1"/>
          </p:nvPr>
        </p:nvSpPr>
        <p:spPr>
          <a:xfrm>
            <a:off x="934720" y="4415790"/>
            <a:ext cx="5140960" cy="4183380"/>
          </a:xfrm>
          <a:prstGeom prst="rect">
            <a:avLst/>
          </a:prstGeom>
          <a:noFill/>
          <a:ln>
            <a:noFill/>
          </a:ln>
        </p:spPr>
        <p:txBody>
          <a:bodyPr spcFirstLastPara="1" wrap="square" lIns="93150" tIns="46575" rIns="93150" bIns="46575" anchor="t" anchorCtr="0">
            <a:noAutofit/>
          </a:bodyPr>
          <a:lstStyle/>
          <a:p>
            <a:pPr marL="0" lvl="0" indent="0" algn="l" rtl="0">
              <a:lnSpc>
                <a:spcPct val="125000"/>
              </a:lnSpc>
              <a:spcBef>
                <a:spcPts val="0"/>
              </a:spcBef>
              <a:spcAft>
                <a:spcPts val="0"/>
              </a:spcAft>
              <a:buSzPts val="1400"/>
              <a:buNone/>
            </a:pPr>
            <a:r>
              <a:rPr lang="en-US" b="1"/>
              <a:t>PM 99          K152-154, </a:t>
            </a:r>
            <a:endParaRPr/>
          </a:p>
          <a:p>
            <a:pPr marL="0" lvl="0" indent="0" algn="l" rtl="0">
              <a:lnSpc>
                <a:spcPct val="125000"/>
              </a:lnSpc>
              <a:spcBef>
                <a:spcPts val="0"/>
              </a:spcBef>
              <a:spcAft>
                <a:spcPts val="0"/>
              </a:spcAft>
              <a:buSzPts val="1400"/>
              <a:buNone/>
            </a:pPr>
            <a:endParaRPr b="1"/>
          </a:p>
          <a:p>
            <a:pPr marL="0" lvl="0" indent="0" algn="l" rtl="0">
              <a:lnSpc>
                <a:spcPct val="125000"/>
              </a:lnSpc>
              <a:spcBef>
                <a:spcPts val="0"/>
              </a:spcBef>
              <a:spcAft>
                <a:spcPts val="0"/>
              </a:spcAft>
              <a:buSzPts val="1400"/>
              <a:buNone/>
            </a:pPr>
            <a:r>
              <a:rPr lang="en-US" b="0"/>
              <a:t>start to create an outcome indicator for the outcome we have identified in the family level logic model we are building.</a:t>
            </a:r>
            <a:endParaRPr/>
          </a:p>
          <a:p>
            <a:pPr marL="0" lvl="0" indent="0" algn="l" rtl="0">
              <a:lnSpc>
                <a:spcPct val="125000"/>
              </a:lnSpc>
              <a:spcBef>
                <a:spcPts val="0"/>
              </a:spcBef>
              <a:spcAft>
                <a:spcPts val="0"/>
              </a:spcAft>
              <a:buSzPts val="1400"/>
              <a:buNone/>
            </a:pPr>
            <a:r>
              <a:rPr lang="en-US" b="1"/>
              <a:t>(note: </a:t>
            </a:r>
            <a:r>
              <a:rPr lang="en-US" b="0"/>
              <a:t>we do not add percent at this time.. We add it in the next section</a:t>
            </a:r>
            <a:r>
              <a:rPr lang="en-US" b="1"/>
              <a:t>.)</a:t>
            </a:r>
            <a:endParaRPr/>
          </a:p>
          <a:p>
            <a:pPr marL="0" lvl="0" indent="0" algn="l" rtl="0">
              <a:lnSpc>
                <a:spcPct val="125000"/>
              </a:lnSpc>
              <a:spcBef>
                <a:spcPts val="0"/>
              </a:spcBef>
              <a:spcAft>
                <a:spcPts val="0"/>
              </a:spcAft>
              <a:buSzPts val="1400"/>
              <a:buNone/>
            </a:pPr>
            <a:endParaRPr b="1"/>
          </a:p>
          <a:p>
            <a:pPr marL="0" lvl="0" indent="0" algn="l" rtl="0">
              <a:lnSpc>
                <a:spcPct val="125000"/>
              </a:lnSpc>
              <a:spcBef>
                <a:spcPts val="0"/>
              </a:spcBef>
              <a:spcAft>
                <a:spcPts val="0"/>
              </a:spcAft>
              <a:buSzPts val="1400"/>
              <a:buNone/>
            </a:pPr>
            <a:r>
              <a:rPr lang="en-US" b="0"/>
              <a:t>Bring up the word document with the logic model you are building and </a:t>
            </a:r>
            <a:endParaRPr/>
          </a:p>
          <a:p>
            <a:pPr marL="0" lvl="0" indent="0" algn="l" rtl="0">
              <a:lnSpc>
                <a:spcPct val="125000"/>
              </a:lnSpc>
              <a:spcBef>
                <a:spcPts val="0"/>
              </a:spcBef>
              <a:spcAft>
                <a:spcPts val="0"/>
              </a:spcAft>
              <a:buSzPts val="1400"/>
              <a:buNone/>
            </a:pPr>
            <a:r>
              <a:rPr lang="en-US" b="1" u="sng"/>
              <a:t>First go back to column 2 (the service column) and add two data elements:  the number of participants expected to be served and the time frame</a:t>
            </a:r>
            <a:r>
              <a:rPr lang="en-US" b="0"/>
              <a:t>.  </a:t>
            </a:r>
            <a:endParaRPr/>
          </a:p>
          <a:p>
            <a:pPr marL="0" lvl="0" indent="0" algn="l" rtl="0">
              <a:lnSpc>
                <a:spcPct val="125000"/>
              </a:lnSpc>
              <a:spcBef>
                <a:spcPts val="0"/>
              </a:spcBef>
              <a:spcAft>
                <a:spcPts val="0"/>
              </a:spcAft>
              <a:buSzPts val="1400"/>
              <a:buNone/>
            </a:pPr>
            <a:endParaRPr b="0"/>
          </a:p>
          <a:p>
            <a:pPr marL="0" lvl="0" indent="0" algn="l" rtl="0">
              <a:lnSpc>
                <a:spcPct val="125000"/>
              </a:lnSpc>
              <a:spcBef>
                <a:spcPts val="0"/>
              </a:spcBef>
              <a:spcAft>
                <a:spcPts val="0"/>
              </a:spcAft>
              <a:buSzPts val="1400"/>
              <a:buNone/>
            </a:pPr>
            <a:r>
              <a:rPr lang="en-US" b="0"/>
              <a:t>Then create an appropriate statement in the OI column.  </a:t>
            </a:r>
            <a:endParaRPr/>
          </a:p>
          <a:p>
            <a:pPr marL="0" lvl="0" indent="0" algn="l" rtl="0">
              <a:lnSpc>
                <a:spcPct val="125000"/>
              </a:lnSpc>
              <a:spcBef>
                <a:spcPts val="0"/>
              </a:spcBef>
              <a:spcAft>
                <a:spcPts val="0"/>
              </a:spcAft>
              <a:buSzPts val="1400"/>
              <a:buNone/>
            </a:pPr>
            <a:endParaRPr b="1" i="1" u="sng">
              <a:solidFill>
                <a:srgbClr val="C00000"/>
              </a:solidFill>
            </a:endParaRPr>
          </a:p>
          <a:p>
            <a:pPr marL="0" lvl="0" indent="0" algn="l" rtl="0">
              <a:lnSpc>
                <a:spcPct val="125000"/>
              </a:lnSpc>
              <a:spcBef>
                <a:spcPts val="0"/>
              </a:spcBef>
              <a:spcAft>
                <a:spcPts val="0"/>
              </a:spcAft>
              <a:buSzPts val="1400"/>
              <a:buNone/>
            </a:pPr>
            <a:r>
              <a:rPr lang="en-US" b="1" i="1" u="sng">
                <a:solidFill>
                  <a:srgbClr val="C00000"/>
                </a:solidFill>
              </a:rPr>
              <a:t>DO NOT PUT IN PERCENT AT THIS TIME. </a:t>
            </a:r>
            <a:endParaRPr b="1" i="1" u="sng">
              <a:solidFill>
                <a:srgbClr val="C00000"/>
              </a:solidFill>
            </a:endParaRPr>
          </a:p>
          <a:p>
            <a:pPr marL="0" lvl="0" indent="0" algn="l" rtl="0">
              <a:lnSpc>
                <a:spcPct val="125000"/>
              </a:lnSpc>
              <a:spcBef>
                <a:spcPts val="0"/>
              </a:spcBef>
              <a:spcAft>
                <a:spcPts val="0"/>
              </a:spcAft>
              <a:buSzPts val="1400"/>
              <a:buNone/>
            </a:pPr>
            <a:endParaRPr/>
          </a:p>
        </p:txBody>
      </p:sp>
    </p:spTree>
    <p:extLst>
      <p:ext uri="{BB962C8B-B14F-4D97-AF65-F5344CB8AC3E}">
        <p14:creationId xmlns:p14="http://schemas.microsoft.com/office/powerpoint/2010/main" val="26120622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7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31" name="Google Shape;131;p75:notes"/>
          <p:cNvSpPr txBox="1">
            <a:spLocks noGrp="1"/>
          </p:cNvSpPr>
          <p:nvPr>
            <p:ph type="body" idx="1"/>
          </p:nvPr>
        </p:nvSpPr>
        <p:spPr>
          <a:xfrm>
            <a:off x="934720" y="4415790"/>
            <a:ext cx="5141100" cy="4183500"/>
          </a:xfrm>
          <a:prstGeom prst="rect">
            <a:avLst/>
          </a:prstGeom>
          <a:noFill/>
          <a:ln>
            <a:noFill/>
          </a:ln>
        </p:spPr>
        <p:txBody>
          <a:bodyPr spcFirstLastPara="1" wrap="square" lIns="93150" tIns="46575" rIns="93150" bIns="46575" anchor="t" anchorCtr="0">
            <a:noAutofit/>
          </a:bodyPr>
          <a:lstStyle/>
          <a:p>
            <a:pPr marL="0" lvl="0" indent="0" algn="l" rtl="0">
              <a:lnSpc>
                <a:spcPct val="125000"/>
              </a:lnSpc>
              <a:spcBef>
                <a:spcPts val="0"/>
              </a:spcBef>
              <a:spcAft>
                <a:spcPts val="0"/>
              </a:spcAft>
              <a:buSzPts val="1400"/>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1"/>
        <p:cNvGrpSpPr/>
        <p:nvPr/>
      </p:nvGrpSpPr>
      <p:grpSpPr>
        <a:xfrm>
          <a:off x="0" y="0"/>
          <a:ext cx="0" cy="0"/>
          <a:chOff x="0" y="0"/>
          <a:chExt cx="0" cy="0"/>
        </a:xfrm>
      </p:grpSpPr>
      <p:sp>
        <p:nvSpPr>
          <p:cNvPr id="812" name="Google Shape;812;p3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13" name="Google Shape;813;p34:notes"/>
          <p:cNvSpPr txBox="1">
            <a:spLocks noGrp="1"/>
          </p:cNvSpPr>
          <p:nvPr>
            <p:ph type="body" idx="1"/>
          </p:nvPr>
        </p:nvSpPr>
        <p:spPr>
          <a:xfrm>
            <a:off x="934720" y="4415790"/>
            <a:ext cx="5140960" cy="4183380"/>
          </a:xfrm>
          <a:prstGeom prst="rect">
            <a:avLst/>
          </a:prstGeom>
          <a:noFill/>
          <a:ln>
            <a:noFill/>
          </a:ln>
        </p:spPr>
        <p:txBody>
          <a:bodyPr spcFirstLastPara="1" wrap="square" lIns="93150" tIns="46575" rIns="93150" bIns="46575" anchor="t" anchorCtr="0">
            <a:noAutofit/>
          </a:bodyPr>
          <a:lstStyle/>
          <a:p>
            <a:pPr marL="0" lvl="0" indent="0" algn="l" rtl="0">
              <a:lnSpc>
                <a:spcPct val="125000"/>
              </a:lnSpc>
              <a:spcBef>
                <a:spcPts val="0"/>
              </a:spcBef>
              <a:spcAft>
                <a:spcPts val="0"/>
              </a:spcAft>
              <a:buSzPts val="1400"/>
              <a:buNone/>
            </a:pPr>
            <a:r>
              <a:rPr lang="en-US" b="1"/>
              <a:t>PM-116          TM 113          K179</a:t>
            </a:r>
            <a:endParaRPr/>
          </a:p>
          <a:p>
            <a:pPr marL="0" lvl="0" indent="0" algn="l" rtl="0">
              <a:lnSpc>
                <a:spcPct val="125000"/>
              </a:lnSpc>
              <a:spcBef>
                <a:spcPts val="0"/>
              </a:spcBef>
              <a:spcAft>
                <a:spcPts val="0"/>
              </a:spcAft>
              <a:buSzPts val="1400"/>
              <a:buNone/>
            </a:pPr>
            <a:endParaRPr/>
          </a:p>
          <a:p>
            <a:pPr marL="0" lvl="0" indent="0" algn="l" rtl="0">
              <a:lnSpc>
                <a:spcPct val="125000"/>
              </a:lnSpc>
              <a:spcBef>
                <a:spcPts val="0"/>
              </a:spcBef>
              <a:spcAft>
                <a:spcPts val="0"/>
              </a:spcAft>
              <a:buSzPts val="1400"/>
              <a:buNone/>
            </a:pPr>
            <a:r>
              <a:rPr lang="en-US" b="0"/>
              <a:t>When considering the outcomes you expect to achieve, you have to consider how you will measure the accomplishment of those outcomes. </a:t>
            </a:r>
            <a:endParaRPr/>
          </a:p>
          <a:p>
            <a:pPr marL="0" lvl="0" indent="0" algn="l" rtl="0">
              <a:lnSpc>
                <a:spcPct val="125000"/>
              </a:lnSpc>
              <a:spcBef>
                <a:spcPts val="0"/>
              </a:spcBef>
              <a:spcAft>
                <a:spcPts val="0"/>
              </a:spcAft>
              <a:buSzPts val="1400"/>
              <a:buNone/>
            </a:pPr>
            <a:endParaRPr b="0"/>
          </a:p>
          <a:p>
            <a:pPr marL="0" lvl="0" indent="0" algn="l" rtl="0">
              <a:lnSpc>
                <a:spcPct val="125000"/>
              </a:lnSpc>
              <a:spcBef>
                <a:spcPts val="0"/>
              </a:spcBef>
              <a:spcAft>
                <a:spcPts val="0"/>
              </a:spcAft>
              <a:buSzPts val="1400"/>
              <a:buNone/>
            </a:pPr>
            <a:r>
              <a:rPr lang="en-US" b="0"/>
              <a:t>Measurement tools must be able to capture data for each program or service - quantifying both the outputs and the outcomes. </a:t>
            </a:r>
            <a:endParaRPr/>
          </a:p>
          <a:p>
            <a:pPr marL="0" lvl="0" indent="0" algn="l" rtl="0">
              <a:lnSpc>
                <a:spcPct val="125000"/>
              </a:lnSpc>
              <a:spcBef>
                <a:spcPts val="0"/>
              </a:spcBef>
              <a:spcAft>
                <a:spcPts val="0"/>
              </a:spcAft>
              <a:buSzPts val="1400"/>
              <a:buNone/>
            </a:pPr>
            <a:endParaRPr b="0"/>
          </a:p>
          <a:p>
            <a:pPr marL="0" lvl="0" indent="0" algn="l" rtl="0">
              <a:lnSpc>
                <a:spcPct val="125000"/>
              </a:lnSpc>
              <a:spcBef>
                <a:spcPts val="0"/>
              </a:spcBef>
              <a:spcAft>
                <a:spcPts val="0"/>
              </a:spcAft>
              <a:buSzPts val="1400"/>
              <a:buNone/>
            </a:pPr>
            <a:r>
              <a:rPr lang="en-US" b="0"/>
              <a:t>Remember in earlier sections we talked about how a report card would be an appropriate measurement tool to ‘prove’ an outcome of improved grades. </a:t>
            </a:r>
            <a:endParaRPr/>
          </a:p>
          <a:p>
            <a:pPr marL="0" lvl="0" indent="0" algn="l" rtl="0">
              <a:lnSpc>
                <a:spcPct val="125000"/>
              </a:lnSpc>
              <a:spcBef>
                <a:spcPts val="0"/>
              </a:spcBef>
              <a:spcAft>
                <a:spcPts val="0"/>
              </a:spcAft>
              <a:buSzPts val="1400"/>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6"/>
        <p:cNvGrpSpPr/>
        <p:nvPr/>
      </p:nvGrpSpPr>
      <p:grpSpPr>
        <a:xfrm>
          <a:off x="0" y="0"/>
          <a:ext cx="0" cy="0"/>
          <a:chOff x="0" y="0"/>
          <a:chExt cx="0" cy="0"/>
        </a:xfrm>
      </p:grpSpPr>
      <p:sp>
        <p:nvSpPr>
          <p:cNvPr id="827" name="Google Shape;827;p3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28" name="Google Shape;828;p35:notes"/>
          <p:cNvSpPr txBox="1">
            <a:spLocks noGrp="1"/>
          </p:cNvSpPr>
          <p:nvPr>
            <p:ph type="body" idx="1"/>
          </p:nvPr>
        </p:nvSpPr>
        <p:spPr>
          <a:xfrm>
            <a:off x="934720" y="4415790"/>
            <a:ext cx="5140960" cy="4183380"/>
          </a:xfrm>
          <a:prstGeom prst="rect">
            <a:avLst/>
          </a:prstGeom>
          <a:noFill/>
          <a:ln>
            <a:noFill/>
          </a:ln>
        </p:spPr>
        <p:txBody>
          <a:bodyPr spcFirstLastPara="1" wrap="square" lIns="93150" tIns="46575" rIns="93150" bIns="46575" anchor="t" anchorCtr="0">
            <a:noAutofit/>
          </a:bodyPr>
          <a:lstStyle/>
          <a:p>
            <a:pPr marL="0" marR="0" lvl="0" indent="0" algn="l" rtl="0">
              <a:lnSpc>
                <a:spcPct val="100000"/>
              </a:lnSpc>
              <a:spcBef>
                <a:spcPts val="0"/>
              </a:spcBef>
              <a:spcAft>
                <a:spcPts val="0"/>
              </a:spcAft>
              <a:buClr>
                <a:srgbClr val="000000"/>
              </a:buClr>
              <a:buSzPts val="2200"/>
              <a:buFont typeface="Avenir"/>
              <a:buNone/>
            </a:pPr>
            <a:r>
              <a:rPr lang="en-US" b="1"/>
              <a:t>PM-116          TM 113          K179</a:t>
            </a:r>
            <a:endParaRPr/>
          </a:p>
          <a:p>
            <a:pPr marL="0" lvl="0" indent="0" algn="l" rtl="0">
              <a:lnSpc>
                <a:spcPct val="125000"/>
              </a:lnSpc>
              <a:spcBef>
                <a:spcPts val="0"/>
              </a:spcBef>
              <a:spcAft>
                <a:spcPts val="0"/>
              </a:spcAft>
              <a:buSzPts val="1400"/>
              <a:buNone/>
            </a:pPr>
            <a:endParaRPr/>
          </a:p>
          <a:p>
            <a:pPr marL="0" lvl="0" indent="0" algn="l" rtl="0">
              <a:lnSpc>
                <a:spcPct val="125000"/>
              </a:lnSpc>
              <a:spcBef>
                <a:spcPts val="0"/>
              </a:spcBef>
              <a:spcAft>
                <a:spcPts val="0"/>
              </a:spcAft>
              <a:buSzPts val="1400"/>
              <a:buNone/>
            </a:pPr>
            <a:r>
              <a:rPr lang="en-US"/>
              <a:t>Review types of OutPut Measurement tools</a:t>
            </a:r>
            <a:endParaRPr/>
          </a:p>
          <a:p>
            <a:pPr marL="0" lvl="0" indent="0" algn="l" rtl="0">
              <a:lnSpc>
                <a:spcPct val="125000"/>
              </a:lnSpc>
              <a:spcBef>
                <a:spcPts val="0"/>
              </a:spcBef>
              <a:spcAft>
                <a:spcPts val="0"/>
              </a:spcAft>
              <a:buSzPts val="1400"/>
              <a:buNone/>
            </a:pPr>
            <a:endParaRPr/>
          </a:p>
          <a:p>
            <a:pPr marL="0" lvl="0" indent="0" algn="l" rtl="0">
              <a:lnSpc>
                <a:spcPct val="125000"/>
              </a:lnSpc>
              <a:spcBef>
                <a:spcPts val="0"/>
              </a:spcBef>
              <a:spcAft>
                <a:spcPts val="0"/>
              </a:spcAft>
              <a:buSzPts val="1400"/>
              <a:buNone/>
            </a:pPr>
            <a:r>
              <a:rPr lang="en-US"/>
              <a:t>Review types of OutCome Measurement tools</a:t>
            </a:r>
            <a:endParaRPr/>
          </a:p>
          <a:p>
            <a:pPr marL="0" lvl="0" indent="0" algn="l" rtl="0">
              <a:lnSpc>
                <a:spcPct val="125000"/>
              </a:lnSpc>
              <a:spcBef>
                <a:spcPts val="0"/>
              </a:spcBef>
              <a:spcAft>
                <a:spcPts val="0"/>
              </a:spcAft>
              <a:buSzPts val="1400"/>
              <a:buNone/>
            </a:pPr>
            <a:endParaRPr/>
          </a:p>
          <a:p>
            <a:pPr marL="0" lvl="0" indent="0" algn="l" rtl="0">
              <a:lnSpc>
                <a:spcPct val="125000"/>
              </a:lnSpc>
              <a:spcBef>
                <a:spcPts val="0"/>
              </a:spcBef>
              <a:spcAft>
                <a:spcPts val="0"/>
              </a:spcAft>
              <a:buSzPts val="1400"/>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8"/>
        <p:cNvGrpSpPr/>
        <p:nvPr/>
      </p:nvGrpSpPr>
      <p:grpSpPr>
        <a:xfrm>
          <a:off x="0" y="0"/>
          <a:ext cx="0" cy="0"/>
          <a:chOff x="0" y="0"/>
          <a:chExt cx="0" cy="0"/>
        </a:xfrm>
      </p:grpSpPr>
      <p:sp>
        <p:nvSpPr>
          <p:cNvPr id="849" name="Google Shape;849;p3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50" name="Google Shape;850;p36:notes"/>
          <p:cNvSpPr txBox="1">
            <a:spLocks noGrp="1"/>
          </p:cNvSpPr>
          <p:nvPr>
            <p:ph type="body" idx="1"/>
          </p:nvPr>
        </p:nvSpPr>
        <p:spPr>
          <a:xfrm>
            <a:off x="934720" y="4415790"/>
            <a:ext cx="5140960" cy="4183380"/>
          </a:xfrm>
          <a:prstGeom prst="rect">
            <a:avLst/>
          </a:prstGeom>
          <a:noFill/>
          <a:ln>
            <a:noFill/>
          </a:ln>
        </p:spPr>
        <p:txBody>
          <a:bodyPr spcFirstLastPara="1" wrap="square" lIns="93150" tIns="46575" rIns="93150" bIns="46575" anchor="t" anchorCtr="0">
            <a:noAutofit/>
          </a:bodyPr>
          <a:lstStyle/>
          <a:p>
            <a:pPr marL="0" lvl="0" indent="0" algn="l" rtl="0">
              <a:lnSpc>
                <a:spcPct val="125000"/>
              </a:lnSpc>
              <a:spcBef>
                <a:spcPts val="0"/>
              </a:spcBef>
              <a:spcAft>
                <a:spcPts val="0"/>
              </a:spcAft>
              <a:buSzPts val="1400"/>
              <a:buNone/>
            </a:pPr>
            <a:r>
              <a:rPr lang="en-US" b="1"/>
              <a:t>PM-120          TM 115-117          K183-185</a:t>
            </a:r>
            <a:endParaRPr/>
          </a:p>
          <a:p>
            <a:pPr marL="0" lvl="0" indent="0" algn="l" rtl="0">
              <a:lnSpc>
                <a:spcPct val="125000"/>
              </a:lnSpc>
              <a:spcBef>
                <a:spcPts val="0"/>
              </a:spcBef>
              <a:spcAft>
                <a:spcPts val="0"/>
              </a:spcAft>
              <a:buSzPts val="1400"/>
              <a:buNone/>
            </a:pPr>
            <a:endParaRPr/>
          </a:p>
          <a:p>
            <a:pPr marL="0" lvl="0" indent="0" algn="l" rtl="0">
              <a:lnSpc>
                <a:spcPct val="125000"/>
              </a:lnSpc>
              <a:spcBef>
                <a:spcPts val="0"/>
              </a:spcBef>
              <a:spcAft>
                <a:spcPts val="0"/>
              </a:spcAft>
              <a:buSzPts val="1400"/>
              <a:buNone/>
            </a:pPr>
            <a:r>
              <a:rPr lang="en-US" b="1"/>
              <a:t>If you stop building the logic model with the statement of the indicator without identifying how you will measure (the tool that is proof, the process for collecting data, the frequency of collection) then the focus on the outcome may not be clearly identified or produced.  That means it might get no attention. </a:t>
            </a:r>
            <a:endParaRPr/>
          </a:p>
          <a:p>
            <a:pPr marL="0" lvl="0" indent="0" algn="l" rtl="0">
              <a:lnSpc>
                <a:spcPct val="125000"/>
              </a:lnSpc>
              <a:spcBef>
                <a:spcPts val="0"/>
              </a:spcBef>
              <a:spcAft>
                <a:spcPts val="0"/>
              </a:spcAft>
              <a:buSzPts val="1400"/>
              <a:buNone/>
            </a:pPr>
            <a:endParaRPr/>
          </a:p>
          <a:p>
            <a:pPr marL="0" lvl="0" indent="0" algn="l" rtl="0">
              <a:lnSpc>
                <a:spcPct val="125000"/>
              </a:lnSpc>
              <a:spcBef>
                <a:spcPts val="0"/>
              </a:spcBef>
              <a:spcAft>
                <a:spcPts val="0"/>
              </a:spcAft>
              <a:buSzPts val="1400"/>
              <a:buNone/>
            </a:pPr>
            <a:r>
              <a:rPr lang="en-US" b="1"/>
              <a:t>Pull up the logic model we have been building so that we can refer to the elements of our logic model we have already created. </a:t>
            </a:r>
            <a:endParaRPr/>
          </a:p>
          <a:p>
            <a:pPr marL="0" lvl="0" indent="0" algn="l" rtl="0">
              <a:lnSpc>
                <a:spcPct val="125000"/>
              </a:lnSpc>
              <a:spcBef>
                <a:spcPts val="0"/>
              </a:spcBef>
              <a:spcAft>
                <a:spcPts val="0"/>
              </a:spcAft>
              <a:buSzPts val="1400"/>
              <a:buNone/>
            </a:pPr>
            <a:r>
              <a:rPr lang="en-US" b="1"/>
              <a:t>walk us through our final steps</a:t>
            </a:r>
            <a:endParaRPr/>
          </a:p>
          <a:p>
            <a:pPr marL="0" lvl="0" indent="0" algn="l" rtl="0">
              <a:lnSpc>
                <a:spcPct val="125000"/>
              </a:lnSpc>
              <a:spcBef>
                <a:spcPts val="0"/>
              </a:spcBef>
              <a:spcAft>
                <a:spcPts val="0"/>
              </a:spcAft>
              <a:buSzPts val="1400"/>
              <a:buNone/>
            </a:pPr>
            <a:endParaRPr b="1"/>
          </a:p>
          <a:p>
            <a:pPr marL="176679" lvl="0" indent="-176679" algn="l" rtl="0">
              <a:lnSpc>
                <a:spcPct val="125000"/>
              </a:lnSpc>
              <a:spcBef>
                <a:spcPts val="0"/>
              </a:spcBef>
              <a:spcAft>
                <a:spcPts val="0"/>
              </a:spcAft>
              <a:buClr>
                <a:srgbClr val="000000"/>
              </a:buClr>
              <a:buSzPts val="2200"/>
              <a:buFont typeface="Arial"/>
              <a:buChar char="•"/>
            </a:pPr>
            <a:r>
              <a:rPr lang="en-US" b="1"/>
              <a:t>Let’s now identify some tools to measure our outcome indicator and will also identify data collection processes.</a:t>
            </a:r>
            <a:endParaRPr b="1"/>
          </a:p>
          <a:p>
            <a:pPr marL="176679" lvl="0" indent="-176679" algn="l" rtl="0">
              <a:lnSpc>
                <a:spcPct val="125000"/>
              </a:lnSpc>
              <a:spcBef>
                <a:spcPts val="0"/>
              </a:spcBef>
              <a:spcAft>
                <a:spcPts val="0"/>
              </a:spcAft>
              <a:buClr>
                <a:srgbClr val="000000"/>
              </a:buClr>
              <a:buSzPts val="2200"/>
              <a:buFont typeface="Arial"/>
              <a:buChar char="•"/>
            </a:pPr>
            <a:r>
              <a:rPr lang="en-US"/>
              <a:t>These last three columns are details that make the emphasis on documenting your results more explicit. </a:t>
            </a:r>
            <a:endParaRPr/>
          </a:p>
          <a:p>
            <a:pPr marL="0" lvl="0" indent="0" algn="l" rtl="0">
              <a:lnSpc>
                <a:spcPct val="125000"/>
              </a:lnSpc>
              <a:spcBef>
                <a:spcPts val="0"/>
              </a:spcBef>
              <a:spcAft>
                <a:spcPts val="0"/>
              </a:spcAft>
              <a:buSzPts val="1400"/>
              <a:buNone/>
            </a:pPr>
            <a:endParaRPr/>
          </a:p>
          <a:p>
            <a:pPr marL="0" lvl="0" indent="0" algn="l" rtl="0">
              <a:lnSpc>
                <a:spcPct val="125000"/>
              </a:lnSpc>
              <a:spcBef>
                <a:spcPts val="0"/>
              </a:spcBef>
              <a:spcAft>
                <a:spcPts val="0"/>
              </a:spcAft>
              <a:buSzPts val="1400"/>
              <a:buNone/>
            </a:pPr>
            <a:r>
              <a:rPr lang="en-US" b="1"/>
              <a:t>Mention the qualitative or quantitative measurement concept.  </a:t>
            </a:r>
            <a:endParaRPr/>
          </a:p>
          <a:p>
            <a:pPr marL="176679" lvl="0" indent="-176679" algn="l" rtl="0">
              <a:lnSpc>
                <a:spcPct val="125000"/>
              </a:lnSpc>
              <a:spcBef>
                <a:spcPts val="0"/>
              </a:spcBef>
              <a:spcAft>
                <a:spcPts val="0"/>
              </a:spcAft>
              <a:buClr>
                <a:srgbClr val="000000"/>
              </a:buClr>
              <a:buSzPts val="2200"/>
              <a:buFont typeface="Arial"/>
              <a:buChar char="•"/>
            </a:pPr>
            <a:r>
              <a:rPr lang="en-US" b="1"/>
              <a:t>BE SURE THEY ARE IDENTIFYING MEASURES OF THE INDICATOR that they have developed. </a:t>
            </a:r>
            <a:endParaRPr b="1"/>
          </a:p>
          <a:p>
            <a:pPr marL="0" lvl="0" indent="0" algn="l" rtl="0">
              <a:lnSpc>
                <a:spcPct val="125000"/>
              </a:lnSpc>
              <a:spcBef>
                <a:spcPts val="0"/>
              </a:spcBef>
              <a:spcAft>
                <a:spcPts val="0"/>
              </a:spcAft>
              <a:buSzPts val="1400"/>
              <a:buNone/>
            </a:pPr>
            <a:endParaRPr/>
          </a:p>
          <a:p>
            <a:pPr marL="0" lvl="0" indent="0" algn="l" rtl="0">
              <a:lnSpc>
                <a:spcPct val="125000"/>
              </a:lnSpc>
              <a:spcBef>
                <a:spcPts val="0"/>
              </a:spcBef>
              <a:spcAft>
                <a:spcPts val="0"/>
              </a:spcAft>
              <a:buSzPts val="1400"/>
              <a:buNone/>
            </a:pPr>
            <a:endParaRPr b="1"/>
          </a:p>
          <a:p>
            <a:pPr marL="0" lvl="0" indent="0" algn="l" rtl="0">
              <a:lnSpc>
                <a:spcPct val="125000"/>
              </a:lnSpc>
              <a:spcBef>
                <a:spcPts val="0"/>
              </a:spcBef>
              <a:spcAft>
                <a:spcPts val="0"/>
              </a:spcAft>
              <a:buSzPts val="1400"/>
              <a:buNone/>
            </a:pPr>
            <a:r>
              <a:rPr lang="en-US"/>
              <a:t> </a:t>
            </a:r>
            <a:endParaRPr/>
          </a:p>
          <a:p>
            <a:pPr marL="0" lvl="0" indent="0" algn="l" rtl="0">
              <a:lnSpc>
                <a:spcPct val="125000"/>
              </a:lnSpc>
              <a:spcBef>
                <a:spcPts val="0"/>
              </a:spcBef>
              <a:spcAft>
                <a:spcPts val="0"/>
              </a:spcAft>
              <a:buSzPts val="1400"/>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6"/>
        <p:cNvGrpSpPr/>
        <p:nvPr/>
      </p:nvGrpSpPr>
      <p:grpSpPr>
        <a:xfrm>
          <a:off x="0" y="0"/>
          <a:ext cx="0" cy="0"/>
          <a:chOff x="0" y="0"/>
          <a:chExt cx="0" cy="0"/>
        </a:xfrm>
      </p:grpSpPr>
      <p:sp>
        <p:nvSpPr>
          <p:cNvPr id="867" name="Google Shape;867;p3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68" name="Google Shape;868;p37:notes"/>
          <p:cNvSpPr txBox="1">
            <a:spLocks noGrp="1"/>
          </p:cNvSpPr>
          <p:nvPr>
            <p:ph type="body" idx="1"/>
          </p:nvPr>
        </p:nvSpPr>
        <p:spPr>
          <a:xfrm>
            <a:off x="934720" y="4415790"/>
            <a:ext cx="5140960" cy="4183380"/>
          </a:xfrm>
          <a:prstGeom prst="rect">
            <a:avLst/>
          </a:prstGeom>
          <a:noFill/>
          <a:ln>
            <a:noFill/>
          </a:ln>
        </p:spPr>
        <p:txBody>
          <a:bodyPr spcFirstLastPara="1" wrap="square" lIns="93150" tIns="46575" rIns="93150" bIns="46575" anchor="t" anchorCtr="0">
            <a:noAutofit/>
          </a:bodyPr>
          <a:lstStyle/>
          <a:p>
            <a:pPr marL="0" lvl="0" indent="0" algn="l" rtl="0">
              <a:lnSpc>
                <a:spcPct val="125000"/>
              </a:lnSpc>
              <a:spcBef>
                <a:spcPts val="0"/>
              </a:spcBef>
              <a:spcAft>
                <a:spcPts val="0"/>
              </a:spcAft>
              <a:buSzPts val="1400"/>
              <a:buNone/>
            </a:pPr>
            <a:r>
              <a:rPr lang="en-US" b="1"/>
              <a:t>PM 141          TM 132-133          K212</a:t>
            </a:r>
            <a:endParaRPr/>
          </a:p>
          <a:p>
            <a:pPr marL="0" lvl="0" indent="0" algn="l" rtl="0">
              <a:lnSpc>
                <a:spcPct val="125000"/>
              </a:lnSpc>
              <a:spcBef>
                <a:spcPts val="0"/>
              </a:spcBef>
              <a:spcAft>
                <a:spcPts val="0"/>
              </a:spcAft>
              <a:buSzPts val="1400"/>
              <a:buNone/>
            </a:pPr>
            <a:endParaRPr/>
          </a:p>
          <a:p>
            <a:pPr marL="0" lvl="0" indent="0" algn="l" rtl="0">
              <a:lnSpc>
                <a:spcPct val="125000"/>
              </a:lnSpc>
              <a:spcBef>
                <a:spcPts val="0"/>
              </a:spcBef>
              <a:spcAft>
                <a:spcPts val="0"/>
              </a:spcAft>
              <a:buSzPts val="1400"/>
              <a:buNone/>
            </a:pPr>
            <a:r>
              <a:rPr lang="en-US" b="1"/>
              <a:t>The Does It Match activity is very important, because it allows the Trainer to assess the level of learning/understanding participants have about the elements of the logic model.</a:t>
            </a:r>
            <a:endParaRPr/>
          </a:p>
          <a:p>
            <a:pPr marL="171450" lvl="0" indent="-171450" algn="l" rtl="0">
              <a:lnSpc>
                <a:spcPct val="125000"/>
              </a:lnSpc>
              <a:spcBef>
                <a:spcPts val="0"/>
              </a:spcBef>
              <a:spcAft>
                <a:spcPts val="0"/>
              </a:spcAft>
              <a:buClr>
                <a:srgbClr val="000000"/>
              </a:buClr>
              <a:buSzPts val="2200"/>
              <a:buFont typeface="Arial"/>
              <a:buChar char="•"/>
            </a:pPr>
            <a:r>
              <a:rPr lang="en-US" b="1"/>
              <a:t>Note:  </a:t>
            </a:r>
            <a:r>
              <a:rPr lang="en-US"/>
              <a:t>You can have participants turn to the Logic Model check list </a:t>
            </a:r>
            <a:r>
              <a:rPr lang="en-US" b="1"/>
              <a:t>PM-145 </a:t>
            </a:r>
            <a:r>
              <a:rPr lang="en-US"/>
              <a:t>to evaluate the elements – are they correctly included?</a:t>
            </a:r>
            <a:endParaRPr/>
          </a:p>
          <a:p>
            <a:pPr marL="0" lvl="0" indent="0" algn="l" rtl="0">
              <a:lnSpc>
                <a:spcPct val="125000"/>
              </a:lnSpc>
              <a:spcBef>
                <a:spcPts val="0"/>
              </a:spcBef>
              <a:spcAft>
                <a:spcPts val="0"/>
              </a:spcAft>
              <a:buSzPts val="1400"/>
              <a:buNone/>
            </a:pPr>
            <a:endParaRPr/>
          </a:p>
          <a:p>
            <a:pPr marL="228600" lvl="0" indent="-228600" algn="l" rtl="0">
              <a:lnSpc>
                <a:spcPct val="125000"/>
              </a:lnSpc>
              <a:spcBef>
                <a:spcPts val="0"/>
              </a:spcBef>
              <a:spcAft>
                <a:spcPts val="0"/>
              </a:spcAft>
              <a:buClr>
                <a:srgbClr val="000000"/>
              </a:buClr>
              <a:buSzPts val="2200"/>
              <a:buFont typeface="Calibri"/>
              <a:buNone/>
            </a:pPr>
            <a:r>
              <a:rPr lang="en-US" b="1"/>
              <a:t>More importantly, this reinforces the idea that the elements </a:t>
            </a:r>
            <a:r>
              <a:rPr lang="en-US" b="1" u="sng"/>
              <a:t>must</a:t>
            </a:r>
            <a:r>
              <a:rPr lang="en-US" b="1" u="none"/>
              <a:t> </a:t>
            </a:r>
            <a:r>
              <a:rPr lang="en-US" b="1"/>
              <a:t>match.  If every cell is correct on its own, but doesn’t match, then the LM is flawed.</a:t>
            </a:r>
            <a:endParaRPr/>
          </a:p>
          <a:p>
            <a:pPr marL="0" lvl="0" indent="0" algn="l" rtl="0">
              <a:lnSpc>
                <a:spcPct val="125000"/>
              </a:lnSpc>
              <a:spcBef>
                <a:spcPts val="0"/>
              </a:spcBef>
              <a:spcAft>
                <a:spcPts val="0"/>
              </a:spcAft>
              <a:buSzPts val="1400"/>
              <a:buNone/>
            </a:pPr>
            <a:endParaRPr/>
          </a:p>
          <a:p>
            <a:pPr marL="0" lvl="0" indent="0" algn="l" rtl="0">
              <a:lnSpc>
                <a:spcPct val="125000"/>
              </a:lnSpc>
              <a:spcBef>
                <a:spcPts val="0"/>
              </a:spcBef>
              <a:spcAft>
                <a:spcPts val="0"/>
              </a:spcAft>
              <a:buSzPts val="1400"/>
              <a:buNone/>
            </a:pPr>
            <a:r>
              <a:rPr lang="en-US" b="1"/>
              <a:t>Note column 5 is intentionally skipped </a:t>
            </a:r>
            <a:r>
              <a:rPr lang="en-US"/>
              <a:t>– this is the LM in the planning stage.</a:t>
            </a:r>
            <a:endParaRPr/>
          </a:p>
          <a:p>
            <a:pPr marL="0" lvl="0" indent="0" algn="l" rtl="0">
              <a:lnSpc>
                <a:spcPct val="125000"/>
              </a:lnSpc>
              <a:spcBef>
                <a:spcPts val="0"/>
              </a:spcBef>
              <a:spcAft>
                <a:spcPts val="0"/>
              </a:spcAft>
              <a:buSzPts val="1400"/>
              <a:buNone/>
            </a:pPr>
            <a:endParaRPr/>
          </a:p>
          <a:p>
            <a:pPr marL="0" lvl="0" indent="0" algn="l" rtl="0">
              <a:lnSpc>
                <a:spcPct val="125000"/>
              </a:lnSpc>
              <a:spcBef>
                <a:spcPts val="0"/>
              </a:spcBef>
              <a:spcAft>
                <a:spcPts val="0"/>
              </a:spcAft>
              <a:buSzPts val="1400"/>
              <a:buNone/>
            </a:pPr>
            <a:r>
              <a:rPr lang="en-US" i="1"/>
              <a:t>You can read the Need, Service and Outcome columns and say we are going to consider if these match and also the completeness of the information. </a:t>
            </a:r>
            <a:endParaRPr/>
          </a:p>
          <a:p>
            <a:pPr marL="0" lvl="0" indent="0" algn="l" rtl="0">
              <a:lnSpc>
                <a:spcPct val="125000"/>
              </a:lnSpc>
              <a:spcBef>
                <a:spcPts val="0"/>
              </a:spcBef>
              <a:spcAft>
                <a:spcPts val="0"/>
              </a:spcAft>
              <a:buSzPts val="1400"/>
              <a:buNone/>
            </a:pPr>
            <a:r>
              <a:rPr lang="en-US" i="1"/>
              <a:t>The next slide has animation to help you talk through the elements.</a:t>
            </a:r>
            <a:endParaRPr/>
          </a:p>
          <a:p>
            <a:pPr marL="0" lvl="0" indent="0" algn="l" rtl="0">
              <a:lnSpc>
                <a:spcPct val="125000"/>
              </a:lnSpc>
              <a:spcBef>
                <a:spcPts val="0"/>
              </a:spcBef>
              <a:spcAft>
                <a:spcPts val="0"/>
              </a:spcAft>
              <a:buSzPts val="1400"/>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3"/>
        <p:cNvGrpSpPr/>
        <p:nvPr/>
      </p:nvGrpSpPr>
      <p:grpSpPr>
        <a:xfrm>
          <a:off x="0" y="0"/>
          <a:ext cx="0" cy="0"/>
          <a:chOff x="0" y="0"/>
          <a:chExt cx="0" cy="0"/>
        </a:xfrm>
      </p:grpSpPr>
      <p:sp>
        <p:nvSpPr>
          <p:cNvPr id="884" name="Google Shape;884;p8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85" name="Google Shape;885;p87:notes"/>
          <p:cNvSpPr txBox="1">
            <a:spLocks noGrp="1"/>
          </p:cNvSpPr>
          <p:nvPr>
            <p:ph type="body" idx="1"/>
          </p:nvPr>
        </p:nvSpPr>
        <p:spPr>
          <a:xfrm>
            <a:off x="934720" y="4415790"/>
            <a:ext cx="5140960" cy="4183380"/>
          </a:xfrm>
          <a:prstGeom prst="rect">
            <a:avLst/>
          </a:prstGeom>
          <a:noFill/>
          <a:ln>
            <a:noFill/>
          </a:ln>
        </p:spPr>
        <p:txBody>
          <a:bodyPr spcFirstLastPara="1" wrap="square" lIns="93150" tIns="46575" rIns="93150" bIns="46575" anchor="t" anchorCtr="0">
            <a:noAutofit/>
          </a:bodyPr>
          <a:lstStyle/>
          <a:p>
            <a:pPr marL="0" lvl="0" indent="0" algn="l" rtl="0">
              <a:lnSpc>
                <a:spcPct val="125000"/>
              </a:lnSpc>
              <a:spcBef>
                <a:spcPts val="0"/>
              </a:spcBef>
              <a:spcAft>
                <a:spcPts val="0"/>
              </a:spcAft>
              <a:buSzPts val="1400"/>
              <a:buNone/>
            </a:pP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2"/>
        <p:cNvGrpSpPr/>
        <p:nvPr/>
      </p:nvGrpSpPr>
      <p:grpSpPr>
        <a:xfrm>
          <a:off x="0" y="0"/>
          <a:ext cx="0" cy="0"/>
          <a:chOff x="0" y="0"/>
          <a:chExt cx="0" cy="0"/>
        </a:xfrm>
      </p:grpSpPr>
      <p:sp>
        <p:nvSpPr>
          <p:cNvPr id="903" name="Google Shape;903;p3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04" name="Google Shape;904;p38:notes"/>
          <p:cNvSpPr txBox="1">
            <a:spLocks noGrp="1"/>
          </p:cNvSpPr>
          <p:nvPr>
            <p:ph type="body" idx="1"/>
          </p:nvPr>
        </p:nvSpPr>
        <p:spPr>
          <a:xfrm>
            <a:off x="934720" y="4415790"/>
            <a:ext cx="5140960" cy="4183380"/>
          </a:xfrm>
          <a:prstGeom prst="rect">
            <a:avLst/>
          </a:prstGeom>
          <a:noFill/>
          <a:ln>
            <a:noFill/>
          </a:ln>
        </p:spPr>
        <p:txBody>
          <a:bodyPr spcFirstLastPara="1" wrap="square" lIns="93150" tIns="46575" rIns="93150" bIns="46575" anchor="t" anchorCtr="0">
            <a:noAutofit/>
          </a:bodyPr>
          <a:lstStyle/>
          <a:p>
            <a:pPr marL="0" lvl="0" indent="0" algn="l" rtl="0">
              <a:lnSpc>
                <a:spcPct val="125000"/>
              </a:lnSpc>
              <a:spcBef>
                <a:spcPts val="0"/>
              </a:spcBef>
              <a:spcAft>
                <a:spcPts val="0"/>
              </a:spcAft>
              <a:buSzPts val="1400"/>
              <a:buNone/>
            </a:pPr>
            <a:r>
              <a:rPr lang="en-US" b="1"/>
              <a:t>PM 141          TM 132-133          K212</a:t>
            </a:r>
            <a:endParaRPr/>
          </a:p>
          <a:p>
            <a:pPr marL="0" lvl="0" indent="0" algn="l" rtl="0">
              <a:lnSpc>
                <a:spcPct val="125000"/>
              </a:lnSpc>
              <a:spcBef>
                <a:spcPts val="0"/>
              </a:spcBef>
              <a:spcAft>
                <a:spcPts val="0"/>
              </a:spcAft>
              <a:buSzPts val="1400"/>
              <a:buNone/>
            </a:pPr>
            <a:endParaRPr/>
          </a:p>
          <a:p>
            <a:pPr marL="0" lvl="0" indent="0" algn="l" rtl="0">
              <a:lnSpc>
                <a:spcPct val="125000"/>
              </a:lnSpc>
              <a:spcBef>
                <a:spcPts val="0"/>
              </a:spcBef>
              <a:spcAft>
                <a:spcPts val="0"/>
              </a:spcAft>
              <a:buSzPts val="1400"/>
              <a:buNone/>
            </a:pPr>
            <a:r>
              <a:rPr lang="en-US" b="1"/>
              <a:t>The Does It Match activity is very important, because it allows the Trainer to assess the level of learning/understanding participants have about the elements of the logic model.</a:t>
            </a:r>
            <a:endParaRPr/>
          </a:p>
          <a:p>
            <a:pPr marL="171450" lvl="0" indent="-171450" algn="l" rtl="0">
              <a:lnSpc>
                <a:spcPct val="125000"/>
              </a:lnSpc>
              <a:spcBef>
                <a:spcPts val="0"/>
              </a:spcBef>
              <a:spcAft>
                <a:spcPts val="0"/>
              </a:spcAft>
              <a:buClr>
                <a:srgbClr val="000000"/>
              </a:buClr>
              <a:buSzPts val="2200"/>
              <a:buFont typeface="Arial"/>
              <a:buChar char="•"/>
            </a:pPr>
            <a:r>
              <a:rPr lang="en-US" b="1"/>
              <a:t>Note:  </a:t>
            </a:r>
            <a:r>
              <a:rPr lang="en-US"/>
              <a:t>You can have participants turn to the Logic Model check list </a:t>
            </a:r>
            <a:r>
              <a:rPr lang="en-US" b="1"/>
              <a:t>PM-145 </a:t>
            </a:r>
            <a:r>
              <a:rPr lang="en-US"/>
              <a:t>to evaluate the elements – are they correctly included?</a:t>
            </a:r>
            <a:endParaRPr/>
          </a:p>
          <a:p>
            <a:pPr marL="0" lvl="0" indent="0" algn="l" rtl="0">
              <a:lnSpc>
                <a:spcPct val="125000"/>
              </a:lnSpc>
              <a:spcBef>
                <a:spcPts val="0"/>
              </a:spcBef>
              <a:spcAft>
                <a:spcPts val="0"/>
              </a:spcAft>
              <a:buSzPts val="1400"/>
              <a:buNone/>
            </a:pPr>
            <a:endParaRPr/>
          </a:p>
          <a:p>
            <a:pPr marL="228600" lvl="0" indent="-228600" algn="l" rtl="0">
              <a:lnSpc>
                <a:spcPct val="125000"/>
              </a:lnSpc>
              <a:spcBef>
                <a:spcPts val="0"/>
              </a:spcBef>
              <a:spcAft>
                <a:spcPts val="0"/>
              </a:spcAft>
              <a:buClr>
                <a:srgbClr val="000000"/>
              </a:buClr>
              <a:buSzPts val="2200"/>
              <a:buFont typeface="Calibri"/>
              <a:buNone/>
            </a:pPr>
            <a:r>
              <a:rPr lang="en-US" b="1"/>
              <a:t>More importantly, this reinforces the idea that the elements </a:t>
            </a:r>
            <a:r>
              <a:rPr lang="en-US" b="1" u="sng"/>
              <a:t>must</a:t>
            </a:r>
            <a:r>
              <a:rPr lang="en-US" b="1" u="none"/>
              <a:t> </a:t>
            </a:r>
            <a:r>
              <a:rPr lang="en-US" b="1"/>
              <a:t>match.  If every cell is correct on its own, but doesn’t match, then the LM is flawed.</a:t>
            </a:r>
            <a:endParaRPr/>
          </a:p>
          <a:p>
            <a:pPr marL="0" lvl="0" indent="0" algn="l" rtl="0">
              <a:lnSpc>
                <a:spcPct val="125000"/>
              </a:lnSpc>
              <a:spcBef>
                <a:spcPts val="0"/>
              </a:spcBef>
              <a:spcAft>
                <a:spcPts val="0"/>
              </a:spcAft>
              <a:buSzPts val="1400"/>
              <a:buNone/>
            </a:pPr>
            <a:endParaRPr/>
          </a:p>
          <a:p>
            <a:pPr marL="0" lvl="0" indent="0" algn="l" rtl="0">
              <a:lnSpc>
                <a:spcPct val="125000"/>
              </a:lnSpc>
              <a:spcBef>
                <a:spcPts val="0"/>
              </a:spcBef>
              <a:spcAft>
                <a:spcPts val="0"/>
              </a:spcAft>
              <a:buSzPts val="1400"/>
              <a:buNone/>
            </a:pPr>
            <a:r>
              <a:rPr lang="en-US" b="1"/>
              <a:t>Note column 5 is intentionally skipped </a:t>
            </a:r>
            <a:r>
              <a:rPr lang="en-US"/>
              <a:t>– this is the LM in the planning stage.</a:t>
            </a:r>
            <a:endParaRPr/>
          </a:p>
          <a:p>
            <a:pPr marL="0" lvl="0" indent="0" algn="l" rtl="0">
              <a:lnSpc>
                <a:spcPct val="125000"/>
              </a:lnSpc>
              <a:spcBef>
                <a:spcPts val="0"/>
              </a:spcBef>
              <a:spcAft>
                <a:spcPts val="0"/>
              </a:spcAft>
              <a:buSzPts val="1400"/>
              <a:buNone/>
            </a:pPr>
            <a:endParaRPr/>
          </a:p>
          <a:p>
            <a:pPr marL="0" lvl="0" indent="0" algn="l" rtl="0">
              <a:lnSpc>
                <a:spcPct val="125000"/>
              </a:lnSpc>
              <a:spcBef>
                <a:spcPts val="0"/>
              </a:spcBef>
              <a:spcAft>
                <a:spcPts val="0"/>
              </a:spcAft>
              <a:buSzPts val="1400"/>
              <a:buNone/>
            </a:pPr>
            <a:r>
              <a:rPr lang="en-US" i="1"/>
              <a:t>You can read the Need, Service and Outcome columns and say we are going to consider if these match and also the completeness of the information. </a:t>
            </a:r>
            <a:endParaRPr/>
          </a:p>
          <a:p>
            <a:pPr marL="0" lvl="0" indent="0" algn="l" rtl="0">
              <a:lnSpc>
                <a:spcPct val="125000"/>
              </a:lnSpc>
              <a:spcBef>
                <a:spcPts val="0"/>
              </a:spcBef>
              <a:spcAft>
                <a:spcPts val="0"/>
              </a:spcAft>
              <a:buSzPts val="1400"/>
              <a:buNone/>
            </a:pPr>
            <a:r>
              <a:rPr lang="en-US" i="1"/>
              <a:t>The next slide has animation to help you talk through the elements.</a:t>
            </a:r>
            <a:endParaRPr/>
          </a:p>
          <a:p>
            <a:pPr marL="0" lvl="0" indent="0" algn="l" rtl="0">
              <a:lnSpc>
                <a:spcPct val="125000"/>
              </a:lnSpc>
              <a:spcBef>
                <a:spcPts val="0"/>
              </a:spcBef>
              <a:spcAft>
                <a:spcPts val="0"/>
              </a:spcAft>
              <a:buSzPts val="1400"/>
              <a:buNone/>
            </a:pP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8"/>
        <p:cNvGrpSpPr/>
        <p:nvPr/>
      </p:nvGrpSpPr>
      <p:grpSpPr>
        <a:xfrm>
          <a:off x="0" y="0"/>
          <a:ext cx="0" cy="0"/>
          <a:chOff x="0" y="0"/>
          <a:chExt cx="0" cy="0"/>
        </a:xfrm>
      </p:grpSpPr>
      <p:sp>
        <p:nvSpPr>
          <p:cNvPr id="919" name="Google Shape;919;p3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20" name="Google Shape;920;p39:notes"/>
          <p:cNvSpPr txBox="1">
            <a:spLocks noGrp="1"/>
          </p:cNvSpPr>
          <p:nvPr>
            <p:ph type="body" idx="1"/>
          </p:nvPr>
        </p:nvSpPr>
        <p:spPr>
          <a:xfrm>
            <a:off x="934720" y="4415790"/>
            <a:ext cx="5140960" cy="4183380"/>
          </a:xfrm>
          <a:prstGeom prst="rect">
            <a:avLst/>
          </a:prstGeom>
          <a:noFill/>
          <a:ln>
            <a:noFill/>
          </a:ln>
        </p:spPr>
        <p:txBody>
          <a:bodyPr spcFirstLastPara="1" wrap="square" lIns="93150" tIns="46575" rIns="93150" bIns="46575" anchor="t" anchorCtr="0">
            <a:noAutofit/>
          </a:bodyPr>
          <a:lstStyle/>
          <a:p>
            <a:pPr marL="0" lvl="0" indent="0" algn="l" rtl="0">
              <a:lnSpc>
                <a:spcPct val="125000"/>
              </a:lnSpc>
              <a:spcBef>
                <a:spcPts val="0"/>
              </a:spcBef>
              <a:spcAft>
                <a:spcPts val="0"/>
              </a:spcAft>
              <a:buSzPts val="1400"/>
              <a:buNone/>
            </a:pPr>
            <a:r>
              <a:rPr lang="en-US" b="0"/>
              <a:t>Trainer 1PM-141....TM-132-133    K212</a:t>
            </a:r>
            <a:endParaRPr/>
          </a:p>
          <a:p>
            <a:pPr marL="0" lvl="0" indent="0" algn="l" rtl="0">
              <a:lnSpc>
                <a:spcPct val="125000"/>
              </a:lnSpc>
              <a:spcBef>
                <a:spcPts val="0"/>
              </a:spcBef>
              <a:spcAft>
                <a:spcPts val="0"/>
              </a:spcAft>
              <a:buSzPts val="1400"/>
              <a:buNone/>
            </a:pPr>
            <a:endParaRPr/>
          </a:p>
          <a:p>
            <a:pPr marL="0" lvl="0" indent="0" algn="l" rtl="0">
              <a:lnSpc>
                <a:spcPct val="125000"/>
              </a:lnSpc>
              <a:spcBef>
                <a:spcPts val="0"/>
              </a:spcBef>
              <a:spcAft>
                <a:spcPts val="0"/>
              </a:spcAft>
              <a:buSzPts val="1400"/>
              <a:buNone/>
            </a:pPr>
            <a:r>
              <a:rPr lang="en-US" b="0" i="1"/>
              <a:t>This slide can help you talk through this example.   </a:t>
            </a:r>
            <a:endParaRPr/>
          </a:p>
          <a:p>
            <a:pPr marL="0" lvl="0" indent="0" algn="l" rtl="0">
              <a:lnSpc>
                <a:spcPct val="125000"/>
              </a:lnSpc>
              <a:spcBef>
                <a:spcPts val="0"/>
              </a:spcBef>
              <a:spcAft>
                <a:spcPts val="0"/>
              </a:spcAft>
              <a:buSzPts val="1400"/>
              <a:buNone/>
            </a:pPr>
            <a:endParaRPr b="0" i="1"/>
          </a:p>
          <a:p>
            <a:pPr marL="0" lvl="0" indent="0" algn="l" rtl="0">
              <a:lnSpc>
                <a:spcPct val="125000"/>
              </a:lnSpc>
              <a:spcBef>
                <a:spcPts val="0"/>
              </a:spcBef>
              <a:spcAft>
                <a:spcPts val="0"/>
              </a:spcAft>
              <a:buSzPts val="1400"/>
              <a:buNone/>
            </a:pPr>
            <a:r>
              <a:rPr lang="en-US" b="1"/>
              <a:t>Start with the need statement </a:t>
            </a:r>
            <a:r>
              <a:rPr lang="en-US" b="0"/>
              <a:t>and ask if it is a clearly stated family level need.  (it is ok)  Sometimes people want to say it isn’t clear what kind of skills… but you can just say that </a:t>
            </a:r>
            <a:endParaRPr/>
          </a:p>
          <a:p>
            <a:pPr marL="0" lvl="0" indent="0" algn="l" rtl="0">
              <a:lnSpc>
                <a:spcPct val="125000"/>
              </a:lnSpc>
              <a:spcBef>
                <a:spcPts val="0"/>
              </a:spcBef>
              <a:spcAft>
                <a:spcPts val="0"/>
              </a:spcAft>
              <a:buSzPts val="1400"/>
              <a:buNone/>
            </a:pPr>
            <a:r>
              <a:rPr lang="en-US" b="1"/>
              <a:t>Then ask participants to compare the need statement with the outcome </a:t>
            </a:r>
            <a:r>
              <a:rPr lang="en-US" b="0"/>
              <a:t>statement in column 3.  (they do not match)</a:t>
            </a:r>
            <a:endParaRPr/>
          </a:p>
          <a:p>
            <a:pPr marL="0" lvl="0" indent="0" algn="l" rtl="0">
              <a:lnSpc>
                <a:spcPct val="125000"/>
              </a:lnSpc>
              <a:spcBef>
                <a:spcPts val="0"/>
              </a:spcBef>
              <a:spcAft>
                <a:spcPts val="0"/>
              </a:spcAft>
              <a:buSzPts val="1400"/>
              <a:buNone/>
            </a:pPr>
            <a:r>
              <a:rPr lang="en-US" b="1"/>
              <a:t>Go back to column 2 </a:t>
            </a:r>
            <a:r>
              <a:rPr lang="en-US" b="0"/>
              <a:t>and see if it matches the need and outcome.  Note the difference between “limited skills” in column 1 and “advanced counseling” in column 2.</a:t>
            </a:r>
            <a:endParaRPr/>
          </a:p>
          <a:p>
            <a:pPr marL="0" lvl="0" indent="0" algn="l" rtl="0">
              <a:lnSpc>
                <a:spcPct val="125000"/>
              </a:lnSpc>
              <a:spcBef>
                <a:spcPts val="0"/>
              </a:spcBef>
              <a:spcAft>
                <a:spcPts val="0"/>
              </a:spcAft>
              <a:buSzPts val="1400"/>
              <a:buNone/>
            </a:pPr>
            <a:r>
              <a:rPr lang="en-US" b="0"/>
              <a:t>Additionally there is n</a:t>
            </a:r>
            <a:r>
              <a:rPr lang="en-US"/>
              <a:t>o number to be served in column 2 and no time frame.</a:t>
            </a:r>
            <a:endParaRPr/>
          </a:p>
          <a:p>
            <a:pPr marL="171450" marR="0" lvl="0" indent="-171450" algn="l" rtl="0">
              <a:lnSpc>
                <a:spcPct val="100000"/>
              </a:lnSpc>
              <a:spcBef>
                <a:spcPts val="0"/>
              </a:spcBef>
              <a:spcAft>
                <a:spcPts val="0"/>
              </a:spcAft>
              <a:buClr>
                <a:srgbClr val="000000"/>
              </a:buClr>
              <a:buSzPts val="2200"/>
              <a:buFont typeface="Arial"/>
              <a:buNone/>
            </a:pPr>
            <a:r>
              <a:rPr lang="en-US"/>
              <a:t>Statement in column 4 does not match the need. Nor does it appear to be clear match with the stated outcome.  It seems to be introducing an additional element (credit score)  </a:t>
            </a:r>
            <a:endParaRPr/>
          </a:p>
          <a:p>
            <a:pPr marL="171450" marR="0" lvl="0" indent="-171450" algn="l" rtl="0">
              <a:lnSpc>
                <a:spcPct val="100000"/>
              </a:lnSpc>
              <a:spcBef>
                <a:spcPts val="0"/>
              </a:spcBef>
              <a:spcAft>
                <a:spcPts val="0"/>
              </a:spcAft>
              <a:buClr>
                <a:srgbClr val="000000"/>
              </a:buClr>
              <a:buSzPts val="2200"/>
              <a:buFont typeface="Arial"/>
              <a:buNone/>
            </a:pPr>
            <a:r>
              <a:rPr lang="en-US"/>
              <a:t>No time frame in column 4.</a:t>
            </a:r>
            <a:endParaRPr/>
          </a:p>
          <a:p>
            <a:pPr marL="0" lvl="0" indent="0" algn="l" rtl="0">
              <a:lnSpc>
                <a:spcPct val="125000"/>
              </a:lnSpc>
              <a:spcBef>
                <a:spcPts val="0"/>
              </a:spcBef>
              <a:spcAft>
                <a:spcPts val="0"/>
              </a:spcAft>
              <a:buSzPts val="1400"/>
              <a:buNone/>
            </a:pPr>
            <a:r>
              <a:rPr lang="en-US"/>
              <a:t>Column 6 - Both outcome and output measurement tools are included – but the outcome measurement tool (record of home mortgage) does not match either the need nor the outcome (as stated).</a:t>
            </a:r>
            <a:endParaRPr/>
          </a:p>
          <a:p>
            <a:pPr marL="0" lvl="0" indent="0" algn="l" rtl="0">
              <a:lnSpc>
                <a:spcPct val="125000"/>
              </a:lnSpc>
              <a:spcBef>
                <a:spcPts val="0"/>
              </a:spcBef>
              <a:spcAft>
                <a:spcPts val="0"/>
              </a:spcAft>
              <a:buSzPts val="1400"/>
              <a:buNone/>
            </a:pPr>
            <a:r>
              <a:rPr lang="en-US"/>
              <a:t>Column 7 – no procedure or personnel are included.</a:t>
            </a:r>
            <a:endParaRPr/>
          </a:p>
          <a:p>
            <a:pPr marL="0" lvl="0" indent="0" algn="l" rtl="0">
              <a:lnSpc>
                <a:spcPct val="125000"/>
              </a:lnSpc>
              <a:spcBef>
                <a:spcPts val="0"/>
              </a:spcBef>
              <a:spcAft>
                <a:spcPts val="0"/>
              </a:spcAft>
              <a:buSzPts val="1400"/>
              <a:buNone/>
            </a:pPr>
            <a:r>
              <a:rPr lang="en-US"/>
              <a:t>Column 8 – if data is only collected at time of counseling session, you may not know if any change has happened.  When would reporting happen? </a:t>
            </a:r>
            <a:endParaRPr b="1"/>
          </a:p>
          <a:p>
            <a:pPr marL="0" lvl="0" indent="0" algn="l" rtl="0">
              <a:lnSpc>
                <a:spcPct val="125000"/>
              </a:lnSpc>
              <a:spcBef>
                <a:spcPts val="0"/>
              </a:spcBef>
              <a:spcAft>
                <a:spcPts val="0"/>
              </a:spcAft>
              <a:buSzPts val="1400"/>
              <a:buNone/>
            </a:pP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6"/>
        <p:cNvGrpSpPr/>
        <p:nvPr/>
      </p:nvGrpSpPr>
      <p:grpSpPr>
        <a:xfrm>
          <a:off x="0" y="0"/>
          <a:ext cx="0" cy="0"/>
          <a:chOff x="0" y="0"/>
          <a:chExt cx="0" cy="0"/>
        </a:xfrm>
      </p:grpSpPr>
      <p:sp>
        <p:nvSpPr>
          <p:cNvPr id="947" name="Google Shape;947;p8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48" name="Google Shape;948;p88:notes"/>
          <p:cNvSpPr txBox="1">
            <a:spLocks noGrp="1"/>
          </p:cNvSpPr>
          <p:nvPr>
            <p:ph type="body" idx="1"/>
          </p:nvPr>
        </p:nvSpPr>
        <p:spPr>
          <a:xfrm>
            <a:off x="934720" y="4415790"/>
            <a:ext cx="5140960" cy="4183380"/>
          </a:xfrm>
          <a:prstGeom prst="rect">
            <a:avLst/>
          </a:prstGeom>
          <a:noFill/>
          <a:ln>
            <a:noFill/>
          </a:ln>
        </p:spPr>
        <p:txBody>
          <a:bodyPr spcFirstLastPara="1" wrap="square" lIns="93150" tIns="46575" rIns="93150" bIns="46575" anchor="t" anchorCtr="0">
            <a:noAutofit/>
          </a:bodyPr>
          <a:lstStyle/>
          <a:p>
            <a:pPr marL="0" lvl="0" indent="0" algn="l" rtl="0">
              <a:lnSpc>
                <a:spcPct val="125000"/>
              </a:lnSpc>
              <a:spcBef>
                <a:spcPts val="0"/>
              </a:spcBef>
              <a:spcAft>
                <a:spcPts val="0"/>
              </a:spcAft>
              <a:buSzPts val="1400"/>
              <a:buNone/>
            </a:pP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3"/>
        <p:cNvGrpSpPr/>
        <p:nvPr/>
      </p:nvGrpSpPr>
      <p:grpSpPr>
        <a:xfrm>
          <a:off x="0" y="0"/>
          <a:ext cx="0" cy="0"/>
          <a:chOff x="0" y="0"/>
          <a:chExt cx="0" cy="0"/>
        </a:xfrm>
      </p:grpSpPr>
      <p:sp>
        <p:nvSpPr>
          <p:cNvPr id="964" name="Google Shape;964;p40:notes"/>
          <p:cNvSpPr>
            <a:spLocks noGrp="1" noRot="1" noChangeAspect="1"/>
          </p:cNvSpPr>
          <p:nvPr>
            <p:ph type="sldImg" idx="2"/>
          </p:nvPr>
        </p:nvSpPr>
        <p:spPr>
          <a:xfrm>
            <a:off x="1438275" y="1173163"/>
            <a:ext cx="4225925"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5" name="Google Shape;965;p40:notes"/>
          <p:cNvSpPr txBox="1">
            <a:spLocks noGrp="1"/>
          </p:cNvSpPr>
          <p:nvPr>
            <p:ph type="body" idx="1"/>
          </p:nvPr>
        </p:nvSpPr>
        <p:spPr>
          <a:xfrm>
            <a:off x="710248" y="4518204"/>
            <a:ext cx="5681980" cy="3696712"/>
          </a:xfrm>
          <a:prstGeom prst="rect">
            <a:avLst/>
          </a:prstGeom>
          <a:noFill/>
          <a:ln>
            <a:noFill/>
          </a:ln>
        </p:spPr>
        <p:txBody>
          <a:bodyPr spcFirstLastPara="1" wrap="square" lIns="94225" tIns="47100" rIns="94225" bIns="47100" anchor="t" anchorCtr="0">
            <a:noAutofit/>
          </a:bodyPr>
          <a:lstStyle/>
          <a:p>
            <a:pPr marL="0" lvl="0" indent="0" algn="l" rtl="0">
              <a:lnSpc>
                <a:spcPct val="125000"/>
              </a:lnSpc>
              <a:spcBef>
                <a:spcPts val="0"/>
              </a:spcBef>
              <a:spcAft>
                <a:spcPts val="0"/>
              </a:spcAft>
              <a:buClr>
                <a:srgbClr val="000000"/>
              </a:buClr>
              <a:buSzPts val="2200"/>
              <a:buFont typeface="Avenir"/>
              <a:buNone/>
            </a:pPr>
            <a:r>
              <a:rPr lang="en-US" b="1"/>
              <a:t>PM 146-147          TM 135-137          K219-222</a:t>
            </a:r>
            <a:endParaRPr/>
          </a:p>
          <a:p>
            <a:pPr marL="0" lvl="0" indent="0" algn="l" rtl="0">
              <a:lnSpc>
                <a:spcPct val="125000"/>
              </a:lnSpc>
              <a:spcBef>
                <a:spcPts val="0"/>
              </a:spcBef>
              <a:spcAft>
                <a:spcPts val="0"/>
              </a:spcAft>
              <a:buClr>
                <a:srgbClr val="000000"/>
              </a:buClr>
              <a:buSzPts val="2200"/>
              <a:buFont typeface="Avenir"/>
              <a:buNone/>
            </a:pPr>
            <a:endParaRPr b="0"/>
          </a:p>
          <a:p>
            <a:pPr marL="0" marR="0" lvl="0" indent="0" algn="l" rtl="0">
              <a:lnSpc>
                <a:spcPct val="100000"/>
              </a:lnSpc>
              <a:spcBef>
                <a:spcPts val="0"/>
              </a:spcBef>
              <a:spcAft>
                <a:spcPts val="0"/>
              </a:spcAft>
              <a:buClr>
                <a:schemeClr val="dk1"/>
              </a:buClr>
              <a:buSzPts val="1200"/>
              <a:buFont typeface="Calibri"/>
              <a:buNone/>
            </a:pPr>
            <a:r>
              <a:rPr lang="en-US" b="0"/>
              <a:t>Logic Model 1.0</a:t>
            </a:r>
            <a:endParaRPr/>
          </a:p>
          <a:p>
            <a:pPr marL="0" lvl="0" indent="0" algn="l" rtl="0">
              <a:lnSpc>
                <a:spcPct val="125000"/>
              </a:lnSpc>
              <a:spcBef>
                <a:spcPts val="0"/>
              </a:spcBef>
              <a:spcAft>
                <a:spcPts val="0"/>
              </a:spcAft>
              <a:buClr>
                <a:srgbClr val="000000"/>
              </a:buClr>
              <a:buSzPts val="2200"/>
              <a:buFont typeface="Avenir"/>
              <a:buNone/>
            </a:pPr>
            <a:endParaRPr b="0"/>
          </a:p>
          <a:p>
            <a:pPr marL="0" lvl="0" indent="0" algn="l" rtl="0">
              <a:lnSpc>
                <a:spcPct val="125000"/>
              </a:lnSpc>
              <a:spcBef>
                <a:spcPts val="0"/>
              </a:spcBef>
              <a:spcAft>
                <a:spcPts val="0"/>
              </a:spcAft>
              <a:buClr>
                <a:srgbClr val="000000"/>
              </a:buClr>
              <a:buSzPts val="2200"/>
              <a:buFont typeface="Avenir"/>
              <a:buNone/>
            </a:pPr>
            <a:r>
              <a:rPr lang="en-US"/>
              <a:t>Emphasize the concept of using the LM for </a:t>
            </a:r>
            <a:r>
              <a:rPr lang="en-US" b="1"/>
              <a:t>data analysis  -- </a:t>
            </a:r>
            <a:r>
              <a:rPr lang="en-US"/>
              <a:t>to support assessing client outcomes and program effectiveness. </a:t>
            </a:r>
            <a:endParaRPr/>
          </a:p>
          <a:p>
            <a:pPr marL="0" lvl="0" indent="0" algn="l" rtl="0">
              <a:lnSpc>
                <a:spcPct val="125000"/>
              </a:lnSpc>
              <a:spcBef>
                <a:spcPts val="0"/>
              </a:spcBef>
              <a:spcAft>
                <a:spcPts val="0"/>
              </a:spcAft>
              <a:buClr>
                <a:srgbClr val="000000"/>
              </a:buClr>
              <a:buSzPts val="2200"/>
              <a:buFont typeface="Avenir"/>
              <a:buNone/>
            </a:pPr>
            <a:r>
              <a:rPr lang="en-US" b="1"/>
              <a:t>The Logic Model is a way to display and analyze data, that can lead to changes in programs if indicated by the data.</a:t>
            </a:r>
            <a:endParaRPr/>
          </a:p>
          <a:p>
            <a:pPr marL="0" lvl="0" indent="0" algn="l" rtl="0">
              <a:lnSpc>
                <a:spcPct val="125000"/>
              </a:lnSpc>
              <a:spcBef>
                <a:spcPts val="0"/>
              </a:spcBef>
              <a:spcAft>
                <a:spcPts val="0"/>
              </a:spcAft>
              <a:buClr>
                <a:srgbClr val="000000"/>
              </a:buClr>
              <a:buSzPts val="2200"/>
              <a:buFont typeface="Avenir"/>
              <a:buNone/>
            </a:pPr>
            <a:endParaRPr/>
          </a:p>
          <a:p>
            <a:pPr marL="171450" lvl="0" indent="-171450" algn="l" rtl="0">
              <a:lnSpc>
                <a:spcPct val="125000"/>
              </a:lnSpc>
              <a:spcBef>
                <a:spcPts val="0"/>
              </a:spcBef>
              <a:spcAft>
                <a:spcPts val="0"/>
              </a:spcAft>
              <a:buClr>
                <a:schemeClr val="dk1"/>
              </a:buClr>
              <a:buSzPts val="1200"/>
              <a:buFont typeface="Arial"/>
              <a:buChar char="•"/>
            </a:pPr>
            <a:r>
              <a:rPr lang="en-US"/>
              <a:t>In Column 1 “Need” which is the Planning column, there are two needs: families are at risk of being evicted and families are homeless.</a:t>
            </a:r>
            <a:endParaRPr/>
          </a:p>
          <a:p>
            <a:pPr marL="171450" lvl="0" indent="-171450" algn="l" rtl="0">
              <a:lnSpc>
                <a:spcPct val="125000"/>
              </a:lnSpc>
              <a:spcBef>
                <a:spcPts val="0"/>
              </a:spcBef>
              <a:spcAft>
                <a:spcPts val="0"/>
              </a:spcAft>
              <a:buClr>
                <a:schemeClr val="dk1"/>
              </a:buClr>
              <a:buSzPts val="1200"/>
              <a:buFont typeface="Arial"/>
              <a:buChar char="•"/>
            </a:pPr>
            <a:r>
              <a:rPr lang="en-US"/>
              <a:t>Column 3 “Outcome” - there are two outcomes or benefits: families remain in their own residence and homeless families obtain emergency shelter.</a:t>
            </a:r>
            <a:endParaRPr/>
          </a:p>
          <a:p>
            <a:pPr marL="171450" lvl="0" indent="-171450" algn="l" rtl="0">
              <a:lnSpc>
                <a:spcPct val="125000"/>
              </a:lnSpc>
              <a:spcBef>
                <a:spcPts val="0"/>
              </a:spcBef>
              <a:spcAft>
                <a:spcPts val="0"/>
              </a:spcAft>
              <a:buClr>
                <a:schemeClr val="dk1"/>
              </a:buClr>
              <a:buSzPts val="1200"/>
              <a:buFont typeface="Arial"/>
              <a:buChar char="•"/>
            </a:pPr>
            <a:r>
              <a:rPr lang="en-US"/>
              <a:t>Column 2, “Service or Activity” -- two interventions offered by the agency: one month emergency rent payment and emergency shelter.  </a:t>
            </a:r>
            <a:endParaRPr/>
          </a:p>
          <a:p>
            <a:pPr marL="171450" lvl="0" indent="-171450" algn="l" rtl="0">
              <a:lnSpc>
                <a:spcPct val="125000"/>
              </a:lnSpc>
              <a:spcBef>
                <a:spcPts val="0"/>
              </a:spcBef>
              <a:spcAft>
                <a:spcPts val="0"/>
              </a:spcAft>
              <a:buClr>
                <a:schemeClr val="dk1"/>
              </a:buClr>
              <a:buSzPts val="1200"/>
              <a:buFont typeface="Arial"/>
              <a:buChar char="•"/>
            </a:pPr>
            <a:r>
              <a:rPr lang="en-US"/>
              <a:t>Note that it is expected that 200 families will receive services (projection) during the program year.  Remind folks that this is Carter question #1 (how many will you serve) and the denominator of the performance formula that is in Column 4. </a:t>
            </a:r>
            <a:endParaRPr/>
          </a:p>
          <a:p>
            <a:pPr marL="171450" lvl="0" indent="-171450" algn="l" rtl="0">
              <a:lnSpc>
                <a:spcPct val="125000"/>
              </a:lnSpc>
              <a:spcBef>
                <a:spcPts val="0"/>
              </a:spcBef>
              <a:spcAft>
                <a:spcPts val="0"/>
              </a:spcAft>
              <a:buClr>
                <a:schemeClr val="dk1"/>
              </a:buClr>
              <a:buSzPts val="1200"/>
              <a:buFont typeface="Arial"/>
              <a:buChar char="•"/>
            </a:pPr>
            <a:r>
              <a:rPr lang="en-US"/>
              <a:t>Go to Column 4 “Outcome/Indicator” and state that these are the </a:t>
            </a:r>
            <a:r>
              <a:rPr lang="en-US" u="sng"/>
              <a:t>projections</a:t>
            </a:r>
            <a:r>
              <a:rPr lang="en-US"/>
              <a:t> of outcomes that will be achieved by the clients.  These numbers are the numerator of the projected performance formula. </a:t>
            </a:r>
            <a:endParaRPr/>
          </a:p>
          <a:p>
            <a:pPr marL="0" lvl="0" indent="0" algn="l" rtl="0">
              <a:lnSpc>
                <a:spcPct val="125000"/>
              </a:lnSpc>
              <a:spcBef>
                <a:spcPts val="0"/>
              </a:spcBef>
              <a:spcAft>
                <a:spcPts val="0"/>
              </a:spcAft>
              <a:buClr>
                <a:srgbClr val="000000"/>
              </a:buClr>
              <a:buSzPts val="2200"/>
              <a:buFont typeface="Avenir"/>
              <a:buNone/>
            </a:pPr>
            <a:r>
              <a:rPr lang="en-US"/>
              <a:t> </a:t>
            </a:r>
            <a:endParaRPr/>
          </a:p>
          <a:p>
            <a:pPr marL="0" lvl="0" indent="0" algn="l" rtl="0">
              <a:lnSpc>
                <a:spcPct val="125000"/>
              </a:lnSpc>
              <a:spcBef>
                <a:spcPts val="0"/>
              </a:spcBef>
              <a:spcAft>
                <a:spcPts val="0"/>
              </a:spcAft>
              <a:buClr>
                <a:srgbClr val="000000"/>
              </a:buClr>
              <a:buSzPts val="2200"/>
              <a:buFont typeface="Avenir"/>
              <a:buNone/>
            </a:pPr>
            <a:r>
              <a:rPr lang="en-US" b="1"/>
              <a:t>THE FOCUS OF YOUR PRESENTATION IS COLUMN 5 WHICH INDICATES THE ACTUAL RESULTS. </a:t>
            </a:r>
            <a:endParaRPr b="1"/>
          </a:p>
          <a:p>
            <a:pPr marL="0" lvl="0" indent="0" algn="l" rtl="0">
              <a:lnSpc>
                <a:spcPct val="125000"/>
              </a:lnSpc>
              <a:spcBef>
                <a:spcPts val="0"/>
              </a:spcBef>
              <a:spcAft>
                <a:spcPts val="0"/>
              </a:spcAft>
              <a:buClr>
                <a:srgbClr val="000000"/>
              </a:buClr>
              <a:buSzPts val="2200"/>
              <a:buFont typeface="Avenir"/>
              <a:buNone/>
            </a:pPr>
            <a:r>
              <a:rPr lang="en-US" b="1"/>
              <a:t>IT IS THE ANALYSIS OF THESE RESULTS WHICH IS THE MESSAGE WHICH IS ALSO IN THE BOX ON PAGE 148 OF THE PARTICIPANT MANUAL.</a:t>
            </a:r>
            <a:endParaRPr/>
          </a:p>
          <a:p>
            <a:pPr marL="0" lvl="0" indent="0" algn="l" rtl="0">
              <a:lnSpc>
                <a:spcPct val="125000"/>
              </a:lnSpc>
              <a:spcBef>
                <a:spcPts val="0"/>
              </a:spcBef>
              <a:spcAft>
                <a:spcPts val="0"/>
              </a:spcAft>
              <a:buClr>
                <a:srgbClr val="000000"/>
              </a:buClr>
              <a:buSzPts val="2200"/>
              <a:buFont typeface="Avenir"/>
              <a:buNone/>
            </a:pPr>
            <a:r>
              <a:rPr lang="en-US"/>
              <a:t> </a:t>
            </a:r>
            <a:endParaRPr/>
          </a:p>
          <a:p>
            <a:pPr marL="0" lvl="0" indent="0" algn="l" rtl="0">
              <a:lnSpc>
                <a:spcPct val="125000"/>
              </a:lnSpc>
              <a:spcBef>
                <a:spcPts val="0"/>
              </a:spcBef>
              <a:spcAft>
                <a:spcPts val="0"/>
              </a:spcAft>
              <a:buClr>
                <a:srgbClr val="000000"/>
              </a:buClr>
              <a:buSzPts val="2200"/>
              <a:buFont typeface="Avenir"/>
              <a:buNone/>
            </a:pPr>
            <a:r>
              <a:rPr lang="en-US" b="1"/>
              <a:t>There are two key points here:</a:t>
            </a:r>
            <a:endParaRPr b="1"/>
          </a:p>
          <a:p>
            <a:pPr marL="457200" lvl="1" indent="0" algn="l" rtl="0">
              <a:lnSpc>
                <a:spcPct val="125000"/>
              </a:lnSpc>
              <a:spcBef>
                <a:spcPts val="0"/>
              </a:spcBef>
              <a:spcAft>
                <a:spcPts val="0"/>
              </a:spcAft>
              <a:buClr>
                <a:srgbClr val="000000"/>
              </a:buClr>
              <a:buSzPts val="2200"/>
              <a:buFont typeface="Avenir"/>
              <a:buNone/>
            </a:pPr>
            <a:r>
              <a:rPr lang="en-US"/>
              <a:t>1. The agency followed-up the client </a:t>
            </a:r>
            <a:r>
              <a:rPr lang="en-US" u="sng"/>
              <a:t>after</a:t>
            </a:r>
            <a:r>
              <a:rPr lang="en-US"/>
              <a:t> the service was delivered, and </a:t>
            </a:r>
            <a:endParaRPr/>
          </a:p>
          <a:p>
            <a:pPr marL="457200" lvl="1" indent="0" algn="l" rtl="0">
              <a:lnSpc>
                <a:spcPct val="125000"/>
              </a:lnSpc>
              <a:spcBef>
                <a:spcPts val="0"/>
              </a:spcBef>
              <a:spcAft>
                <a:spcPts val="0"/>
              </a:spcAft>
              <a:buClr>
                <a:srgbClr val="000000"/>
              </a:buClr>
              <a:buSzPts val="2200"/>
              <a:buFont typeface="Avenir"/>
              <a:buNone/>
            </a:pPr>
            <a:r>
              <a:rPr lang="en-US"/>
              <a:t>2. The agency collected and analyzed the follow-up data to determine the effectiveness of the service.</a:t>
            </a:r>
            <a:endParaRPr/>
          </a:p>
          <a:p>
            <a:pPr marL="0" lvl="0" indent="0" algn="l" rtl="0">
              <a:lnSpc>
                <a:spcPct val="125000"/>
              </a:lnSpc>
              <a:spcBef>
                <a:spcPts val="0"/>
              </a:spcBef>
              <a:spcAft>
                <a:spcPts val="0"/>
              </a:spcAft>
              <a:buClr>
                <a:srgbClr val="000000"/>
              </a:buClr>
              <a:buSzPts val="2200"/>
              <a:buFont typeface="Avenir"/>
              <a:buNone/>
            </a:pPr>
            <a:endParaRPr/>
          </a:p>
          <a:p>
            <a:pPr marL="0" lvl="0" indent="0" algn="l" rtl="0">
              <a:lnSpc>
                <a:spcPct val="125000"/>
              </a:lnSpc>
              <a:spcBef>
                <a:spcPts val="0"/>
              </a:spcBef>
              <a:spcAft>
                <a:spcPts val="0"/>
              </a:spcAft>
              <a:buClr>
                <a:srgbClr val="000000"/>
              </a:buClr>
              <a:buSzPts val="2200"/>
              <a:buFont typeface="Avenir"/>
              <a:buNone/>
            </a:pPr>
            <a:r>
              <a:rPr lang="en-US"/>
              <a:t>The question that was asked is, “Did the intervention have the desired results?” </a:t>
            </a:r>
            <a:endParaRPr/>
          </a:p>
          <a:p>
            <a:pPr marL="171450" lvl="0" indent="-171450" algn="l" rtl="0">
              <a:lnSpc>
                <a:spcPct val="125000"/>
              </a:lnSpc>
              <a:spcBef>
                <a:spcPts val="0"/>
              </a:spcBef>
              <a:spcAft>
                <a:spcPts val="0"/>
              </a:spcAft>
              <a:buClr>
                <a:schemeClr val="dk1"/>
              </a:buClr>
              <a:buSzPts val="1200"/>
              <a:buFont typeface="Arial"/>
              <a:buChar char="•"/>
            </a:pPr>
            <a:r>
              <a:rPr lang="en-US"/>
              <a:t>This agency found that the emergency shelter service actual results appeared to be close to the projections. </a:t>
            </a:r>
            <a:endParaRPr/>
          </a:p>
          <a:p>
            <a:pPr marL="171450" lvl="0" indent="-171450" algn="l" rtl="0">
              <a:lnSpc>
                <a:spcPct val="125000"/>
              </a:lnSpc>
              <a:spcBef>
                <a:spcPts val="0"/>
              </a:spcBef>
              <a:spcAft>
                <a:spcPts val="0"/>
              </a:spcAft>
              <a:buClr>
                <a:schemeClr val="dk1"/>
              </a:buClr>
              <a:buSzPts val="1200"/>
              <a:buFont typeface="Arial"/>
              <a:buChar char="•"/>
            </a:pPr>
            <a:r>
              <a:rPr lang="en-US"/>
              <a:t>But the rental assistance intervention/service was less effective than originally expected. </a:t>
            </a:r>
            <a:endParaRPr/>
          </a:p>
          <a:p>
            <a:pPr marL="0" lvl="0" indent="0" algn="l" rtl="0">
              <a:lnSpc>
                <a:spcPct val="125000"/>
              </a:lnSpc>
              <a:spcBef>
                <a:spcPts val="0"/>
              </a:spcBef>
              <a:spcAft>
                <a:spcPts val="0"/>
              </a:spcAft>
              <a:buClr>
                <a:srgbClr val="000000"/>
              </a:buClr>
              <a:buSzPts val="2200"/>
              <a:buFont typeface="Avenir"/>
              <a:buNone/>
            </a:pPr>
            <a:endParaRPr/>
          </a:p>
          <a:p>
            <a:pPr marL="0" lvl="0" indent="0" algn="l" rtl="0">
              <a:lnSpc>
                <a:spcPct val="125000"/>
              </a:lnSpc>
              <a:spcBef>
                <a:spcPts val="0"/>
              </a:spcBef>
              <a:spcAft>
                <a:spcPts val="0"/>
              </a:spcAft>
              <a:buClr>
                <a:srgbClr val="000000"/>
              </a:buClr>
              <a:buSzPts val="2200"/>
              <a:buFont typeface="Avenir"/>
              <a:buNone/>
            </a:pPr>
            <a:r>
              <a:rPr lang="en-US"/>
              <a:t>What the agency learned was that the longer the time period following the service/intervention, the greater the likelihood of a family losing their housing. </a:t>
            </a:r>
            <a:endParaRPr/>
          </a:p>
          <a:p>
            <a:pPr marL="171450" lvl="0" indent="-171450" algn="l" rtl="0">
              <a:lnSpc>
                <a:spcPct val="125000"/>
              </a:lnSpc>
              <a:spcBef>
                <a:spcPts val="0"/>
              </a:spcBef>
              <a:spcAft>
                <a:spcPts val="0"/>
              </a:spcAft>
              <a:buClr>
                <a:schemeClr val="dk1"/>
              </a:buClr>
              <a:buSzPts val="1200"/>
              <a:buFont typeface="Arial"/>
              <a:buChar char="•"/>
            </a:pPr>
            <a:r>
              <a:rPr lang="en-US"/>
              <a:t>The service produced a 92% outcome in the first 30 days. This was close to the projection at this point in time (30 days post service).</a:t>
            </a:r>
            <a:endParaRPr/>
          </a:p>
          <a:p>
            <a:pPr marL="171450" lvl="0" indent="-171450" algn="l" rtl="0">
              <a:lnSpc>
                <a:spcPct val="125000"/>
              </a:lnSpc>
              <a:spcBef>
                <a:spcPts val="0"/>
              </a:spcBef>
              <a:spcAft>
                <a:spcPts val="0"/>
              </a:spcAft>
              <a:buClr>
                <a:schemeClr val="dk1"/>
              </a:buClr>
              <a:buSzPts val="1200"/>
              <a:buFont typeface="Arial"/>
              <a:buChar char="•"/>
            </a:pPr>
            <a:r>
              <a:rPr lang="en-US" u="sng"/>
              <a:t>Follow-up data at 60 days reveals that not all of those who achieved a 30 day stability were able to maintain it;</a:t>
            </a:r>
            <a:r>
              <a:rPr lang="en-US"/>
              <a:t> 85% remain in their homes after 60 days.</a:t>
            </a:r>
            <a:endParaRPr/>
          </a:p>
          <a:p>
            <a:pPr marL="171450" lvl="0" indent="-171450" algn="l" rtl="0">
              <a:lnSpc>
                <a:spcPct val="125000"/>
              </a:lnSpc>
              <a:spcBef>
                <a:spcPts val="0"/>
              </a:spcBef>
              <a:spcAft>
                <a:spcPts val="0"/>
              </a:spcAft>
              <a:buClr>
                <a:schemeClr val="dk1"/>
              </a:buClr>
              <a:buSzPts val="1200"/>
              <a:buFont typeface="Arial"/>
              <a:buChar char="•"/>
            </a:pPr>
            <a:r>
              <a:rPr lang="en-US"/>
              <a:t>At 90 days, </a:t>
            </a:r>
            <a:r>
              <a:rPr lang="en-US" u="sng"/>
              <a:t>families increasingly lose their housing;</a:t>
            </a:r>
            <a:r>
              <a:rPr lang="en-US"/>
              <a:t> 58% remain in their homes after 90 days.</a:t>
            </a:r>
            <a:endParaRPr/>
          </a:p>
          <a:p>
            <a:pPr marL="0" lvl="0" indent="0" algn="l" rtl="0">
              <a:lnSpc>
                <a:spcPct val="125000"/>
              </a:lnSpc>
              <a:spcBef>
                <a:spcPts val="0"/>
              </a:spcBef>
              <a:spcAft>
                <a:spcPts val="0"/>
              </a:spcAft>
              <a:buClr>
                <a:srgbClr val="000000"/>
              </a:buClr>
              <a:buSzPts val="2200"/>
              <a:buFont typeface="Avenir"/>
              <a:buNone/>
            </a:pPr>
            <a:endParaRPr/>
          </a:p>
          <a:p>
            <a:pPr marL="0" lvl="0" indent="0" algn="l" rtl="0">
              <a:lnSpc>
                <a:spcPct val="125000"/>
              </a:lnSpc>
              <a:spcBef>
                <a:spcPts val="0"/>
              </a:spcBef>
              <a:spcAft>
                <a:spcPts val="0"/>
              </a:spcAft>
              <a:buClr>
                <a:srgbClr val="000000"/>
              </a:buClr>
              <a:buSzPts val="2200"/>
              <a:buFont typeface="Avenir"/>
              <a:buNone/>
            </a:pPr>
            <a:endParaRPr/>
          </a:p>
        </p:txBody>
      </p:sp>
      <p:sp>
        <p:nvSpPr>
          <p:cNvPr id="966" name="Google Shape;966;p40:notes"/>
          <p:cNvSpPr txBox="1">
            <a:spLocks noGrp="1"/>
          </p:cNvSpPr>
          <p:nvPr>
            <p:ph type="sldNum" idx="12"/>
          </p:nvPr>
        </p:nvSpPr>
        <p:spPr>
          <a:xfrm>
            <a:off x="4023092" y="8917422"/>
            <a:ext cx="3077739" cy="471053"/>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5C6670"/>
              </a:buClr>
              <a:buSzPts val="1800"/>
              <a:buFont typeface="Trebuchet MS"/>
              <a:buNone/>
            </a:pPr>
            <a:fld id="{00000000-1234-1234-1234-123412341234}" type="slidenum">
              <a:rPr lang="en-US" sz="1800" b="0" i="0" u="none" strike="noStrike" cap="none">
                <a:solidFill>
                  <a:srgbClr val="5C6670"/>
                </a:solidFill>
                <a:latin typeface="Trebuchet MS"/>
                <a:ea typeface="Trebuchet MS"/>
                <a:cs typeface="Trebuchet MS"/>
                <a:sym typeface="Trebuchet MS"/>
              </a:rPr>
              <a:t>58</a:t>
            </a:fld>
            <a:endParaRPr sz="1800" b="0" i="0" u="none" strike="noStrike" cap="none">
              <a:solidFill>
                <a:srgbClr val="5C6670"/>
              </a:solidFill>
              <a:latin typeface="Trebuchet MS"/>
              <a:ea typeface="Trebuchet MS"/>
              <a:cs typeface="Trebuchet MS"/>
              <a:sym typeface="Trebuchet MS"/>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8"/>
        <p:cNvGrpSpPr/>
        <p:nvPr/>
      </p:nvGrpSpPr>
      <p:grpSpPr>
        <a:xfrm>
          <a:off x="0" y="0"/>
          <a:ext cx="0" cy="0"/>
          <a:chOff x="0" y="0"/>
          <a:chExt cx="0" cy="0"/>
        </a:xfrm>
      </p:grpSpPr>
      <p:sp>
        <p:nvSpPr>
          <p:cNvPr id="979" name="Google Shape;979;p4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80" name="Google Shape;980;p41:notes"/>
          <p:cNvSpPr txBox="1">
            <a:spLocks noGrp="1"/>
          </p:cNvSpPr>
          <p:nvPr>
            <p:ph type="body" idx="1"/>
          </p:nvPr>
        </p:nvSpPr>
        <p:spPr>
          <a:xfrm>
            <a:off x="934720" y="4415790"/>
            <a:ext cx="5140960" cy="4183380"/>
          </a:xfrm>
          <a:prstGeom prst="rect">
            <a:avLst/>
          </a:prstGeom>
          <a:noFill/>
          <a:ln>
            <a:noFill/>
          </a:ln>
        </p:spPr>
        <p:txBody>
          <a:bodyPr spcFirstLastPara="1" wrap="square" lIns="93150" tIns="46575" rIns="93150" bIns="46575" anchor="t" anchorCtr="0">
            <a:noAutofit/>
          </a:bodyPr>
          <a:lstStyle/>
          <a:p>
            <a:pPr marL="0" lvl="0" indent="0" algn="l" rtl="0">
              <a:lnSpc>
                <a:spcPct val="125000"/>
              </a:lnSpc>
              <a:spcBef>
                <a:spcPts val="0"/>
              </a:spcBef>
              <a:spcAft>
                <a:spcPts val="0"/>
              </a:spcAft>
              <a:buSzPts val="1400"/>
              <a:buNone/>
            </a:pPr>
            <a:r>
              <a:rPr lang="en-US" b="1"/>
              <a:t>PM 146-147          TM 135-137          K219-222</a:t>
            </a:r>
            <a:endParaRPr/>
          </a:p>
          <a:p>
            <a:pPr marL="0" lvl="0" indent="0" algn="l" rtl="0">
              <a:lnSpc>
                <a:spcPct val="125000"/>
              </a:lnSpc>
              <a:spcBef>
                <a:spcPts val="0"/>
              </a:spcBef>
              <a:spcAft>
                <a:spcPts val="0"/>
              </a:spcAft>
              <a:buSzPts val="1400"/>
              <a:buNone/>
            </a:pPr>
            <a:endParaRPr b="0"/>
          </a:p>
          <a:p>
            <a:pPr marL="0" marR="0" lvl="0" indent="0" algn="l" rtl="0">
              <a:lnSpc>
                <a:spcPct val="100000"/>
              </a:lnSpc>
              <a:spcBef>
                <a:spcPts val="0"/>
              </a:spcBef>
              <a:spcAft>
                <a:spcPts val="0"/>
              </a:spcAft>
              <a:buClr>
                <a:srgbClr val="000000"/>
              </a:buClr>
              <a:buSzPts val="2200"/>
              <a:buFont typeface="Avenir"/>
              <a:buNone/>
            </a:pPr>
            <a:r>
              <a:rPr lang="en-US" b="0"/>
              <a:t>Logic Model 1.0</a:t>
            </a:r>
            <a:endParaRPr/>
          </a:p>
          <a:p>
            <a:pPr marL="0" lvl="0" indent="0" algn="l" rtl="0">
              <a:lnSpc>
                <a:spcPct val="125000"/>
              </a:lnSpc>
              <a:spcBef>
                <a:spcPts val="0"/>
              </a:spcBef>
              <a:spcAft>
                <a:spcPts val="0"/>
              </a:spcAft>
              <a:buSzPts val="1400"/>
              <a:buNone/>
            </a:pPr>
            <a:endParaRPr b="0"/>
          </a:p>
          <a:p>
            <a:pPr marL="0" lvl="0" indent="0" algn="l" rtl="0">
              <a:lnSpc>
                <a:spcPct val="125000"/>
              </a:lnSpc>
              <a:spcBef>
                <a:spcPts val="0"/>
              </a:spcBef>
              <a:spcAft>
                <a:spcPts val="0"/>
              </a:spcAft>
              <a:buSzPts val="1400"/>
              <a:buNone/>
            </a:pPr>
            <a:r>
              <a:rPr lang="en-US"/>
              <a:t>Emphasize the concept of using the LM for </a:t>
            </a:r>
            <a:r>
              <a:rPr lang="en-US" b="1"/>
              <a:t>data analysis  -- </a:t>
            </a:r>
            <a:r>
              <a:rPr lang="en-US"/>
              <a:t>to support assessing client outcomes and program effectiveness. </a:t>
            </a:r>
            <a:endParaRPr/>
          </a:p>
          <a:p>
            <a:pPr marL="0" lvl="0" indent="0" algn="l" rtl="0">
              <a:lnSpc>
                <a:spcPct val="125000"/>
              </a:lnSpc>
              <a:spcBef>
                <a:spcPts val="0"/>
              </a:spcBef>
              <a:spcAft>
                <a:spcPts val="0"/>
              </a:spcAft>
              <a:buSzPts val="1400"/>
              <a:buNone/>
            </a:pPr>
            <a:r>
              <a:rPr lang="en-US" b="1"/>
              <a:t>The Logic Model is a way to display and analyze data, that can lead to changes in programs if indicated by the data.</a:t>
            </a:r>
            <a:endParaRPr/>
          </a:p>
          <a:p>
            <a:pPr marL="0" lvl="0" indent="0" algn="l" rtl="0">
              <a:lnSpc>
                <a:spcPct val="125000"/>
              </a:lnSpc>
              <a:spcBef>
                <a:spcPts val="0"/>
              </a:spcBef>
              <a:spcAft>
                <a:spcPts val="0"/>
              </a:spcAft>
              <a:buSzPts val="1400"/>
              <a:buNone/>
            </a:pPr>
            <a:endParaRPr/>
          </a:p>
          <a:p>
            <a:pPr marL="171450" lvl="0" indent="-171450" algn="l" rtl="0">
              <a:lnSpc>
                <a:spcPct val="125000"/>
              </a:lnSpc>
              <a:spcBef>
                <a:spcPts val="0"/>
              </a:spcBef>
              <a:spcAft>
                <a:spcPts val="0"/>
              </a:spcAft>
              <a:buClr>
                <a:srgbClr val="000000"/>
              </a:buClr>
              <a:buSzPts val="2200"/>
              <a:buFont typeface="Arial"/>
              <a:buChar char="•"/>
            </a:pPr>
            <a:r>
              <a:rPr lang="en-US"/>
              <a:t>In Column 1 “Need” which is the Planning column, there are two needs: families are at risk of being evicted and families are homeless.</a:t>
            </a:r>
            <a:endParaRPr/>
          </a:p>
          <a:p>
            <a:pPr marL="171450" lvl="0" indent="-171450" algn="l" rtl="0">
              <a:lnSpc>
                <a:spcPct val="125000"/>
              </a:lnSpc>
              <a:spcBef>
                <a:spcPts val="0"/>
              </a:spcBef>
              <a:spcAft>
                <a:spcPts val="0"/>
              </a:spcAft>
              <a:buClr>
                <a:srgbClr val="000000"/>
              </a:buClr>
              <a:buSzPts val="2200"/>
              <a:buFont typeface="Arial"/>
              <a:buChar char="•"/>
            </a:pPr>
            <a:r>
              <a:rPr lang="en-US"/>
              <a:t>Column 3 “Outcome” - there are two outcomes or benefits: families remain in their own residence and homeless families obtain emergency shelter.</a:t>
            </a:r>
            <a:endParaRPr/>
          </a:p>
          <a:p>
            <a:pPr marL="171450" lvl="0" indent="-171450" algn="l" rtl="0">
              <a:lnSpc>
                <a:spcPct val="125000"/>
              </a:lnSpc>
              <a:spcBef>
                <a:spcPts val="0"/>
              </a:spcBef>
              <a:spcAft>
                <a:spcPts val="0"/>
              </a:spcAft>
              <a:buClr>
                <a:srgbClr val="000000"/>
              </a:buClr>
              <a:buSzPts val="2200"/>
              <a:buFont typeface="Arial"/>
              <a:buChar char="•"/>
            </a:pPr>
            <a:r>
              <a:rPr lang="en-US"/>
              <a:t>Column 2, “Service or Activity” -- two interventions offered by the agency: one month emergency rent payment and emergency shelter.  </a:t>
            </a:r>
            <a:endParaRPr/>
          </a:p>
          <a:p>
            <a:pPr marL="171450" lvl="0" indent="-171450" algn="l" rtl="0">
              <a:lnSpc>
                <a:spcPct val="125000"/>
              </a:lnSpc>
              <a:spcBef>
                <a:spcPts val="0"/>
              </a:spcBef>
              <a:spcAft>
                <a:spcPts val="0"/>
              </a:spcAft>
              <a:buClr>
                <a:srgbClr val="000000"/>
              </a:buClr>
              <a:buSzPts val="2200"/>
              <a:buFont typeface="Arial"/>
              <a:buChar char="•"/>
            </a:pPr>
            <a:r>
              <a:rPr lang="en-US"/>
              <a:t>Note that it is expected that 200 families will receive services (projection) during the program year.  Remind folks that this is Carter question #1 (how many will you serve) and the denominator of the performance formula that is in Column 4. </a:t>
            </a:r>
            <a:endParaRPr/>
          </a:p>
          <a:p>
            <a:pPr marL="171450" lvl="0" indent="-171450" algn="l" rtl="0">
              <a:lnSpc>
                <a:spcPct val="125000"/>
              </a:lnSpc>
              <a:spcBef>
                <a:spcPts val="0"/>
              </a:spcBef>
              <a:spcAft>
                <a:spcPts val="0"/>
              </a:spcAft>
              <a:buClr>
                <a:srgbClr val="000000"/>
              </a:buClr>
              <a:buSzPts val="2200"/>
              <a:buFont typeface="Arial"/>
              <a:buChar char="•"/>
            </a:pPr>
            <a:r>
              <a:rPr lang="en-US"/>
              <a:t>Go to Column 4 “Outcome/Indicator” and state that these are the </a:t>
            </a:r>
            <a:r>
              <a:rPr lang="en-US" u="sng"/>
              <a:t>projections</a:t>
            </a:r>
            <a:r>
              <a:rPr lang="en-US"/>
              <a:t> of outcomes that will be achieved by the clients.  These numbers are the numerator of the projected performance formula. </a:t>
            </a:r>
            <a:endParaRPr/>
          </a:p>
          <a:p>
            <a:pPr marL="0" lvl="0" indent="0" algn="l" rtl="0">
              <a:lnSpc>
                <a:spcPct val="125000"/>
              </a:lnSpc>
              <a:spcBef>
                <a:spcPts val="0"/>
              </a:spcBef>
              <a:spcAft>
                <a:spcPts val="0"/>
              </a:spcAft>
              <a:buSzPts val="1400"/>
              <a:buNone/>
            </a:pPr>
            <a:r>
              <a:rPr lang="en-US"/>
              <a:t> </a:t>
            </a:r>
            <a:endParaRPr/>
          </a:p>
          <a:p>
            <a:pPr marL="0" lvl="0" indent="0" algn="l" rtl="0">
              <a:lnSpc>
                <a:spcPct val="125000"/>
              </a:lnSpc>
              <a:spcBef>
                <a:spcPts val="0"/>
              </a:spcBef>
              <a:spcAft>
                <a:spcPts val="0"/>
              </a:spcAft>
              <a:buSzPts val="1400"/>
              <a:buNone/>
            </a:pPr>
            <a:r>
              <a:rPr lang="en-US" b="1"/>
              <a:t>THE FOCUS OF YOUR PRESENTATION IS COLUMN 5 WHICH INDICATES THE ACTUAL RESULTS. </a:t>
            </a:r>
            <a:endParaRPr b="1"/>
          </a:p>
          <a:p>
            <a:pPr marL="0" lvl="0" indent="0" algn="l" rtl="0">
              <a:lnSpc>
                <a:spcPct val="125000"/>
              </a:lnSpc>
              <a:spcBef>
                <a:spcPts val="0"/>
              </a:spcBef>
              <a:spcAft>
                <a:spcPts val="0"/>
              </a:spcAft>
              <a:buSzPts val="1400"/>
              <a:buNone/>
            </a:pPr>
            <a:r>
              <a:rPr lang="en-US" b="1"/>
              <a:t>IT IS THE ANALYSIS OF THESE RESULTS WHICH IS THE MESSAGE WHICH IS ALSO IN THE BOX ON PAGE 148 OF THE PARTICPANT MANUAL.</a:t>
            </a:r>
            <a:endParaRPr/>
          </a:p>
          <a:p>
            <a:pPr marL="0" lvl="0" indent="0" algn="l" rtl="0">
              <a:lnSpc>
                <a:spcPct val="125000"/>
              </a:lnSpc>
              <a:spcBef>
                <a:spcPts val="0"/>
              </a:spcBef>
              <a:spcAft>
                <a:spcPts val="0"/>
              </a:spcAft>
              <a:buSzPts val="1400"/>
              <a:buNone/>
            </a:pPr>
            <a:r>
              <a:rPr lang="en-US"/>
              <a:t> </a:t>
            </a:r>
            <a:endParaRPr/>
          </a:p>
          <a:p>
            <a:pPr marL="0" lvl="0" indent="0" algn="l" rtl="0">
              <a:lnSpc>
                <a:spcPct val="125000"/>
              </a:lnSpc>
              <a:spcBef>
                <a:spcPts val="0"/>
              </a:spcBef>
              <a:spcAft>
                <a:spcPts val="0"/>
              </a:spcAft>
              <a:buSzPts val="1400"/>
              <a:buNone/>
            </a:pPr>
            <a:r>
              <a:rPr lang="en-US" b="1"/>
              <a:t>There are two key points here:</a:t>
            </a:r>
            <a:endParaRPr b="1"/>
          </a:p>
          <a:p>
            <a:pPr marL="228600" lvl="1" indent="0" algn="l" rtl="0">
              <a:lnSpc>
                <a:spcPct val="125000"/>
              </a:lnSpc>
              <a:spcBef>
                <a:spcPts val="0"/>
              </a:spcBef>
              <a:spcAft>
                <a:spcPts val="0"/>
              </a:spcAft>
              <a:buSzPts val="1400"/>
              <a:buNone/>
            </a:pPr>
            <a:r>
              <a:rPr lang="en-US"/>
              <a:t>1. The agency followed-up the client </a:t>
            </a:r>
            <a:r>
              <a:rPr lang="en-US" u="sng"/>
              <a:t>after</a:t>
            </a:r>
            <a:r>
              <a:rPr lang="en-US"/>
              <a:t> the service was delivered, and </a:t>
            </a:r>
            <a:endParaRPr/>
          </a:p>
          <a:p>
            <a:pPr marL="228600" lvl="1" indent="0" algn="l" rtl="0">
              <a:lnSpc>
                <a:spcPct val="125000"/>
              </a:lnSpc>
              <a:spcBef>
                <a:spcPts val="0"/>
              </a:spcBef>
              <a:spcAft>
                <a:spcPts val="0"/>
              </a:spcAft>
              <a:buSzPts val="1400"/>
              <a:buNone/>
            </a:pPr>
            <a:r>
              <a:rPr lang="en-US"/>
              <a:t>2. The agency collected and analyzed the follow-up data to determine the effectiveness of the service.</a:t>
            </a:r>
            <a:endParaRPr/>
          </a:p>
          <a:p>
            <a:pPr marL="0" lvl="0" indent="0" algn="l" rtl="0">
              <a:lnSpc>
                <a:spcPct val="125000"/>
              </a:lnSpc>
              <a:spcBef>
                <a:spcPts val="0"/>
              </a:spcBef>
              <a:spcAft>
                <a:spcPts val="0"/>
              </a:spcAft>
              <a:buSzPts val="1400"/>
              <a:buNone/>
            </a:pPr>
            <a:endParaRPr/>
          </a:p>
          <a:p>
            <a:pPr marL="0" lvl="0" indent="0" algn="l" rtl="0">
              <a:lnSpc>
                <a:spcPct val="125000"/>
              </a:lnSpc>
              <a:spcBef>
                <a:spcPts val="0"/>
              </a:spcBef>
              <a:spcAft>
                <a:spcPts val="0"/>
              </a:spcAft>
              <a:buSzPts val="1400"/>
              <a:buNone/>
            </a:pPr>
            <a:r>
              <a:rPr lang="en-US"/>
              <a:t>The question that was asked is, “Did the intervention have the desired results?” </a:t>
            </a:r>
            <a:endParaRPr/>
          </a:p>
          <a:p>
            <a:pPr marL="171450" lvl="0" indent="-171450" algn="l" rtl="0">
              <a:lnSpc>
                <a:spcPct val="125000"/>
              </a:lnSpc>
              <a:spcBef>
                <a:spcPts val="0"/>
              </a:spcBef>
              <a:spcAft>
                <a:spcPts val="0"/>
              </a:spcAft>
              <a:buClr>
                <a:srgbClr val="000000"/>
              </a:buClr>
              <a:buSzPts val="2200"/>
              <a:buFont typeface="Arial"/>
              <a:buChar char="•"/>
            </a:pPr>
            <a:r>
              <a:rPr lang="en-US"/>
              <a:t>This agency found that the emergency shelter service actual results appeared to be close to the projections. </a:t>
            </a:r>
            <a:endParaRPr/>
          </a:p>
          <a:p>
            <a:pPr marL="171450" lvl="0" indent="-171450" algn="l" rtl="0">
              <a:lnSpc>
                <a:spcPct val="125000"/>
              </a:lnSpc>
              <a:spcBef>
                <a:spcPts val="0"/>
              </a:spcBef>
              <a:spcAft>
                <a:spcPts val="0"/>
              </a:spcAft>
              <a:buClr>
                <a:srgbClr val="000000"/>
              </a:buClr>
              <a:buSzPts val="2200"/>
              <a:buFont typeface="Arial"/>
              <a:buChar char="•"/>
            </a:pPr>
            <a:r>
              <a:rPr lang="en-US"/>
              <a:t>But the rental assistance intervention/service was less effective than originally expected. </a:t>
            </a:r>
            <a:endParaRPr/>
          </a:p>
          <a:p>
            <a:pPr marL="0" lvl="0" indent="0" algn="l" rtl="0">
              <a:lnSpc>
                <a:spcPct val="125000"/>
              </a:lnSpc>
              <a:spcBef>
                <a:spcPts val="0"/>
              </a:spcBef>
              <a:spcAft>
                <a:spcPts val="0"/>
              </a:spcAft>
              <a:buSzPts val="1400"/>
              <a:buNone/>
            </a:pPr>
            <a:endParaRPr/>
          </a:p>
          <a:p>
            <a:pPr marL="0" lvl="0" indent="0" algn="l" rtl="0">
              <a:lnSpc>
                <a:spcPct val="125000"/>
              </a:lnSpc>
              <a:spcBef>
                <a:spcPts val="0"/>
              </a:spcBef>
              <a:spcAft>
                <a:spcPts val="0"/>
              </a:spcAft>
              <a:buSzPts val="1400"/>
              <a:buNone/>
            </a:pPr>
            <a:r>
              <a:rPr lang="en-US"/>
              <a:t>What the agency learned was that the longer the time period following the service/intervention, the greater the likelihood of a family losing their housing. </a:t>
            </a:r>
            <a:endParaRPr/>
          </a:p>
          <a:p>
            <a:pPr marL="171450" lvl="0" indent="-171450" algn="l" rtl="0">
              <a:lnSpc>
                <a:spcPct val="125000"/>
              </a:lnSpc>
              <a:spcBef>
                <a:spcPts val="0"/>
              </a:spcBef>
              <a:spcAft>
                <a:spcPts val="0"/>
              </a:spcAft>
              <a:buClr>
                <a:srgbClr val="000000"/>
              </a:buClr>
              <a:buSzPts val="2200"/>
              <a:buFont typeface="Arial"/>
              <a:buChar char="•"/>
            </a:pPr>
            <a:r>
              <a:rPr lang="en-US"/>
              <a:t>The service produced a 92% outcome in the first 30 days. This was close to the projection at this point in time (30 days post service).</a:t>
            </a:r>
            <a:endParaRPr/>
          </a:p>
          <a:p>
            <a:pPr marL="171450" lvl="0" indent="-171450" algn="l" rtl="0">
              <a:lnSpc>
                <a:spcPct val="125000"/>
              </a:lnSpc>
              <a:spcBef>
                <a:spcPts val="0"/>
              </a:spcBef>
              <a:spcAft>
                <a:spcPts val="0"/>
              </a:spcAft>
              <a:buClr>
                <a:srgbClr val="000000"/>
              </a:buClr>
              <a:buSzPts val="2200"/>
              <a:buFont typeface="Arial"/>
              <a:buChar char="•"/>
            </a:pPr>
            <a:r>
              <a:rPr lang="en-US" u="sng"/>
              <a:t>Follow-up data at 60 days reveals that not all of those who achieved a 30 day stability were able to maintain it;</a:t>
            </a:r>
            <a:r>
              <a:rPr lang="en-US"/>
              <a:t> 85% remain in their homes after 60 days.</a:t>
            </a:r>
            <a:endParaRPr/>
          </a:p>
          <a:p>
            <a:pPr marL="171450" lvl="0" indent="-171450" algn="l" rtl="0">
              <a:lnSpc>
                <a:spcPct val="125000"/>
              </a:lnSpc>
              <a:spcBef>
                <a:spcPts val="0"/>
              </a:spcBef>
              <a:spcAft>
                <a:spcPts val="0"/>
              </a:spcAft>
              <a:buClr>
                <a:srgbClr val="000000"/>
              </a:buClr>
              <a:buSzPts val="2200"/>
              <a:buFont typeface="Arial"/>
              <a:buChar char="•"/>
            </a:pPr>
            <a:r>
              <a:rPr lang="en-US"/>
              <a:t>At 90 days, </a:t>
            </a:r>
            <a:r>
              <a:rPr lang="en-US" u="sng"/>
              <a:t>families increasingly lose their housing;</a:t>
            </a:r>
            <a:r>
              <a:rPr lang="en-US"/>
              <a:t> 58% remain in their homes after 90 days.</a:t>
            </a:r>
            <a:endParaRPr/>
          </a:p>
          <a:p>
            <a:pPr marL="0" lvl="0" indent="0" algn="l" rtl="0">
              <a:lnSpc>
                <a:spcPct val="125000"/>
              </a:lnSpc>
              <a:spcBef>
                <a:spcPts val="0"/>
              </a:spcBef>
              <a:spcAft>
                <a:spcPts val="0"/>
              </a:spcAft>
              <a:buSzPts val="1400"/>
              <a:buNone/>
            </a:pPr>
            <a:endParaRPr/>
          </a:p>
          <a:p>
            <a:pPr marL="0" lvl="0" indent="0" algn="l" rtl="0">
              <a:lnSpc>
                <a:spcPct val="125000"/>
              </a:lnSpc>
              <a:spcBef>
                <a:spcPts val="0"/>
              </a:spcBef>
              <a:spcAft>
                <a:spcPts val="0"/>
              </a:spcAft>
              <a:buSzPts val="14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253574c1fbb_0_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44" name="Google Shape;144;g253574c1fbb_0_0:notes"/>
          <p:cNvSpPr txBox="1">
            <a:spLocks noGrp="1"/>
          </p:cNvSpPr>
          <p:nvPr>
            <p:ph type="body" idx="1"/>
          </p:nvPr>
        </p:nvSpPr>
        <p:spPr>
          <a:xfrm>
            <a:off x="934720" y="4415790"/>
            <a:ext cx="5141100" cy="4183500"/>
          </a:xfrm>
          <a:prstGeom prst="rect">
            <a:avLst/>
          </a:prstGeom>
          <a:noFill/>
          <a:ln>
            <a:noFill/>
          </a:ln>
        </p:spPr>
        <p:txBody>
          <a:bodyPr spcFirstLastPara="1" wrap="square" lIns="93150" tIns="46575" rIns="93150" bIns="46575" anchor="t" anchorCtr="0">
            <a:noAutofit/>
          </a:bodyPr>
          <a:lstStyle/>
          <a:p>
            <a:pPr marL="0" lvl="0" indent="0" algn="l" rtl="0">
              <a:lnSpc>
                <a:spcPct val="125000"/>
              </a:lnSpc>
              <a:spcBef>
                <a:spcPts val="0"/>
              </a:spcBef>
              <a:spcAft>
                <a:spcPts val="0"/>
              </a:spcAft>
              <a:buSzPts val="1400"/>
              <a:buNone/>
            </a:pP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1"/>
        <p:cNvGrpSpPr/>
        <p:nvPr/>
      </p:nvGrpSpPr>
      <p:grpSpPr>
        <a:xfrm>
          <a:off x="0" y="0"/>
          <a:ext cx="0" cy="0"/>
          <a:chOff x="0" y="0"/>
          <a:chExt cx="0" cy="0"/>
        </a:xfrm>
      </p:grpSpPr>
      <p:sp>
        <p:nvSpPr>
          <p:cNvPr id="992" name="Google Shape;992;p46:notes"/>
          <p:cNvSpPr txBox="1">
            <a:spLocks noGrp="1"/>
          </p:cNvSpPr>
          <p:nvPr>
            <p:ph type="body" idx="1"/>
          </p:nvPr>
        </p:nvSpPr>
        <p:spPr>
          <a:xfrm>
            <a:off x="934720" y="4415790"/>
            <a:ext cx="5140960" cy="4183380"/>
          </a:xfrm>
          <a:prstGeom prst="rect">
            <a:avLst/>
          </a:prstGeom>
          <a:noFill/>
          <a:ln>
            <a:noFill/>
          </a:ln>
        </p:spPr>
        <p:txBody>
          <a:bodyPr spcFirstLastPara="1" wrap="square" lIns="93150" tIns="46575" rIns="93150" bIns="46575" anchor="t" anchorCtr="0">
            <a:noAutofit/>
          </a:bodyPr>
          <a:lstStyle/>
          <a:p>
            <a:pPr marL="0" lvl="0" indent="0" algn="l" rtl="0">
              <a:lnSpc>
                <a:spcPct val="125000"/>
              </a:lnSpc>
              <a:spcBef>
                <a:spcPts val="0"/>
              </a:spcBef>
              <a:spcAft>
                <a:spcPts val="0"/>
              </a:spcAft>
              <a:buSzPts val="1400"/>
              <a:buNone/>
            </a:pPr>
            <a:endParaRPr/>
          </a:p>
        </p:txBody>
      </p:sp>
      <p:sp>
        <p:nvSpPr>
          <p:cNvPr id="993" name="Google Shape;993;p4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8"/>
        <p:cNvGrpSpPr/>
        <p:nvPr/>
      </p:nvGrpSpPr>
      <p:grpSpPr>
        <a:xfrm>
          <a:off x="0" y="0"/>
          <a:ext cx="0" cy="0"/>
          <a:chOff x="0" y="0"/>
          <a:chExt cx="0" cy="0"/>
        </a:xfrm>
      </p:grpSpPr>
      <p:sp>
        <p:nvSpPr>
          <p:cNvPr id="1019" name="Google Shape;1019;p8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20" name="Google Shape;1020;p89:notes"/>
          <p:cNvSpPr txBox="1">
            <a:spLocks noGrp="1"/>
          </p:cNvSpPr>
          <p:nvPr>
            <p:ph type="body" idx="1"/>
          </p:nvPr>
        </p:nvSpPr>
        <p:spPr>
          <a:xfrm>
            <a:off x="934720" y="4415790"/>
            <a:ext cx="5140960" cy="4183380"/>
          </a:xfrm>
          <a:prstGeom prst="rect">
            <a:avLst/>
          </a:prstGeom>
          <a:noFill/>
          <a:ln>
            <a:noFill/>
          </a:ln>
        </p:spPr>
        <p:txBody>
          <a:bodyPr spcFirstLastPara="1" wrap="square" lIns="93150" tIns="46575" rIns="93150" bIns="46575" anchor="t" anchorCtr="0">
            <a:noAutofit/>
          </a:bodyPr>
          <a:lstStyle/>
          <a:p>
            <a:pPr marL="0" lvl="0" indent="0" algn="l" rtl="0">
              <a:lnSpc>
                <a:spcPct val="125000"/>
              </a:lnSpc>
              <a:spcBef>
                <a:spcPts val="0"/>
              </a:spcBef>
              <a:spcAft>
                <a:spcPts val="0"/>
              </a:spcAft>
              <a:buSzPts val="1400"/>
              <a:buNone/>
            </a:pP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7"/>
        <p:cNvGrpSpPr/>
        <p:nvPr/>
      </p:nvGrpSpPr>
      <p:grpSpPr>
        <a:xfrm>
          <a:off x="0" y="0"/>
          <a:ext cx="0" cy="0"/>
          <a:chOff x="0" y="0"/>
          <a:chExt cx="0" cy="0"/>
        </a:xfrm>
      </p:grpSpPr>
      <p:sp>
        <p:nvSpPr>
          <p:cNvPr id="1038" name="Google Shape;1038;p43:notes"/>
          <p:cNvSpPr txBox="1">
            <a:spLocks noGrp="1"/>
          </p:cNvSpPr>
          <p:nvPr>
            <p:ph type="body" idx="1"/>
          </p:nvPr>
        </p:nvSpPr>
        <p:spPr>
          <a:xfrm>
            <a:off x="934720" y="4415790"/>
            <a:ext cx="5140960" cy="4183380"/>
          </a:xfrm>
          <a:prstGeom prst="rect">
            <a:avLst/>
          </a:prstGeom>
          <a:noFill/>
          <a:ln>
            <a:noFill/>
          </a:ln>
        </p:spPr>
        <p:txBody>
          <a:bodyPr spcFirstLastPara="1" wrap="square" lIns="93150" tIns="46575" rIns="93150" bIns="46575" anchor="t" anchorCtr="0">
            <a:noAutofit/>
          </a:bodyPr>
          <a:lstStyle/>
          <a:p>
            <a:pPr marL="0" lvl="0" indent="0" algn="l" rtl="0">
              <a:lnSpc>
                <a:spcPct val="125000"/>
              </a:lnSpc>
              <a:spcBef>
                <a:spcPts val="0"/>
              </a:spcBef>
              <a:spcAft>
                <a:spcPts val="0"/>
              </a:spcAft>
              <a:buSzPts val="1400"/>
              <a:buNone/>
            </a:pPr>
            <a:endParaRPr/>
          </a:p>
        </p:txBody>
      </p:sp>
      <p:sp>
        <p:nvSpPr>
          <p:cNvPr id="1039" name="Google Shape;1039;p4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0"/>
        <p:cNvGrpSpPr/>
        <p:nvPr/>
      </p:nvGrpSpPr>
      <p:grpSpPr>
        <a:xfrm>
          <a:off x="0" y="0"/>
          <a:ext cx="0" cy="0"/>
          <a:chOff x="0" y="0"/>
          <a:chExt cx="0" cy="0"/>
        </a:xfrm>
      </p:grpSpPr>
      <p:sp>
        <p:nvSpPr>
          <p:cNvPr id="1051" name="Google Shape;1051;p44:notes"/>
          <p:cNvSpPr txBox="1">
            <a:spLocks noGrp="1"/>
          </p:cNvSpPr>
          <p:nvPr>
            <p:ph type="body" idx="1"/>
          </p:nvPr>
        </p:nvSpPr>
        <p:spPr>
          <a:xfrm>
            <a:off x="934720" y="4415790"/>
            <a:ext cx="5140960" cy="4183380"/>
          </a:xfrm>
          <a:prstGeom prst="rect">
            <a:avLst/>
          </a:prstGeom>
          <a:noFill/>
          <a:ln>
            <a:noFill/>
          </a:ln>
        </p:spPr>
        <p:txBody>
          <a:bodyPr spcFirstLastPara="1" wrap="square" lIns="93150" tIns="46575" rIns="93150" bIns="46575" anchor="t" anchorCtr="0">
            <a:noAutofit/>
          </a:bodyPr>
          <a:lstStyle/>
          <a:p>
            <a:pPr marL="0" lvl="0" indent="0" algn="l" rtl="0">
              <a:lnSpc>
                <a:spcPct val="125000"/>
              </a:lnSpc>
              <a:spcBef>
                <a:spcPts val="0"/>
              </a:spcBef>
              <a:spcAft>
                <a:spcPts val="0"/>
              </a:spcAft>
              <a:buSzPts val="1400"/>
              <a:buNone/>
            </a:pPr>
            <a:endParaRPr/>
          </a:p>
        </p:txBody>
      </p:sp>
      <p:sp>
        <p:nvSpPr>
          <p:cNvPr id="1052" name="Google Shape;1052;p4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3"/>
        <p:cNvGrpSpPr/>
        <p:nvPr/>
      </p:nvGrpSpPr>
      <p:grpSpPr>
        <a:xfrm>
          <a:off x="0" y="0"/>
          <a:ext cx="0" cy="0"/>
          <a:chOff x="0" y="0"/>
          <a:chExt cx="0" cy="0"/>
        </a:xfrm>
      </p:grpSpPr>
      <p:sp>
        <p:nvSpPr>
          <p:cNvPr id="1064" name="Google Shape;1064;g2296809d02e_0_15:notes"/>
          <p:cNvSpPr txBox="1">
            <a:spLocks noGrp="1"/>
          </p:cNvSpPr>
          <p:nvPr>
            <p:ph type="body" idx="1"/>
          </p:nvPr>
        </p:nvSpPr>
        <p:spPr>
          <a:xfrm>
            <a:off x="934720" y="4415790"/>
            <a:ext cx="5141100" cy="4183500"/>
          </a:xfrm>
          <a:prstGeom prst="rect">
            <a:avLst/>
          </a:prstGeom>
          <a:noFill/>
          <a:ln>
            <a:noFill/>
          </a:ln>
        </p:spPr>
        <p:txBody>
          <a:bodyPr spcFirstLastPara="1" wrap="square" lIns="93150" tIns="46575" rIns="93150" bIns="46575" anchor="t" anchorCtr="0">
            <a:noAutofit/>
          </a:bodyPr>
          <a:lstStyle/>
          <a:p>
            <a:pPr marL="0" lvl="0" indent="0" algn="l" rtl="0">
              <a:lnSpc>
                <a:spcPct val="125000"/>
              </a:lnSpc>
              <a:spcBef>
                <a:spcPts val="0"/>
              </a:spcBef>
              <a:spcAft>
                <a:spcPts val="0"/>
              </a:spcAft>
              <a:buSzPts val="1400"/>
              <a:buNone/>
            </a:pPr>
            <a:endParaRPr/>
          </a:p>
        </p:txBody>
      </p:sp>
      <p:sp>
        <p:nvSpPr>
          <p:cNvPr id="1065" name="Google Shape;1065;g2296809d02e_0_1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5"/>
        <p:cNvGrpSpPr/>
        <p:nvPr/>
      </p:nvGrpSpPr>
      <p:grpSpPr>
        <a:xfrm>
          <a:off x="0" y="0"/>
          <a:ext cx="0" cy="0"/>
          <a:chOff x="0" y="0"/>
          <a:chExt cx="0" cy="0"/>
        </a:xfrm>
      </p:grpSpPr>
      <p:sp>
        <p:nvSpPr>
          <p:cNvPr id="1076" name="Google Shape;1076;g2296809d02e_0_26:notes"/>
          <p:cNvSpPr txBox="1">
            <a:spLocks noGrp="1"/>
          </p:cNvSpPr>
          <p:nvPr>
            <p:ph type="body" idx="1"/>
          </p:nvPr>
        </p:nvSpPr>
        <p:spPr>
          <a:xfrm>
            <a:off x="934720" y="4415790"/>
            <a:ext cx="5141100" cy="4183500"/>
          </a:xfrm>
          <a:prstGeom prst="rect">
            <a:avLst/>
          </a:prstGeom>
          <a:noFill/>
          <a:ln>
            <a:noFill/>
          </a:ln>
        </p:spPr>
        <p:txBody>
          <a:bodyPr spcFirstLastPara="1" wrap="square" lIns="93150" tIns="46575" rIns="93150" bIns="46575" anchor="t" anchorCtr="0">
            <a:noAutofit/>
          </a:bodyPr>
          <a:lstStyle/>
          <a:p>
            <a:pPr marL="0" lvl="0" indent="0" algn="l" rtl="0">
              <a:lnSpc>
                <a:spcPct val="125000"/>
              </a:lnSpc>
              <a:spcBef>
                <a:spcPts val="0"/>
              </a:spcBef>
              <a:spcAft>
                <a:spcPts val="0"/>
              </a:spcAft>
              <a:buSzPts val="1400"/>
              <a:buNone/>
            </a:pPr>
            <a:endParaRPr/>
          </a:p>
        </p:txBody>
      </p:sp>
      <p:sp>
        <p:nvSpPr>
          <p:cNvPr id="1077" name="Google Shape;1077;g2296809d02e_0_2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7"/>
        <p:cNvGrpSpPr/>
        <p:nvPr/>
      </p:nvGrpSpPr>
      <p:grpSpPr>
        <a:xfrm>
          <a:off x="0" y="0"/>
          <a:ext cx="0" cy="0"/>
          <a:chOff x="0" y="0"/>
          <a:chExt cx="0" cy="0"/>
        </a:xfrm>
      </p:grpSpPr>
      <p:sp>
        <p:nvSpPr>
          <p:cNvPr id="1088" name="Google Shape;1088;p90:notes"/>
          <p:cNvSpPr txBox="1">
            <a:spLocks noGrp="1"/>
          </p:cNvSpPr>
          <p:nvPr>
            <p:ph type="body" idx="1"/>
          </p:nvPr>
        </p:nvSpPr>
        <p:spPr>
          <a:xfrm>
            <a:off x="934720" y="4415790"/>
            <a:ext cx="5140960" cy="4183380"/>
          </a:xfrm>
          <a:prstGeom prst="rect">
            <a:avLst/>
          </a:prstGeom>
          <a:noFill/>
          <a:ln>
            <a:noFill/>
          </a:ln>
        </p:spPr>
        <p:txBody>
          <a:bodyPr spcFirstLastPara="1" wrap="square" lIns="93150" tIns="46575" rIns="93150" bIns="46575" anchor="t" anchorCtr="0">
            <a:noAutofit/>
          </a:bodyPr>
          <a:lstStyle/>
          <a:p>
            <a:pPr marL="0" lvl="0" indent="0" algn="l" rtl="0">
              <a:lnSpc>
                <a:spcPct val="125000"/>
              </a:lnSpc>
              <a:spcBef>
                <a:spcPts val="0"/>
              </a:spcBef>
              <a:spcAft>
                <a:spcPts val="0"/>
              </a:spcAft>
              <a:buSzPts val="1400"/>
              <a:buNone/>
            </a:pPr>
            <a:endParaRPr/>
          </a:p>
        </p:txBody>
      </p:sp>
      <p:sp>
        <p:nvSpPr>
          <p:cNvPr id="1089" name="Google Shape;1089;p9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4"/>
        <p:cNvGrpSpPr/>
        <p:nvPr/>
      </p:nvGrpSpPr>
      <p:grpSpPr>
        <a:xfrm>
          <a:off x="0" y="0"/>
          <a:ext cx="0" cy="0"/>
          <a:chOff x="0" y="0"/>
          <a:chExt cx="0" cy="0"/>
        </a:xfrm>
      </p:grpSpPr>
      <p:sp>
        <p:nvSpPr>
          <p:cNvPr id="1115" name="Google Shape;1115;p91:notes"/>
          <p:cNvSpPr txBox="1">
            <a:spLocks noGrp="1"/>
          </p:cNvSpPr>
          <p:nvPr>
            <p:ph type="body" idx="1"/>
          </p:nvPr>
        </p:nvSpPr>
        <p:spPr>
          <a:xfrm>
            <a:off x="934720" y="4415790"/>
            <a:ext cx="5140960" cy="4183380"/>
          </a:xfrm>
          <a:prstGeom prst="rect">
            <a:avLst/>
          </a:prstGeom>
          <a:noFill/>
          <a:ln>
            <a:noFill/>
          </a:ln>
        </p:spPr>
        <p:txBody>
          <a:bodyPr spcFirstLastPara="1" wrap="square" lIns="93150" tIns="46575" rIns="93150" bIns="46575" anchor="t" anchorCtr="0">
            <a:noAutofit/>
          </a:bodyPr>
          <a:lstStyle/>
          <a:p>
            <a:pPr marL="0" lvl="0" indent="0" algn="l" rtl="0">
              <a:lnSpc>
                <a:spcPct val="125000"/>
              </a:lnSpc>
              <a:spcBef>
                <a:spcPts val="0"/>
              </a:spcBef>
              <a:spcAft>
                <a:spcPts val="0"/>
              </a:spcAft>
              <a:buSzPts val="1400"/>
              <a:buNone/>
            </a:pPr>
            <a:endParaRPr/>
          </a:p>
        </p:txBody>
      </p:sp>
      <p:sp>
        <p:nvSpPr>
          <p:cNvPr id="1116" name="Google Shape;1116;p9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1"/>
        <p:cNvGrpSpPr/>
        <p:nvPr/>
      </p:nvGrpSpPr>
      <p:grpSpPr>
        <a:xfrm>
          <a:off x="0" y="0"/>
          <a:ext cx="0" cy="0"/>
          <a:chOff x="0" y="0"/>
          <a:chExt cx="0" cy="0"/>
        </a:xfrm>
      </p:grpSpPr>
      <p:sp>
        <p:nvSpPr>
          <p:cNvPr id="1132" name="Google Shape;1132;p48:notes"/>
          <p:cNvSpPr txBox="1">
            <a:spLocks noGrp="1"/>
          </p:cNvSpPr>
          <p:nvPr>
            <p:ph type="body" idx="1"/>
          </p:nvPr>
        </p:nvSpPr>
        <p:spPr>
          <a:xfrm>
            <a:off x="934720" y="4415790"/>
            <a:ext cx="5140960" cy="4183380"/>
          </a:xfrm>
          <a:prstGeom prst="rect">
            <a:avLst/>
          </a:prstGeom>
          <a:noFill/>
          <a:ln>
            <a:noFill/>
          </a:ln>
        </p:spPr>
        <p:txBody>
          <a:bodyPr spcFirstLastPara="1" wrap="square" lIns="93150" tIns="46575" rIns="93150" bIns="46575" anchor="t" anchorCtr="0">
            <a:noAutofit/>
          </a:bodyPr>
          <a:lstStyle/>
          <a:p>
            <a:pPr marL="0" lvl="0" indent="0" algn="l" rtl="0">
              <a:lnSpc>
                <a:spcPct val="125000"/>
              </a:lnSpc>
              <a:spcBef>
                <a:spcPts val="0"/>
              </a:spcBef>
              <a:spcAft>
                <a:spcPts val="0"/>
              </a:spcAft>
              <a:buSzPts val="1400"/>
              <a:buNone/>
            </a:pPr>
            <a:endParaRPr/>
          </a:p>
        </p:txBody>
      </p:sp>
      <p:sp>
        <p:nvSpPr>
          <p:cNvPr id="1133" name="Google Shape;1133;p4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1"/>
        <p:cNvGrpSpPr/>
        <p:nvPr/>
      </p:nvGrpSpPr>
      <p:grpSpPr>
        <a:xfrm>
          <a:off x="0" y="0"/>
          <a:ext cx="0" cy="0"/>
          <a:chOff x="0" y="0"/>
          <a:chExt cx="0" cy="0"/>
        </a:xfrm>
      </p:grpSpPr>
      <p:sp>
        <p:nvSpPr>
          <p:cNvPr id="1132" name="Google Shape;1132;p48:notes"/>
          <p:cNvSpPr txBox="1">
            <a:spLocks noGrp="1"/>
          </p:cNvSpPr>
          <p:nvPr>
            <p:ph type="body" idx="1"/>
          </p:nvPr>
        </p:nvSpPr>
        <p:spPr>
          <a:xfrm>
            <a:off x="934720" y="4415790"/>
            <a:ext cx="5140960" cy="4183380"/>
          </a:xfrm>
          <a:prstGeom prst="rect">
            <a:avLst/>
          </a:prstGeom>
          <a:noFill/>
          <a:ln>
            <a:noFill/>
          </a:ln>
        </p:spPr>
        <p:txBody>
          <a:bodyPr spcFirstLastPara="1" wrap="square" lIns="93150" tIns="46575" rIns="93150" bIns="46575" anchor="t" anchorCtr="0">
            <a:noAutofit/>
          </a:bodyPr>
          <a:lstStyle/>
          <a:p>
            <a:pPr marL="0" lvl="0" indent="0" algn="l" rtl="0">
              <a:lnSpc>
                <a:spcPct val="125000"/>
              </a:lnSpc>
              <a:spcBef>
                <a:spcPts val="0"/>
              </a:spcBef>
              <a:spcAft>
                <a:spcPts val="0"/>
              </a:spcAft>
              <a:buSzPts val="1400"/>
              <a:buNone/>
            </a:pPr>
            <a:endParaRPr/>
          </a:p>
        </p:txBody>
      </p:sp>
      <p:sp>
        <p:nvSpPr>
          <p:cNvPr id="1133" name="Google Shape;1133;p4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38806126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58" name="Google Shape;158;p4:notes"/>
          <p:cNvSpPr txBox="1">
            <a:spLocks noGrp="1"/>
          </p:cNvSpPr>
          <p:nvPr>
            <p:ph type="body" idx="1"/>
          </p:nvPr>
        </p:nvSpPr>
        <p:spPr>
          <a:xfrm>
            <a:off x="934720" y="4415790"/>
            <a:ext cx="5140960" cy="4183380"/>
          </a:xfrm>
          <a:prstGeom prst="rect">
            <a:avLst/>
          </a:prstGeom>
          <a:noFill/>
          <a:ln>
            <a:noFill/>
          </a:ln>
        </p:spPr>
        <p:txBody>
          <a:bodyPr spcFirstLastPara="1" wrap="square" lIns="93150" tIns="46575" rIns="93150" bIns="46575" anchor="t" anchorCtr="0">
            <a:noAutofit/>
          </a:bodyPr>
          <a:lstStyle/>
          <a:p>
            <a:pPr marL="0" lvl="0" indent="0" algn="l" rtl="0">
              <a:lnSpc>
                <a:spcPct val="125000"/>
              </a:lnSpc>
              <a:spcBef>
                <a:spcPts val="0"/>
              </a:spcBef>
              <a:spcAft>
                <a:spcPts val="0"/>
              </a:spcAft>
              <a:buClr>
                <a:srgbClr val="000000"/>
              </a:buClr>
              <a:buSzPts val="2200"/>
              <a:buFont typeface="Avenir"/>
              <a:buNone/>
            </a:pPr>
            <a:r>
              <a:rPr lang="en-US"/>
              <a:t>Going to take a look at how community action came to be and how we got where we are today.</a:t>
            </a:r>
            <a:endParaRPr/>
          </a:p>
          <a:p>
            <a:pPr marL="0" lvl="0" indent="0" algn="l" rtl="0">
              <a:lnSpc>
                <a:spcPct val="125000"/>
              </a:lnSpc>
              <a:spcBef>
                <a:spcPts val="0"/>
              </a:spcBef>
              <a:spcAft>
                <a:spcPts val="0"/>
              </a:spcAft>
              <a:buClr>
                <a:srgbClr val="000000"/>
              </a:buClr>
              <a:buSzPts val="2200"/>
              <a:buFont typeface="Avenir"/>
              <a:buNone/>
            </a:pPr>
            <a:endParaRPr/>
          </a:p>
          <a:p>
            <a:pPr marL="0" lvl="0" indent="0" algn="l" rtl="0">
              <a:lnSpc>
                <a:spcPct val="125000"/>
              </a:lnSpc>
              <a:spcBef>
                <a:spcPts val="0"/>
              </a:spcBef>
              <a:spcAft>
                <a:spcPts val="0"/>
              </a:spcAft>
              <a:buClr>
                <a:srgbClr val="000000"/>
              </a:buClr>
              <a:buSzPts val="2200"/>
              <a:buFont typeface="Avenir"/>
              <a:buNone/>
            </a:pPr>
            <a:r>
              <a:rPr lang="en-US"/>
              <a:t>Look again at the ROMA model and how the tripartite board is involved in the process and use information from the Community Needs Assessment to drive the entire proves.</a:t>
            </a:r>
            <a:endParaRPr/>
          </a:p>
          <a:p>
            <a:pPr marL="0" lvl="0" indent="0" algn="l" rtl="0">
              <a:lnSpc>
                <a:spcPct val="125000"/>
              </a:lnSpc>
              <a:spcBef>
                <a:spcPts val="0"/>
              </a:spcBef>
              <a:spcAft>
                <a:spcPts val="0"/>
              </a:spcAft>
              <a:buSzPts val="1400"/>
              <a:buNone/>
            </a:pP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3"/>
        <p:cNvGrpSpPr/>
        <p:nvPr/>
      </p:nvGrpSpPr>
      <p:grpSpPr>
        <a:xfrm>
          <a:off x="0" y="0"/>
          <a:ext cx="0" cy="0"/>
          <a:chOff x="0" y="0"/>
          <a:chExt cx="0" cy="0"/>
        </a:xfrm>
      </p:grpSpPr>
      <p:sp>
        <p:nvSpPr>
          <p:cNvPr id="1144" name="Google Shape;1144;p92:notes"/>
          <p:cNvSpPr txBox="1">
            <a:spLocks noGrp="1"/>
          </p:cNvSpPr>
          <p:nvPr>
            <p:ph type="body" idx="1"/>
          </p:nvPr>
        </p:nvSpPr>
        <p:spPr>
          <a:xfrm>
            <a:off x="934720" y="4415790"/>
            <a:ext cx="5140960" cy="4183380"/>
          </a:xfrm>
          <a:prstGeom prst="rect">
            <a:avLst/>
          </a:prstGeom>
          <a:noFill/>
          <a:ln>
            <a:noFill/>
          </a:ln>
        </p:spPr>
        <p:txBody>
          <a:bodyPr spcFirstLastPara="1" wrap="square" lIns="93150" tIns="46575" rIns="93150" bIns="46575" anchor="t" anchorCtr="0">
            <a:noAutofit/>
          </a:bodyPr>
          <a:lstStyle/>
          <a:p>
            <a:pPr marL="0" lvl="0" indent="0" algn="l" rtl="0">
              <a:lnSpc>
                <a:spcPct val="125000"/>
              </a:lnSpc>
              <a:spcBef>
                <a:spcPts val="0"/>
              </a:spcBef>
              <a:spcAft>
                <a:spcPts val="0"/>
              </a:spcAft>
              <a:buSzPts val="1400"/>
              <a:buNone/>
            </a:pPr>
            <a:endParaRPr/>
          </a:p>
        </p:txBody>
      </p:sp>
      <p:sp>
        <p:nvSpPr>
          <p:cNvPr id="1145" name="Google Shape;1145;p9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5"/>
        <p:cNvGrpSpPr/>
        <p:nvPr/>
      </p:nvGrpSpPr>
      <p:grpSpPr>
        <a:xfrm>
          <a:off x="0" y="0"/>
          <a:ext cx="0" cy="0"/>
          <a:chOff x="0" y="0"/>
          <a:chExt cx="0" cy="0"/>
        </a:xfrm>
      </p:grpSpPr>
      <p:sp>
        <p:nvSpPr>
          <p:cNvPr id="1156" name="Google Shape;1156;p9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157" name="Google Shape;1157;p93:notes"/>
          <p:cNvSpPr txBox="1">
            <a:spLocks noGrp="1"/>
          </p:cNvSpPr>
          <p:nvPr>
            <p:ph type="body" idx="1"/>
          </p:nvPr>
        </p:nvSpPr>
        <p:spPr>
          <a:xfrm>
            <a:off x="934720" y="4415790"/>
            <a:ext cx="5140960" cy="4183380"/>
          </a:xfrm>
          <a:prstGeom prst="rect">
            <a:avLst/>
          </a:prstGeom>
          <a:noFill/>
          <a:ln>
            <a:noFill/>
          </a:ln>
        </p:spPr>
        <p:txBody>
          <a:bodyPr spcFirstLastPara="1" wrap="square" lIns="93150" tIns="46575" rIns="93150" bIns="46575" anchor="t" anchorCtr="0">
            <a:noAutofit/>
          </a:bodyPr>
          <a:lstStyle/>
          <a:p>
            <a:pPr marL="0" lvl="0" indent="0" algn="l" rtl="0">
              <a:lnSpc>
                <a:spcPct val="125000"/>
              </a:lnSpc>
              <a:spcBef>
                <a:spcPts val="0"/>
              </a:spcBef>
              <a:spcAft>
                <a:spcPts val="0"/>
              </a:spcAft>
              <a:buSzPts val="1400"/>
              <a:buNone/>
            </a:pP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1"/>
        <p:cNvGrpSpPr/>
        <p:nvPr/>
      </p:nvGrpSpPr>
      <p:grpSpPr>
        <a:xfrm>
          <a:off x="0" y="0"/>
          <a:ext cx="0" cy="0"/>
          <a:chOff x="0" y="0"/>
          <a:chExt cx="0" cy="0"/>
        </a:xfrm>
      </p:grpSpPr>
      <p:sp>
        <p:nvSpPr>
          <p:cNvPr id="1172" name="Google Shape;1172;p49:notes"/>
          <p:cNvSpPr txBox="1">
            <a:spLocks noGrp="1"/>
          </p:cNvSpPr>
          <p:nvPr>
            <p:ph type="body" idx="1"/>
          </p:nvPr>
        </p:nvSpPr>
        <p:spPr>
          <a:xfrm>
            <a:off x="934720" y="4415790"/>
            <a:ext cx="5140960" cy="4183380"/>
          </a:xfrm>
          <a:prstGeom prst="rect">
            <a:avLst/>
          </a:prstGeom>
          <a:noFill/>
          <a:ln>
            <a:noFill/>
          </a:ln>
        </p:spPr>
        <p:txBody>
          <a:bodyPr spcFirstLastPara="1" wrap="square" lIns="93150" tIns="46575" rIns="93150" bIns="46575" anchor="t" anchorCtr="0">
            <a:noAutofit/>
          </a:bodyPr>
          <a:lstStyle/>
          <a:p>
            <a:pPr marL="0" lvl="0" indent="0" algn="l" rtl="0">
              <a:lnSpc>
                <a:spcPct val="125000"/>
              </a:lnSpc>
              <a:spcBef>
                <a:spcPts val="0"/>
              </a:spcBef>
              <a:spcAft>
                <a:spcPts val="0"/>
              </a:spcAft>
              <a:buSzPts val="1400"/>
              <a:buNone/>
            </a:pPr>
            <a:endParaRPr/>
          </a:p>
        </p:txBody>
      </p:sp>
      <p:sp>
        <p:nvSpPr>
          <p:cNvPr id="1173" name="Google Shape;1173;p4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1"/>
        <p:cNvGrpSpPr/>
        <p:nvPr/>
      </p:nvGrpSpPr>
      <p:grpSpPr>
        <a:xfrm>
          <a:off x="0" y="0"/>
          <a:ext cx="0" cy="0"/>
          <a:chOff x="0" y="0"/>
          <a:chExt cx="0" cy="0"/>
        </a:xfrm>
      </p:grpSpPr>
      <p:sp>
        <p:nvSpPr>
          <p:cNvPr id="1182" name="Google Shape;1182;p5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183" name="Google Shape;1183;p50:notes"/>
          <p:cNvSpPr txBox="1">
            <a:spLocks noGrp="1"/>
          </p:cNvSpPr>
          <p:nvPr>
            <p:ph type="body" idx="1"/>
          </p:nvPr>
        </p:nvSpPr>
        <p:spPr>
          <a:xfrm>
            <a:off x="934720" y="4415790"/>
            <a:ext cx="5140960" cy="4183380"/>
          </a:xfrm>
          <a:prstGeom prst="rect">
            <a:avLst/>
          </a:prstGeom>
          <a:noFill/>
          <a:ln>
            <a:noFill/>
          </a:ln>
        </p:spPr>
        <p:txBody>
          <a:bodyPr spcFirstLastPara="1" wrap="square" lIns="93150" tIns="46575" rIns="93150" bIns="46575" anchor="t" anchorCtr="0">
            <a:noAutofit/>
          </a:bodyPr>
          <a:lstStyle/>
          <a:p>
            <a:pPr marL="0" lvl="0" indent="0" algn="l" rtl="0">
              <a:lnSpc>
                <a:spcPct val="125000"/>
              </a:lnSpc>
              <a:spcBef>
                <a:spcPts val="0"/>
              </a:spcBef>
              <a:spcAft>
                <a:spcPts val="0"/>
              </a:spcAft>
              <a:buClr>
                <a:srgbClr val="000000"/>
              </a:buClr>
              <a:buSzPts val="2200"/>
              <a:buFont typeface="Avenir"/>
              <a:buNone/>
            </a:pPr>
            <a:r>
              <a:rPr lang="en-US"/>
              <a:t>We need to be able to explain what we do, why we do it, how effective we are…. Road map to external public.</a:t>
            </a:r>
            <a:endParaRPr/>
          </a:p>
          <a:p>
            <a:pPr marL="0" lvl="0" indent="0" algn="l" rtl="0">
              <a:lnSpc>
                <a:spcPct val="125000"/>
              </a:lnSpc>
              <a:spcBef>
                <a:spcPts val="0"/>
              </a:spcBef>
              <a:spcAft>
                <a:spcPts val="0"/>
              </a:spcAft>
              <a:buClr>
                <a:srgbClr val="000000"/>
              </a:buClr>
              <a:buSzPts val="2200"/>
              <a:buFont typeface="Avenir"/>
              <a:buNone/>
            </a:pPr>
            <a:endParaRPr/>
          </a:p>
          <a:p>
            <a:pPr marL="171450" lvl="0" indent="-171450" algn="l" rtl="0">
              <a:lnSpc>
                <a:spcPct val="125000"/>
              </a:lnSpc>
              <a:spcBef>
                <a:spcPts val="0"/>
              </a:spcBef>
              <a:spcAft>
                <a:spcPts val="0"/>
              </a:spcAft>
              <a:buClr>
                <a:schemeClr val="dk1"/>
              </a:buClr>
              <a:buSzPts val="1200"/>
              <a:buFont typeface="Arial"/>
              <a:buChar char="•"/>
            </a:pPr>
            <a:r>
              <a:rPr lang="en-US"/>
              <a:t>This is on a national level, but can be used locally… what does change look like? Just having “a job” might not provide enough income to be self-sufficient</a:t>
            </a:r>
            <a:endParaRPr/>
          </a:p>
          <a:p>
            <a:pPr marL="0" lvl="0" indent="0" algn="l" rtl="0">
              <a:lnSpc>
                <a:spcPct val="125000"/>
              </a:lnSpc>
              <a:spcBef>
                <a:spcPts val="0"/>
              </a:spcBef>
              <a:spcAft>
                <a:spcPts val="0"/>
              </a:spcAft>
              <a:buSzPts val="1400"/>
              <a:buNone/>
            </a:pP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3"/>
        <p:cNvGrpSpPr/>
        <p:nvPr/>
      </p:nvGrpSpPr>
      <p:grpSpPr>
        <a:xfrm>
          <a:off x="0" y="0"/>
          <a:ext cx="0" cy="0"/>
          <a:chOff x="0" y="0"/>
          <a:chExt cx="0" cy="0"/>
        </a:xfrm>
      </p:grpSpPr>
      <p:sp>
        <p:nvSpPr>
          <p:cNvPr id="1194" name="Google Shape;1194;p5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195" name="Google Shape;1195;p51:notes"/>
          <p:cNvSpPr txBox="1">
            <a:spLocks noGrp="1"/>
          </p:cNvSpPr>
          <p:nvPr>
            <p:ph type="body" idx="1"/>
          </p:nvPr>
        </p:nvSpPr>
        <p:spPr>
          <a:xfrm>
            <a:off x="934720" y="4415790"/>
            <a:ext cx="5140960" cy="4183380"/>
          </a:xfrm>
          <a:prstGeom prst="rect">
            <a:avLst/>
          </a:prstGeom>
          <a:noFill/>
          <a:ln>
            <a:noFill/>
          </a:ln>
        </p:spPr>
        <p:txBody>
          <a:bodyPr spcFirstLastPara="1" wrap="square" lIns="93150" tIns="46575" rIns="93150" bIns="46575" anchor="t" anchorCtr="0">
            <a:noAutofit/>
          </a:bodyPr>
          <a:lstStyle/>
          <a:p>
            <a:pPr marL="0" marR="0" lvl="0" indent="0" algn="l" rtl="0">
              <a:lnSpc>
                <a:spcPct val="125000"/>
              </a:lnSpc>
              <a:spcBef>
                <a:spcPts val="0"/>
              </a:spcBef>
              <a:spcAft>
                <a:spcPts val="0"/>
              </a:spcAft>
              <a:buClr>
                <a:srgbClr val="000000"/>
              </a:buClr>
              <a:buSzPts val="2400"/>
              <a:buFont typeface="Calibri"/>
              <a:buNone/>
            </a:pPr>
            <a:r>
              <a:rPr lang="en-US" sz="2400" b="0" i="0" u="none" strike="noStrike" cap="none">
                <a:solidFill>
                  <a:srgbClr val="000000"/>
                </a:solidFill>
                <a:latin typeface="Calibri"/>
                <a:ea typeface="Calibri"/>
                <a:cs typeface="Calibri"/>
                <a:sym typeface="Calibri"/>
              </a:rPr>
              <a:t>This is like a logic model, but it includes assumptions and should explain the relationships and connections between data, strategies, and outcomes.</a:t>
            </a:r>
            <a:endParaRPr/>
          </a:p>
          <a:p>
            <a:pPr marL="0" lvl="0" indent="0" algn="l" rtl="0">
              <a:lnSpc>
                <a:spcPct val="125000"/>
              </a:lnSpc>
              <a:spcBef>
                <a:spcPts val="0"/>
              </a:spcBef>
              <a:spcAft>
                <a:spcPts val="0"/>
              </a:spcAft>
              <a:buSzPts val="1400"/>
              <a:buNone/>
            </a:pPr>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8"/>
        <p:cNvGrpSpPr/>
        <p:nvPr/>
      </p:nvGrpSpPr>
      <p:grpSpPr>
        <a:xfrm>
          <a:off x="0" y="0"/>
          <a:ext cx="0" cy="0"/>
          <a:chOff x="0" y="0"/>
          <a:chExt cx="0" cy="0"/>
        </a:xfrm>
      </p:grpSpPr>
      <p:sp>
        <p:nvSpPr>
          <p:cNvPr id="1209" name="Google Shape;1209;p52:notes"/>
          <p:cNvSpPr txBox="1">
            <a:spLocks noGrp="1"/>
          </p:cNvSpPr>
          <p:nvPr>
            <p:ph type="body" idx="1"/>
          </p:nvPr>
        </p:nvSpPr>
        <p:spPr>
          <a:xfrm>
            <a:off x="934720" y="4415790"/>
            <a:ext cx="5140960" cy="4183380"/>
          </a:xfrm>
          <a:prstGeom prst="rect">
            <a:avLst/>
          </a:prstGeom>
          <a:noFill/>
          <a:ln>
            <a:noFill/>
          </a:ln>
        </p:spPr>
        <p:txBody>
          <a:bodyPr spcFirstLastPara="1" wrap="square" lIns="93150" tIns="46575" rIns="93150" bIns="46575" anchor="t" anchorCtr="0">
            <a:noAutofit/>
          </a:bodyPr>
          <a:lstStyle/>
          <a:p>
            <a:pPr marL="0" lvl="0" indent="0" algn="l" rtl="0">
              <a:lnSpc>
                <a:spcPct val="125000"/>
              </a:lnSpc>
              <a:spcBef>
                <a:spcPts val="0"/>
              </a:spcBef>
              <a:spcAft>
                <a:spcPts val="0"/>
              </a:spcAft>
              <a:buSzPts val="1400"/>
              <a:buNone/>
            </a:pPr>
            <a:endParaRPr/>
          </a:p>
        </p:txBody>
      </p:sp>
      <p:sp>
        <p:nvSpPr>
          <p:cNvPr id="1210" name="Google Shape;1210;p5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0"/>
        <p:cNvGrpSpPr/>
        <p:nvPr/>
      </p:nvGrpSpPr>
      <p:grpSpPr>
        <a:xfrm>
          <a:off x="0" y="0"/>
          <a:ext cx="0" cy="0"/>
          <a:chOff x="0" y="0"/>
          <a:chExt cx="0" cy="0"/>
        </a:xfrm>
      </p:grpSpPr>
      <p:sp>
        <p:nvSpPr>
          <p:cNvPr id="1221" name="Google Shape;1221;p53:notes"/>
          <p:cNvSpPr txBox="1">
            <a:spLocks noGrp="1"/>
          </p:cNvSpPr>
          <p:nvPr>
            <p:ph type="body" idx="1"/>
          </p:nvPr>
        </p:nvSpPr>
        <p:spPr>
          <a:xfrm>
            <a:off x="934720" y="4415790"/>
            <a:ext cx="5140960" cy="4183380"/>
          </a:xfrm>
          <a:prstGeom prst="rect">
            <a:avLst/>
          </a:prstGeom>
          <a:noFill/>
          <a:ln>
            <a:noFill/>
          </a:ln>
        </p:spPr>
        <p:txBody>
          <a:bodyPr spcFirstLastPara="1" wrap="square" lIns="93150" tIns="46575" rIns="93150" bIns="46575" anchor="t" anchorCtr="0">
            <a:noAutofit/>
          </a:bodyPr>
          <a:lstStyle/>
          <a:p>
            <a:pPr marL="0" lvl="0" indent="0" algn="l" rtl="0">
              <a:lnSpc>
                <a:spcPct val="125000"/>
              </a:lnSpc>
              <a:spcBef>
                <a:spcPts val="0"/>
              </a:spcBef>
              <a:spcAft>
                <a:spcPts val="0"/>
              </a:spcAft>
              <a:buSzPts val="1400"/>
              <a:buNone/>
            </a:pPr>
            <a:endParaRPr/>
          </a:p>
        </p:txBody>
      </p:sp>
      <p:sp>
        <p:nvSpPr>
          <p:cNvPr id="1222" name="Google Shape;1222;p5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2"/>
        <p:cNvGrpSpPr/>
        <p:nvPr/>
      </p:nvGrpSpPr>
      <p:grpSpPr>
        <a:xfrm>
          <a:off x="0" y="0"/>
          <a:ext cx="0" cy="0"/>
          <a:chOff x="0" y="0"/>
          <a:chExt cx="0" cy="0"/>
        </a:xfrm>
      </p:grpSpPr>
      <p:sp>
        <p:nvSpPr>
          <p:cNvPr id="1233" name="Google Shape;1233;p5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234" name="Google Shape;1234;p54:notes"/>
          <p:cNvSpPr txBox="1">
            <a:spLocks noGrp="1"/>
          </p:cNvSpPr>
          <p:nvPr>
            <p:ph type="body" idx="1"/>
          </p:nvPr>
        </p:nvSpPr>
        <p:spPr>
          <a:xfrm>
            <a:off x="934720" y="4415790"/>
            <a:ext cx="5140960" cy="4183380"/>
          </a:xfrm>
          <a:prstGeom prst="rect">
            <a:avLst/>
          </a:prstGeom>
          <a:noFill/>
          <a:ln>
            <a:noFill/>
          </a:ln>
        </p:spPr>
        <p:txBody>
          <a:bodyPr spcFirstLastPara="1" wrap="square" lIns="93150" tIns="46575" rIns="93150" bIns="46575" anchor="t" anchorCtr="0">
            <a:noAutofit/>
          </a:bodyPr>
          <a:lstStyle/>
          <a:p>
            <a:pPr marL="0" lvl="0" indent="0" algn="l" rtl="0">
              <a:lnSpc>
                <a:spcPct val="125000"/>
              </a:lnSpc>
              <a:spcBef>
                <a:spcPts val="0"/>
              </a:spcBef>
              <a:spcAft>
                <a:spcPts val="0"/>
              </a:spcAft>
              <a:buClr>
                <a:srgbClr val="000000"/>
              </a:buClr>
              <a:buSzPts val="2200"/>
              <a:buFont typeface="Avenir"/>
              <a:buNone/>
            </a:pPr>
            <a:r>
              <a:rPr lang="en-US"/>
              <a:t>Some members of the National Community Action Network believe that the local Community Action Agency must provide emergency services to help stabilize families who are in crisis before they can be able to consider what to do to move out of poverty. </a:t>
            </a:r>
            <a:endParaRPr/>
          </a:p>
          <a:p>
            <a:pPr marL="0" lvl="0" indent="0" algn="l" rtl="0">
              <a:lnSpc>
                <a:spcPct val="125000"/>
              </a:lnSpc>
              <a:spcBef>
                <a:spcPts val="0"/>
              </a:spcBef>
              <a:spcAft>
                <a:spcPts val="0"/>
              </a:spcAft>
              <a:buClr>
                <a:srgbClr val="000000"/>
              </a:buClr>
              <a:buSzPts val="2200"/>
              <a:buFont typeface="Avenir"/>
              <a:buNone/>
            </a:pPr>
            <a:endParaRPr/>
          </a:p>
          <a:p>
            <a:pPr marL="0" lvl="0" indent="0" algn="l" rtl="0">
              <a:lnSpc>
                <a:spcPct val="125000"/>
              </a:lnSpc>
              <a:spcBef>
                <a:spcPts val="0"/>
              </a:spcBef>
              <a:spcAft>
                <a:spcPts val="0"/>
              </a:spcAft>
              <a:buClr>
                <a:srgbClr val="000000"/>
              </a:buClr>
              <a:buSzPts val="2200"/>
              <a:buFont typeface="Avenir"/>
              <a:buNone/>
            </a:pPr>
            <a:r>
              <a:rPr lang="en-US"/>
              <a:t>Other members believe the provision of emergency services is to be left to other community partners and that the Community Action Agency’s role is to find those partners so that the Community Action Agency can focus on providing a full range of services to support families moving out of poverty.</a:t>
            </a:r>
            <a:endParaRPr/>
          </a:p>
          <a:p>
            <a:pPr marL="0" lvl="0" indent="0" algn="l" rtl="0">
              <a:lnSpc>
                <a:spcPct val="125000"/>
              </a:lnSpc>
              <a:spcBef>
                <a:spcPts val="0"/>
              </a:spcBef>
              <a:spcAft>
                <a:spcPts val="0"/>
              </a:spcAft>
              <a:buClr>
                <a:srgbClr val="000000"/>
              </a:buClr>
              <a:buSzPts val="2200"/>
              <a:buFont typeface="Avenir"/>
              <a:buNone/>
            </a:pPr>
            <a:endParaRPr/>
          </a:p>
          <a:p>
            <a:pPr marL="0" lvl="0" indent="0" algn="l" rtl="0">
              <a:lnSpc>
                <a:spcPct val="125000"/>
              </a:lnSpc>
              <a:spcBef>
                <a:spcPts val="0"/>
              </a:spcBef>
              <a:spcAft>
                <a:spcPts val="0"/>
              </a:spcAft>
              <a:buClr>
                <a:srgbClr val="000000"/>
              </a:buClr>
              <a:buSzPts val="2200"/>
              <a:buFont typeface="Avenir"/>
              <a:buNone/>
            </a:pPr>
            <a:r>
              <a:rPr lang="en-US"/>
              <a:t>The decision to either provide emergency services or not provide emergency services is based on a belief about the role of the agency in anti-poverty work in the community. </a:t>
            </a:r>
            <a:endParaRPr/>
          </a:p>
          <a:p>
            <a:pPr marL="0" lvl="0" indent="0" algn="l" rtl="0">
              <a:lnSpc>
                <a:spcPct val="125000"/>
              </a:lnSpc>
              <a:spcBef>
                <a:spcPts val="0"/>
              </a:spcBef>
              <a:spcAft>
                <a:spcPts val="0"/>
              </a:spcAft>
              <a:buSzPts val="1400"/>
              <a:buNone/>
            </a:pPr>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4"/>
        <p:cNvGrpSpPr/>
        <p:nvPr/>
      </p:nvGrpSpPr>
      <p:grpSpPr>
        <a:xfrm>
          <a:off x="0" y="0"/>
          <a:ext cx="0" cy="0"/>
          <a:chOff x="0" y="0"/>
          <a:chExt cx="0" cy="0"/>
        </a:xfrm>
      </p:grpSpPr>
      <p:sp>
        <p:nvSpPr>
          <p:cNvPr id="1245" name="Google Shape;1245;p55:notes"/>
          <p:cNvSpPr txBox="1">
            <a:spLocks noGrp="1"/>
          </p:cNvSpPr>
          <p:nvPr>
            <p:ph type="body" idx="1"/>
          </p:nvPr>
        </p:nvSpPr>
        <p:spPr>
          <a:xfrm>
            <a:off x="934720" y="4415790"/>
            <a:ext cx="5140960" cy="4183380"/>
          </a:xfrm>
          <a:prstGeom prst="rect">
            <a:avLst/>
          </a:prstGeom>
          <a:noFill/>
          <a:ln>
            <a:noFill/>
          </a:ln>
        </p:spPr>
        <p:txBody>
          <a:bodyPr spcFirstLastPara="1" wrap="square" lIns="93150" tIns="46575" rIns="93150" bIns="46575" anchor="t" anchorCtr="0">
            <a:noAutofit/>
          </a:bodyPr>
          <a:lstStyle/>
          <a:p>
            <a:pPr marL="0" lvl="0" indent="0" algn="l" rtl="0">
              <a:lnSpc>
                <a:spcPct val="125000"/>
              </a:lnSpc>
              <a:spcBef>
                <a:spcPts val="0"/>
              </a:spcBef>
              <a:spcAft>
                <a:spcPts val="0"/>
              </a:spcAft>
              <a:buSzPts val="1400"/>
              <a:buNone/>
            </a:pPr>
            <a:endParaRPr/>
          </a:p>
        </p:txBody>
      </p:sp>
      <p:sp>
        <p:nvSpPr>
          <p:cNvPr id="1246" name="Google Shape;1246;p5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6"/>
        <p:cNvGrpSpPr/>
        <p:nvPr/>
      </p:nvGrpSpPr>
      <p:grpSpPr>
        <a:xfrm>
          <a:off x="0" y="0"/>
          <a:ext cx="0" cy="0"/>
          <a:chOff x="0" y="0"/>
          <a:chExt cx="0" cy="0"/>
        </a:xfrm>
      </p:grpSpPr>
      <p:sp>
        <p:nvSpPr>
          <p:cNvPr id="1257" name="Google Shape;1257;p56:notes"/>
          <p:cNvSpPr txBox="1">
            <a:spLocks noGrp="1"/>
          </p:cNvSpPr>
          <p:nvPr>
            <p:ph type="body" idx="1"/>
          </p:nvPr>
        </p:nvSpPr>
        <p:spPr>
          <a:xfrm>
            <a:off x="934720" y="4415790"/>
            <a:ext cx="5140960" cy="4183380"/>
          </a:xfrm>
          <a:prstGeom prst="rect">
            <a:avLst/>
          </a:prstGeom>
          <a:noFill/>
          <a:ln>
            <a:noFill/>
          </a:ln>
        </p:spPr>
        <p:txBody>
          <a:bodyPr spcFirstLastPara="1" wrap="square" lIns="93150" tIns="46575" rIns="93150" bIns="46575" anchor="t" anchorCtr="0">
            <a:noAutofit/>
          </a:bodyPr>
          <a:lstStyle/>
          <a:p>
            <a:pPr marL="0" lvl="0" indent="0" algn="l" rtl="0">
              <a:lnSpc>
                <a:spcPct val="125000"/>
              </a:lnSpc>
              <a:spcBef>
                <a:spcPts val="0"/>
              </a:spcBef>
              <a:spcAft>
                <a:spcPts val="0"/>
              </a:spcAft>
              <a:buSzPts val="1400"/>
              <a:buNone/>
            </a:pPr>
            <a:endParaRPr/>
          </a:p>
        </p:txBody>
      </p:sp>
      <p:sp>
        <p:nvSpPr>
          <p:cNvPr id="1258" name="Google Shape;1258;p5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70" name="Google Shape;170;p5:notes"/>
          <p:cNvSpPr txBox="1">
            <a:spLocks noGrp="1"/>
          </p:cNvSpPr>
          <p:nvPr>
            <p:ph type="body" idx="1"/>
          </p:nvPr>
        </p:nvSpPr>
        <p:spPr>
          <a:xfrm>
            <a:off x="934720" y="4415790"/>
            <a:ext cx="5140960" cy="4183380"/>
          </a:xfrm>
          <a:prstGeom prst="rect">
            <a:avLst/>
          </a:prstGeom>
          <a:noFill/>
          <a:ln>
            <a:noFill/>
          </a:ln>
        </p:spPr>
        <p:txBody>
          <a:bodyPr spcFirstLastPara="1" wrap="square" lIns="93150" tIns="46575" rIns="93150" bIns="46575" anchor="t" anchorCtr="0">
            <a:noAutofit/>
          </a:bodyPr>
          <a:lstStyle/>
          <a:p>
            <a:pPr marL="0" marR="0" lvl="0" indent="0" algn="l" rtl="0">
              <a:lnSpc>
                <a:spcPct val="100000"/>
              </a:lnSpc>
              <a:spcBef>
                <a:spcPts val="0"/>
              </a:spcBef>
              <a:spcAft>
                <a:spcPts val="0"/>
              </a:spcAft>
              <a:buClr>
                <a:srgbClr val="000000"/>
              </a:buClr>
              <a:buSzPts val="1200"/>
              <a:buFont typeface="Calibri"/>
              <a:buNone/>
            </a:pPr>
            <a:r>
              <a:rPr lang="en-US" sz="2400" b="0" i="0" u="none" strike="noStrike" cap="none">
                <a:solidFill>
                  <a:srgbClr val="000000"/>
                </a:solidFill>
                <a:latin typeface="Calibri"/>
                <a:ea typeface="Calibri"/>
                <a:cs typeface="Calibri"/>
                <a:sym typeface="Calibri"/>
              </a:rPr>
              <a:t>Demographic profile provides the contextualization that we will need to become better at projecting outcomes. And which services helped them achieve that outcome, ultimately determining our impact.</a:t>
            </a:r>
            <a:endParaRPr/>
          </a:p>
          <a:p>
            <a:pPr marL="0" marR="0" lvl="0" indent="0" algn="l" rtl="0">
              <a:lnSpc>
                <a:spcPct val="100000"/>
              </a:lnSpc>
              <a:spcBef>
                <a:spcPts val="0"/>
              </a:spcBef>
              <a:spcAft>
                <a:spcPts val="0"/>
              </a:spcAft>
              <a:buClr>
                <a:schemeClr val="dk1"/>
              </a:buClr>
              <a:buSzPts val="1200"/>
              <a:buFont typeface="Calibri"/>
              <a:buNone/>
            </a:pPr>
            <a:endParaRPr sz="2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Calibri"/>
              <a:buNone/>
            </a:pPr>
            <a:r>
              <a:rPr lang="en-US" sz="2400" b="0" i="0" u="none" strike="noStrike" cap="none">
                <a:solidFill>
                  <a:srgbClr val="000000"/>
                </a:solidFill>
                <a:latin typeface="Calibri"/>
                <a:ea typeface="Calibri"/>
                <a:cs typeface="Calibri"/>
                <a:sym typeface="Calibri"/>
              </a:rPr>
              <a:t>More thoughtful, </a:t>
            </a:r>
            <a:r>
              <a:rPr lang="en-US" sz="2400">
                <a:latin typeface="Calibri"/>
                <a:ea typeface="Calibri"/>
                <a:cs typeface="Calibri"/>
                <a:sym typeface="Calibri"/>
              </a:rPr>
              <a:t>interlocking</a:t>
            </a:r>
            <a:r>
              <a:rPr lang="en-US" sz="2400" b="0" i="0" u="none" strike="noStrike" cap="none">
                <a:solidFill>
                  <a:srgbClr val="000000"/>
                </a:solidFill>
                <a:latin typeface="Calibri"/>
                <a:ea typeface="Calibri"/>
                <a:cs typeface="Calibri"/>
                <a:sym typeface="Calibri"/>
              </a:rPr>
              <a:t> way of looking at the cycle. Using results to determine future plans.</a:t>
            </a:r>
            <a:endParaRPr/>
          </a:p>
          <a:p>
            <a:pPr marL="0" marR="0" lvl="0" indent="0" algn="l" rtl="0">
              <a:lnSpc>
                <a:spcPct val="100000"/>
              </a:lnSpc>
              <a:spcBef>
                <a:spcPts val="0"/>
              </a:spcBef>
              <a:spcAft>
                <a:spcPts val="0"/>
              </a:spcAft>
              <a:buClr>
                <a:schemeClr val="dk1"/>
              </a:buClr>
              <a:buSzPts val="1200"/>
              <a:buFont typeface="Calibri"/>
              <a:buNone/>
            </a:pPr>
            <a:endParaRPr sz="2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Calibri"/>
              <a:buNone/>
            </a:pPr>
            <a:r>
              <a:rPr lang="en-US" sz="2400" b="0" i="0" u="none" strike="noStrike" cap="none">
                <a:solidFill>
                  <a:srgbClr val="000000"/>
                </a:solidFill>
                <a:latin typeface="Calibri"/>
                <a:ea typeface="Calibri"/>
                <a:cs typeface="Calibri"/>
                <a:sym typeface="Calibri"/>
              </a:rPr>
              <a:t>Again, the tripartite board should be involved in this process.</a:t>
            </a:r>
            <a:endParaRPr/>
          </a:p>
          <a:p>
            <a:pPr marL="0" lvl="0" indent="0" algn="l" rtl="0">
              <a:lnSpc>
                <a:spcPct val="125000"/>
              </a:lnSpc>
              <a:spcBef>
                <a:spcPts val="0"/>
              </a:spcBef>
              <a:spcAft>
                <a:spcPts val="0"/>
              </a:spcAft>
              <a:buSzPts val="1400"/>
              <a:buNone/>
            </a:pPr>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8"/>
        <p:cNvGrpSpPr/>
        <p:nvPr/>
      </p:nvGrpSpPr>
      <p:grpSpPr>
        <a:xfrm>
          <a:off x="0" y="0"/>
          <a:ext cx="0" cy="0"/>
          <a:chOff x="0" y="0"/>
          <a:chExt cx="0" cy="0"/>
        </a:xfrm>
      </p:grpSpPr>
      <p:sp>
        <p:nvSpPr>
          <p:cNvPr id="1269" name="Google Shape;1269;p58:notes"/>
          <p:cNvSpPr txBox="1">
            <a:spLocks noGrp="1"/>
          </p:cNvSpPr>
          <p:nvPr>
            <p:ph type="body" idx="1"/>
          </p:nvPr>
        </p:nvSpPr>
        <p:spPr>
          <a:xfrm>
            <a:off x="934720" y="4415790"/>
            <a:ext cx="5140960" cy="4183380"/>
          </a:xfrm>
          <a:prstGeom prst="rect">
            <a:avLst/>
          </a:prstGeom>
          <a:noFill/>
          <a:ln>
            <a:noFill/>
          </a:ln>
        </p:spPr>
        <p:txBody>
          <a:bodyPr spcFirstLastPara="1" wrap="square" lIns="93150" tIns="46575" rIns="93150" bIns="46575" anchor="t" anchorCtr="0">
            <a:noAutofit/>
          </a:bodyPr>
          <a:lstStyle/>
          <a:p>
            <a:pPr marL="0" lvl="0" indent="0" algn="l" rtl="0">
              <a:lnSpc>
                <a:spcPct val="125000"/>
              </a:lnSpc>
              <a:spcBef>
                <a:spcPts val="0"/>
              </a:spcBef>
              <a:spcAft>
                <a:spcPts val="0"/>
              </a:spcAft>
              <a:buSzPts val="1400"/>
              <a:buNone/>
            </a:pPr>
            <a:endParaRPr/>
          </a:p>
        </p:txBody>
      </p:sp>
      <p:sp>
        <p:nvSpPr>
          <p:cNvPr id="1270" name="Google Shape;1270;p5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7"/>
        <p:cNvGrpSpPr/>
        <p:nvPr/>
      </p:nvGrpSpPr>
      <p:grpSpPr>
        <a:xfrm>
          <a:off x="0" y="0"/>
          <a:ext cx="0" cy="0"/>
          <a:chOff x="0" y="0"/>
          <a:chExt cx="0" cy="0"/>
        </a:xfrm>
      </p:grpSpPr>
      <p:sp>
        <p:nvSpPr>
          <p:cNvPr id="1308" name="Google Shape;1308;p94:notes"/>
          <p:cNvSpPr txBox="1">
            <a:spLocks noGrp="1"/>
          </p:cNvSpPr>
          <p:nvPr>
            <p:ph type="body" idx="1"/>
          </p:nvPr>
        </p:nvSpPr>
        <p:spPr>
          <a:xfrm>
            <a:off x="934720" y="4415790"/>
            <a:ext cx="5140960" cy="4183380"/>
          </a:xfrm>
          <a:prstGeom prst="rect">
            <a:avLst/>
          </a:prstGeom>
          <a:noFill/>
          <a:ln>
            <a:noFill/>
          </a:ln>
        </p:spPr>
        <p:txBody>
          <a:bodyPr spcFirstLastPara="1" wrap="square" lIns="93150" tIns="46575" rIns="93150" bIns="46575" anchor="t" anchorCtr="0">
            <a:noAutofit/>
          </a:bodyPr>
          <a:lstStyle/>
          <a:p>
            <a:pPr marL="0" lvl="0" indent="0" algn="l" rtl="0">
              <a:lnSpc>
                <a:spcPct val="125000"/>
              </a:lnSpc>
              <a:spcBef>
                <a:spcPts val="0"/>
              </a:spcBef>
              <a:spcAft>
                <a:spcPts val="0"/>
              </a:spcAft>
              <a:buSzPts val="1400"/>
              <a:buNone/>
            </a:pPr>
            <a:endParaRPr/>
          </a:p>
        </p:txBody>
      </p:sp>
      <p:sp>
        <p:nvSpPr>
          <p:cNvPr id="1309" name="Google Shape;1309;p9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7"/>
        <p:cNvGrpSpPr/>
        <p:nvPr/>
      </p:nvGrpSpPr>
      <p:grpSpPr>
        <a:xfrm>
          <a:off x="0" y="0"/>
          <a:ext cx="0" cy="0"/>
          <a:chOff x="0" y="0"/>
          <a:chExt cx="0" cy="0"/>
        </a:xfrm>
      </p:grpSpPr>
      <p:sp>
        <p:nvSpPr>
          <p:cNvPr id="1358" name="Google Shape;1358;p5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359" name="Google Shape;1359;p59:notes"/>
          <p:cNvSpPr txBox="1">
            <a:spLocks noGrp="1"/>
          </p:cNvSpPr>
          <p:nvPr>
            <p:ph type="body" idx="1"/>
          </p:nvPr>
        </p:nvSpPr>
        <p:spPr>
          <a:xfrm>
            <a:off x="934720" y="4415790"/>
            <a:ext cx="5140960" cy="4183380"/>
          </a:xfrm>
          <a:prstGeom prst="rect">
            <a:avLst/>
          </a:prstGeom>
          <a:noFill/>
          <a:ln>
            <a:noFill/>
          </a:ln>
        </p:spPr>
        <p:txBody>
          <a:bodyPr spcFirstLastPara="1" wrap="square" lIns="93150" tIns="46575" rIns="93150" bIns="46575" anchor="t" anchorCtr="0">
            <a:noAutofit/>
          </a:bodyPr>
          <a:lstStyle/>
          <a:p>
            <a:pPr marL="0" lvl="0" indent="0" algn="l" rtl="0">
              <a:lnSpc>
                <a:spcPct val="125000"/>
              </a:lnSpc>
              <a:spcBef>
                <a:spcPts val="0"/>
              </a:spcBef>
              <a:spcAft>
                <a:spcPts val="0"/>
              </a:spcAft>
              <a:buClr>
                <a:srgbClr val="000000"/>
              </a:buClr>
              <a:buSzPts val="2200"/>
              <a:buFont typeface="Avenir"/>
              <a:buNone/>
            </a:pPr>
            <a:r>
              <a:rPr lang="en-US"/>
              <a:t>The National Association for State Community Services Programs, or NASCSP, has created a tool kit for local agencies to use to create their Theory of Change. You can access the toolkit WHERE. </a:t>
            </a:r>
            <a:endParaRPr/>
          </a:p>
          <a:p>
            <a:pPr marL="0" lvl="0" indent="0" algn="l" rtl="0">
              <a:lnSpc>
                <a:spcPct val="125000"/>
              </a:lnSpc>
              <a:spcBef>
                <a:spcPts val="0"/>
              </a:spcBef>
              <a:spcAft>
                <a:spcPts val="0"/>
              </a:spcAft>
              <a:buClr>
                <a:srgbClr val="000000"/>
              </a:buClr>
              <a:buSzPts val="2200"/>
              <a:buFont typeface="Avenir"/>
              <a:buNone/>
            </a:pPr>
            <a:r>
              <a:rPr lang="en-US"/>
              <a:t>Additionally, the Community Action Partnership has created a curriculum for a half-day in person training and work-session to support your efforts and work through the sections of the toolkit. You can find out more about the training WHERE. </a:t>
            </a:r>
            <a:endParaRPr/>
          </a:p>
          <a:p>
            <a:pPr marL="0" lvl="0" indent="0" algn="l" rtl="0">
              <a:lnSpc>
                <a:spcPct val="125000"/>
              </a:lnSpc>
              <a:spcBef>
                <a:spcPts val="0"/>
              </a:spcBef>
              <a:spcAft>
                <a:spcPts val="0"/>
              </a:spcAft>
              <a:buSzPts val="1400"/>
              <a:buNone/>
            </a:pPr>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8"/>
        <p:cNvGrpSpPr/>
        <p:nvPr/>
      </p:nvGrpSpPr>
      <p:grpSpPr>
        <a:xfrm>
          <a:off x="0" y="0"/>
          <a:ext cx="0" cy="0"/>
          <a:chOff x="0" y="0"/>
          <a:chExt cx="0" cy="0"/>
        </a:xfrm>
      </p:grpSpPr>
      <p:sp>
        <p:nvSpPr>
          <p:cNvPr id="1389" name="Google Shape;1389;p60:notes"/>
          <p:cNvSpPr txBox="1">
            <a:spLocks noGrp="1"/>
          </p:cNvSpPr>
          <p:nvPr>
            <p:ph type="body" idx="1"/>
          </p:nvPr>
        </p:nvSpPr>
        <p:spPr>
          <a:xfrm>
            <a:off x="934720" y="4415790"/>
            <a:ext cx="5140960" cy="4183380"/>
          </a:xfrm>
          <a:prstGeom prst="rect">
            <a:avLst/>
          </a:prstGeom>
          <a:noFill/>
          <a:ln>
            <a:noFill/>
          </a:ln>
        </p:spPr>
        <p:txBody>
          <a:bodyPr spcFirstLastPara="1" wrap="square" lIns="93150" tIns="46575" rIns="93150" bIns="46575" anchor="t" anchorCtr="0">
            <a:noAutofit/>
          </a:bodyPr>
          <a:lstStyle/>
          <a:p>
            <a:pPr marL="0" lvl="0" indent="0" algn="l" rtl="0">
              <a:lnSpc>
                <a:spcPct val="125000"/>
              </a:lnSpc>
              <a:spcBef>
                <a:spcPts val="0"/>
              </a:spcBef>
              <a:spcAft>
                <a:spcPts val="0"/>
              </a:spcAft>
              <a:buSzPts val="1400"/>
              <a:buNone/>
            </a:pPr>
            <a:endParaRPr/>
          </a:p>
        </p:txBody>
      </p:sp>
      <p:sp>
        <p:nvSpPr>
          <p:cNvPr id="1390" name="Google Shape;1390;p6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8"/>
        <p:cNvGrpSpPr/>
        <p:nvPr/>
      </p:nvGrpSpPr>
      <p:grpSpPr>
        <a:xfrm>
          <a:off x="0" y="0"/>
          <a:ext cx="0" cy="0"/>
          <a:chOff x="0" y="0"/>
          <a:chExt cx="0" cy="0"/>
        </a:xfrm>
      </p:grpSpPr>
      <p:sp>
        <p:nvSpPr>
          <p:cNvPr id="1389" name="Google Shape;1389;p60:notes"/>
          <p:cNvSpPr txBox="1">
            <a:spLocks noGrp="1"/>
          </p:cNvSpPr>
          <p:nvPr>
            <p:ph type="body" idx="1"/>
          </p:nvPr>
        </p:nvSpPr>
        <p:spPr>
          <a:xfrm>
            <a:off x="934720" y="4415790"/>
            <a:ext cx="5140960" cy="4183380"/>
          </a:xfrm>
          <a:prstGeom prst="rect">
            <a:avLst/>
          </a:prstGeom>
          <a:noFill/>
          <a:ln>
            <a:noFill/>
          </a:ln>
        </p:spPr>
        <p:txBody>
          <a:bodyPr spcFirstLastPara="1" wrap="square" lIns="93150" tIns="46575" rIns="93150" bIns="46575" anchor="t" anchorCtr="0">
            <a:noAutofit/>
          </a:bodyPr>
          <a:lstStyle/>
          <a:p>
            <a:pPr marL="0" lvl="0" indent="0" algn="l" rtl="0">
              <a:lnSpc>
                <a:spcPct val="125000"/>
              </a:lnSpc>
              <a:spcBef>
                <a:spcPts val="0"/>
              </a:spcBef>
              <a:spcAft>
                <a:spcPts val="0"/>
              </a:spcAft>
              <a:buSzPts val="1400"/>
              <a:buNone/>
            </a:pPr>
            <a:endParaRPr/>
          </a:p>
        </p:txBody>
      </p:sp>
      <p:sp>
        <p:nvSpPr>
          <p:cNvPr id="1390" name="Google Shape;1390;p6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87738566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3"/>
        <p:cNvGrpSpPr/>
        <p:nvPr/>
      </p:nvGrpSpPr>
      <p:grpSpPr>
        <a:xfrm>
          <a:off x="0" y="0"/>
          <a:ext cx="0" cy="0"/>
          <a:chOff x="0" y="0"/>
          <a:chExt cx="0" cy="0"/>
        </a:xfrm>
      </p:grpSpPr>
      <p:sp>
        <p:nvSpPr>
          <p:cNvPr id="1404" name="Google Shape;1404;p6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405" name="Google Shape;1405;p61:notes"/>
          <p:cNvSpPr txBox="1">
            <a:spLocks noGrp="1"/>
          </p:cNvSpPr>
          <p:nvPr>
            <p:ph type="body" idx="1"/>
          </p:nvPr>
        </p:nvSpPr>
        <p:spPr>
          <a:xfrm>
            <a:off x="934720" y="4415790"/>
            <a:ext cx="5140960" cy="4183380"/>
          </a:xfrm>
          <a:prstGeom prst="rect">
            <a:avLst/>
          </a:prstGeom>
          <a:noFill/>
          <a:ln>
            <a:noFill/>
          </a:ln>
        </p:spPr>
        <p:txBody>
          <a:bodyPr spcFirstLastPara="1" wrap="square" lIns="93150" tIns="46575" rIns="93150" bIns="46575" anchor="t" anchorCtr="0">
            <a:noAutofit/>
          </a:bodyPr>
          <a:lstStyle/>
          <a:p>
            <a:pPr marL="173375" lvl="0" indent="-173375" algn="l" rtl="0">
              <a:lnSpc>
                <a:spcPct val="125000"/>
              </a:lnSpc>
              <a:spcBef>
                <a:spcPts val="0"/>
              </a:spcBef>
              <a:spcAft>
                <a:spcPts val="0"/>
              </a:spcAft>
              <a:buClr>
                <a:schemeClr val="dk1"/>
              </a:buClr>
              <a:buSzPts val="1200"/>
              <a:buFont typeface="Arial"/>
              <a:buChar char="•"/>
            </a:pPr>
            <a:r>
              <a:rPr lang="en-US"/>
              <a:t>Thank you and moving forward.  </a:t>
            </a:r>
            <a:endParaRPr/>
          </a:p>
          <a:p>
            <a:pPr marL="635708" lvl="1" indent="-173374" algn="l" rtl="0">
              <a:lnSpc>
                <a:spcPct val="125000"/>
              </a:lnSpc>
              <a:spcBef>
                <a:spcPts val="0"/>
              </a:spcBef>
              <a:spcAft>
                <a:spcPts val="0"/>
              </a:spcAft>
              <a:buClr>
                <a:schemeClr val="dk1"/>
              </a:buClr>
              <a:buSzPts val="1200"/>
              <a:buFont typeface="Arial"/>
              <a:buChar char="•"/>
            </a:pPr>
            <a:r>
              <a:rPr lang="en-US"/>
              <a:t>Requesting specific T/TA through DOLA/CCAA.</a:t>
            </a:r>
            <a:endParaRPr/>
          </a:p>
          <a:p>
            <a:pPr marL="0" lvl="0" indent="0" algn="l" rtl="0">
              <a:lnSpc>
                <a:spcPct val="125000"/>
              </a:lnSpc>
              <a:spcBef>
                <a:spcPts val="0"/>
              </a:spcBef>
              <a:spcAft>
                <a:spcPts val="0"/>
              </a:spcAft>
              <a:buSzPts val="1400"/>
              <a:buNone/>
            </a:pPr>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9"/>
        <p:cNvGrpSpPr/>
        <p:nvPr/>
      </p:nvGrpSpPr>
      <p:grpSpPr>
        <a:xfrm>
          <a:off x="0" y="0"/>
          <a:ext cx="0" cy="0"/>
          <a:chOff x="0" y="0"/>
          <a:chExt cx="0" cy="0"/>
        </a:xfrm>
      </p:grpSpPr>
      <p:sp>
        <p:nvSpPr>
          <p:cNvPr id="1370" name="Google Shape;1370;p9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371" name="Google Shape;1371;p95:notes"/>
          <p:cNvSpPr txBox="1">
            <a:spLocks noGrp="1"/>
          </p:cNvSpPr>
          <p:nvPr>
            <p:ph type="body" idx="1"/>
          </p:nvPr>
        </p:nvSpPr>
        <p:spPr>
          <a:xfrm>
            <a:off x="934720" y="4415790"/>
            <a:ext cx="5140960" cy="4183380"/>
          </a:xfrm>
          <a:prstGeom prst="rect">
            <a:avLst/>
          </a:prstGeom>
          <a:noFill/>
          <a:ln>
            <a:noFill/>
          </a:ln>
        </p:spPr>
        <p:txBody>
          <a:bodyPr spcFirstLastPara="1" wrap="square" lIns="93150" tIns="46575" rIns="93150" bIns="46575" anchor="t" anchorCtr="0">
            <a:noAutofit/>
          </a:bodyPr>
          <a:lstStyle/>
          <a:p>
            <a:pPr marL="0" lvl="0" indent="0" algn="l" rtl="0">
              <a:lnSpc>
                <a:spcPct val="125000"/>
              </a:lnSpc>
              <a:spcBef>
                <a:spcPts val="0"/>
              </a:spcBef>
              <a:spcAft>
                <a:spcPts val="0"/>
              </a:spcAft>
              <a:buSzPts val="1400"/>
              <a:buNone/>
            </a:pPr>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5"/>
        <p:cNvGrpSpPr/>
        <p:nvPr/>
      </p:nvGrpSpPr>
      <p:grpSpPr>
        <a:xfrm>
          <a:off x="0" y="0"/>
          <a:ext cx="0" cy="0"/>
          <a:chOff x="0" y="0"/>
          <a:chExt cx="0" cy="0"/>
        </a:xfrm>
      </p:grpSpPr>
      <p:sp>
        <p:nvSpPr>
          <p:cNvPr id="1416" name="Google Shape;1416;p62:notes"/>
          <p:cNvSpPr txBox="1">
            <a:spLocks noGrp="1"/>
          </p:cNvSpPr>
          <p:nvPr>
            <p:ph type="body" idx="1"/>
          </p:nvPr>
        </p:nvSpPr>
        <p:spPr>
          <a:xfrm>
            <a:off x="934720" y="4415790"/>
            <a:ext cx="5140960" cy="4183380"/>
          </a:xfrm>
          <a:prstGeom prst="rect">
            <a:avLst/>
          </a:prstGeom>
          <a:noFill/>
          <a:ln>
            <a:noFill/>
          </a:ln>
        </p:spPr>
        <p:txBody>
          <a:bodyPr spcFirstLastPara="1" wrap="square" lIns="93150" tIns="46575" rIns="93150" bIns="46575" anchor="t" anchorCtr="0">
            <a:noAutofit/>
          </a:bodyPr>
          <a:lstStyle/>
          <a:p>
            <a:pPr marL="0" lvl="0" indent="0" algn="l" rtl="0">
              <a:lnSpc>
                <a:spcPct val="125000"/>
              </a:lnSpc>
              <a:spcBef>
                <a:spcPts val="0"/>
              </a:spcBef>
              <a:spcAft>
                <a:spcPts val="0"/>
              </a:spcAft>
              <a:buSzPts val="1400"/>
              <a:buNone/>
            </a:pPr>
            <a:endParaRPr/>
          </a:p>
        </p:txBody>
      </p:sp>
      <p:sp>
        <p:nvSpPr>
          <p:cNvPr id="1417" name="Google Shape;1417;p6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88" name="Google Shape;188;p6:notes"/>
          <p:cNvSpPr txBox="1">
            <a:spLocks noGrp="1"/>
          </p:cNvSpPr>
          <p:nvPr>
            <p:ph type="body" idx="1"/>
          </p:nvPr>
        </p:nvSpPr>
        <p:spPr>
          <a:xfrm>
            <a:off x="934720" y="4415790"/>
            <a:ext cx="5140960" cy="4183380"/>
          </a:xfrm>
          <a:prstGeom prst="rect">
            <a:avLst/>
          </a:prstGeom>
          <a:noFill/>
          <a:ln>
            <a:noFill/>
          </a:ln>
        </p:spPr>
        <p:txBody>
          <a:bodyPr spcFirstLastPara="1" wrap="square" lIns="93150" tIns="46575" rIns="93150" bIns="46575" anchor="t" anchorCtr="0">
            <a:noAutofit/>
          </a:bodyPr>
          <a:lstStyle/>
          <a:p>
            <a:pPr marL="0" lvl="0" indent="0" algn="l" rtl="0">
              <a:lnSpc>
                <a:spcPct val="125000"/>
              </a:lnSpc>
              <a:spcBef>
                <a:spcPts val="0"/>
              </a:spcBef>
              <a:spcAft>
                <a:spcPts val="0"/>
              </a:spcAft>
              <a:buClr>
                <a:srgbClr val="000000"/>
              </a:buClr>
              <a:buSzPts val="2200"/>
              <a:buFont typeface="Avenir"/>
              <a:buNone/>
            </a:pPr>
            <a:r>
              <a:rPr lang="en-US" dirty="0"/>
              <a:t>What is the mission, what is the plan to achieve the mission, what are the services that will help you achieve your mission?</a:t>
            </a:r>
            <a:endParaRPr dirty="0"/>
          </a:p>
          <a:p>
            <a:pPr marL="0" lvl="0" indent="0" algn="l" rtl="0">
              <a:lnSpc>
                <a:spcPct val="125000"/>
              </a:lnSpc>
              <a:spcBef>
                <a:spcPts val="0"/>
              </a:spcBef>
              <a:spcAft>
                <a:spcPts val="0"/>
              </a:spcAft>
              <a:buClr>
                <a:srgbClr val="000000"/>
              </a:buClr>
              <a:buSzPts val="2200"/>
              <a:buFont typeface="Avenir"/>
              <a:buNone/>
            </a:pPr>
            <a:endParaRPr dirty="0"/>
          </a:p>
          <a:p>
            <a:pPr marL="0" lvl="0" indent="0" algn="l" rtl="0">
              <a:lnSpc>
                <a:spcPct val="125000"/>
              </a:lnSpc>
              <a:spcBef>
                <a:spcPts val="0"/>
              </a:spcBef>
              <a:spcAft>
                <a:spcPts val="0"/>
              </a:spcAft>
              <a:buClr>
                <a:srgbClr val="000000"/>
              </a:buClr>
              <a:buSzPts val="2200"/>
              <a:buFont typeface="Avenir"/>
              <a:buNone/>
            </a:pPr>
            <a:r>
              <a:rPr lang="en-US" dirty="0"/>
              <a:t>What is going on an agency, what outcomes are being reported and how is the community involved in the process? This process will be covered in the logic model.</a:t>
            </a:r>
            <a:endParaRPr dirty="0"/>
          </a:p>
          <a:p>
            <a:pPr marL="0" lvl="0" indent="0" algn="l" rtl="0">
              <a:lnSpc>
                <a:spcPct val="125000"/>
              </a:lnSpc>
              <a:spcBef>
                <a:spcPts val="0"/>
              </a:spcBef>
              <a:spcAft>
                <a:spcPts val="0"/>
              </a:spcAft>
              <a:buSzPts val="1400"/>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2"/>
        <p:cNvGrpSpPr/>
        <p:nvPr/>
      </p:nvGrpSpPr>
      <p:grpSpPr>
        <a:xfrm>
          <a:off x="0" y="0"/>
          <a:ext cx="0" cy="0"/>
          <a:chOff x="0" y="0"/>
          <a:chExt cx="0" cy="0"/>
        </a:xfrm>
      </p:grpSpPr>
      <p:sp>
        <p:nvSpPr>
          <p:cNvPr id="13" name="Google Shape;13;p64"/>
          <p:cNvSpPr txBox="1">
            <a:spLocks noGrp="1"/>
          </p:cNvSpPr>
          <p:nvPr>
            <p:ph type="ctrTitle"/>
          </p:nvPr>
        </p:nvSpPr>
        <p:spPr>
          <a:xfrm>
            <a:off x="974725" y="3548067"/>
            <a:ext cx="11055350" cy="2090737"/>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4" name="Google Shape;14;p64"/>
          <p:cNvSpPr txBox="1">
            <a:spLocks noGrp="1"/>
          </p:cNvSpPr>
          <p:nvPr>
            <p:ph type="subTitle" idx="1"/>
          </p:nvPr>
        </p:nvSpPr>
        <p:spPr>
          <a:xfrm>
            <a:off x="1951040" y="5638800"/>
            <a:ext cx="9102725" cy="238125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4200"/>
              </a:spcBef>
              <a:spcAft>
                <a:spcPts val="0"/>
              </a:spcAft>
              <a:buClr>
                <a:srgbClr val="FFFFFF"/>
              </a:buClr>
              <a:buSzPts val="3000"/>
              <a:buFont typeface="Trebuchet MS"/>
              <a:buNone/>
              <a:defRPr sz="3000" b="0" i="0" u="none" strike="noStrike" cap="none">
                <a:solidFill>
                  <a:srgbClr val="FFFFFF"/>
                </a:solidFill>
                <a:latin typeface="Trebuchet MS"/>
                <a:ea typeface="Trebuchet MS"/>
                <a:cs typeface="Trebuchet MS"/>
                <a:sym typeface="Trebuchet MS"/>
              </a:defRPr>
            </a:lvl1pPr>
            <a:lvl2pPr marR="0" lvl="1" algn="ctr" rtl="0">
              <a:lnSpc>
                <a:spcPct val="100000"/>
              </a:lnSpc>
              <a:spcBef>
                <a:spcPts val="4200"/>
              </a:spcBef>
              <a:spcAft>
                <a:spcPts val="0"/>
              </a:spcAft>
              <a:buClr>
                <a:srgbClr val="5C6670"/>
              </a:buClr>
              <a:buSzPts val="3000"/>
              <a:buFont typeface="Trebuchet MS"/>
              <a:buNone/>
              <a:defRPr sz="3000" b="0" i="0" u="none" strike="noStrike" cap="none">
                <a:solidFill>
                  <a:srgbClr val="5C6670"/>
                </a:solidFill>
                <a:latin typeface="Trebuchet MS"/>
                <a:ea typeface="Trebuchet MS"/>
                <a:cs typeface="Trebuchet MS"/>
                <a:sym typeface="Trebuchet MS"/>
              </a:defRPr>
            </a:lvl2pPr>
            <a:lvl3pPr marR="0" lvl="2" algn="ctr" rtl="0">
              <a:lnSpc>
                <a:spcPct val="100000"/>
              </a:lnSpc>
              <a:spcBef>
                <a:spcPts val="4200"/>
              </a:spcBef>
              <a:spcAft>
                <a:spcPts val="0"/>
              </a:spcAft>
              <a:buClr>
                <a:srgbClr val="5C6670"/>
              </a:buClr>
              <a:buSzPts val="3000"/>
              <a:buFont typeface="Trebuchet MS"/>
              <a:buNone/>
              <a:defRPr sz="3000" b="0" i="0" u="none" strike="noStrike" cap="none">
                <a:solidFill>
                  <a:srgbClr val="5C6670"/>
                </a:solidFill>
                <a:latin typeface="Trebuchet MS"/>
                <a:ea typeface="Trebuchet MS"/>
                <a:cs typeface="Trebuchet MS"/>
                <a:sym typeface="Trebuchet MS"/>
              </a:defRPr>
            </a:lvl3pPr>
            <a:lvl4pPr marR="0" lvl="3" algn="ctr" rtl="0">
              <a:lnSpc>
                <a:spcPct val="100000"/>
              </a:lnSpc>
              <a:spcBef>
                <a:spcPts val="4200"/>
              </a:spcBef>
              <a:spcAft>
                <a:spcPts val="0"/>
              </a:spcAft>
              <a:buClr>
                <a:srgbClr val="5C6670"/>
              </a:buClr>
              <a:buSzPts val="3000"/>
              <a:buFont typeface="Trebuchet MS"/>
              <a:buNone/>
              <a:defRPr sz="3000" b="0" i="0" u="none" strike="noStrike" cap="none">
                <a:solidFill>
                  <a:srgbClr val="5C6670"/>
                </a:solidFill>
                <a:latin typeface="Trebuchet MS"/>
                <a:ea typeface="Trebuchet MS"/>
                <a:cs typeface="Trebuchet MS"/>
                <a:sym typeface="Trebuchet MS"/>
              </a:defRPr>
            </a:lvl4pPr>
            <a:lvl5pPr marR="0" lvl="4" algn="ctr" rtl="0">
              <a:lnSpc>
                <a:spcPct val="100000"/>
              </a:lnSpc>
              <a:spcBef>
                <a:spcPts val="4200"/>
              </a:spcBef>
              <a:spcAft>
                <a:spcPts val="0"/>
              </a:spcAft>
              <a:buClr>
                <a:srgbClr val="5C6670"/>
              </a:buClr>
              <a:buSzPts val="3000"/>
              <a:buFont typeface="Trebuchet MS"/>
              <a:buNone/>
              <a:defRPr sz="3000" b="0" i="0" u="none" strike="noStrike" cap="none">
                <a:solidFill>
                  <a:srgbClr val="5C6670"/>
                </a:solidFill>
                <a:latin typeface="Trebuchet MS"/>
                <a:ea typeface="Trebuchet MS"/>
                <a:cs typeface="Trebuchet MS"/>
                <a:sym typeface="Trebuchet MS"/>
              </a:defRPr>
            </a:lvl5pPr>
            <a:lvl6pPr marR="0" lvl="5" algn="ctr" rtl="0">
              <a:lnSpc>
                <a:spcPct val="100000"/>
              </a:lnSpc>
              <a:spcBef>
                <a:spcPts val="4200"/>
              </a:spcBef>
              <a:spcAft>
                <a:spcPts val="0"/>
              </a:spcAft>
              <a:buClr>
                <a:srgbClr val="5C6670"/>
              </a:buClr>
              <a:buSzPts val="3000"/>
              <a:buFont typeface="Trebuchet MS"/>
              <a:buNone/>
              <a:defRPr sz="3000" b="0" i="0" u="none" strike="noStrike" cap="none">
                <a:solidFill>
                  <a:srgbClr val="5C6670"/>
                </a:solidFill>
                <a:latin typeface="Trebuchet MS"/>
                <a:ea typeface="Trebuchet MS"/>
                <a:cs typeface="Trebuchet MS"/>
                <a:sym typeface="Trebuchet MS"/>
              </a:defRPr>
            </a:lvl6pPr>
            <a:lvl7pPr marR="0" lvl="6" algn="ctr" rtl="0">
              <a:lnSpc>
                <a:spcPct val="100000"/>
              </a:lnSpc>
              <a:spcBef>
                <a:spcPts val="4200"/>
              </a:spcBef>
              <a:spcAft>
                <a:spcPts val="0"/>
              </a:spcAft>
              <a:buClr>
                <a:srgbClr val="5C6670"/>
              </a:buClr>
              <a:buSzPts val="3000"/>
              <a:buFont typeface="Trebuchet MS"/>
              <a:buNone/>
              <a:defRPr sz="3000" b="0" i="0" u="none" strike="noStrike" cap="none">
                <a:solidFill>
                  <a:srgbClr val="5C6670"/>
                </a:solidFill>
                <a:latin typeface="Trebuchet MS"/>
                <a:ea typeface="Trebuchet MS"/>
                <a:cs typeface="Trebuchet MS"/>
                <a:sym typeface="Trebuchet MS"/>
              </a:defRPr>
            </a:lvl7pPr>
            <a:lvl8pPr marR="0" lvl="7" algn="ctr" rtl="0">
              <a:lnSpc>
                <a:spcPct val="100000"/>
              </a:lnSpc>
              <a:spcBef>
                <a:spcPts val="4200"/>
              </a:spcBef>
              <a:spcAft>
                <a:spcPts val="0"/>
              </a:spcAft>
              <a:buClr>
                <a:srgbClr val="5C6670"/>
              </a:buClr>
              <a:buSzPts val="3000"/>
              <a:buFont typeface="Trebuchet MS"/>
              <a:buNone/>
              <a:defRPr sz="3000" b="0" i="0" u="none" strike="noStrike" cap="none">
                <a:solidFill>
                  <a:srgbClr val="5C6670"/>
                </a:solidFill>
                <a:latin typeface="Trebuchet MS"/>
                <a:ea typeface="Trebuchet MS"/>
                <a:cs typeface="Trebuchet MS"/>
                <a:sym typeface="Trebuchet MS"/>
              </a:defRPr>
            </a:lvl8pPr>
            <a:lvl9pPr marR="0" lvl="8" algn="ctr" rtl="0">
              <a:lnSpc>
                <a:spcPct val="100000"/>
              </a:lnSpc>
              <a:spcBef>
                <a:spcPts val="4200"/>
              </a:spcBef>
              <a:spcAft>
                <a:spcPts val="0"/>
              </a:spcAft>
              <a:buClr>
                <a:srgbClr val="5C6670"/>
              </a:buClr>
              <a:buSzPts val="3000"/>
              <a:buFont typeface="Trebuchet MS"/>
              <a:buNone/>
              <a:defRPr sz="3000" b="0" i="0" u="none" strike="noStrike" cap="none">
                <a:solidFill>
                  <a:srgbClr val="5C6670"/>
                </a:solidFill>
                <a:latin typeface="Trebuchet MS"/>
                <a:ea typeface="Trebuchet MS"/>
                <a:cs typeface="Trebuchet MS"/>
                <a:sym typeface="Trebuchet MS"/>
              </a:defRPr>
            </a:lvl9pPr>
          </a:lstStyle>
          <a:p>
            <a:endParaRPr/>
          </a:p>
        </p:txBody>
      </p:sp>
      <p:sp>
        <p:nvSpPr>
          <p:cNvPr id="15" name="Google Shape;15;p64"/>
          <p:cNvSpPr txBox="1">
            <a:spLocks noGrp="1"/>
          </p:cNvSpPr>
          <p:nvPr>
            <p:ph type="sldNum" idx="12"/>
          </p:nvPr>
        </p:nvSpPr>
        <p:spPr>
          <a:xfrm>
            <a:off x="12169648" y="9007124"/>
            <a:ext cx="780300" cy="746700"/>
          </a:xfrm>
          <a:prstGeom prst="rect">
            <a:avLst/>
          </a:prstGeom>
          <a:noFill/>
          <a:ln>
            <a:noFill/>
          </a:ln>
        </p:spPr>
        <p:txBody>
          <a:bodyPr spcFirstLastPara="1" wrap="square" lIns="130025" tIns="130025" rIns="130025" bIns="130025" anchor="t"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6"/>
        <p:cNvGrpSpPr/>
        <p:nvPr/>
      </p:nvGrpSpPr>
      <p:grpSpPr>
        <a:xfrm>
          <a:off x="0" y="0"/>
          <a:ext cx="0" cy="0"/>
          <a:chOff x="0" y="0"/>
          <a:chExt cx="0" cy="0"/>
        </a:xfrm>
      </p:grpSpPr>
      <p:sp>
        <p:nvSpPr>
          <p:cNvPr id="17" name="Google Shape;17;p72"/>
          <p:cNvSpPr txBox="1">
            <a:spLocks noGrp="1"/>
          </p:cNvSpPr>
          <p:nvPr>
            <p:ph type="title"/>
          </p:nvPr>
        </p:nvSpPr>
        <p:spPr>
          <a:xfrm>
            <a:off x="635000" y="3962404"/>
            <a:ext cx="11734800" cy="2312987"/>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8" name="Google Shape;18;p72"/>
          <p:cNvSpPr txBox="1">
            <a:spLocks noGrp="1"/>
          </p:cNvSpPr>
          <p:nvPr>
            <p:ph type="sldNum" idx="12"/>
          </p:nvPr>
        </p:nvSpPr>
        <p:spPr>
          <a:xfrm>
            <a:off x="12169648" y="9007124"/>
            <a:ext cx="780300" cy="746700"/>
          </a:xfrm>
          <a:prstGeom prst="rect">
            <a:avLst/>
          </a:prstGeom>
          <a:noFill/>
          <a:ln>
            <a:noFill/>
          </a:ln>
        </p:spPr>
        <p:txBody>
          <a:bodyPr spcFirstLastPara="1" wrap="square" lIns="130025" tIns="130025" rIns="130025" bIns="130025" anchor="t"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23"/>
        <p:cNvGrpSpPr/>
        <p:nvPr/>
      </p:nvGrpSpPr>
      <p:grpSpPr>
        <a:xfrm>
          <a:off x="0" y="0"/>
          <a:ext cx="0" cy="0"/>
          <a:chOff x="0" y="0"/>
          <a:chExt cx="0" cy="0"/>
        </a:xfrm>
      </p:grpSpPr>
      <p:sp>
        <p:nvSpPr>
          <p:cNvPr id="24" name="Google Shape;24;p66"/>
          <p:cNvSpPr txBox="1">
            <a:spLocks noGrp="1"/>
          </p:cNvSpPr>
          <p:nvPr>
            <p:ph type="ctrTitle"/>
          </p:nvPr>
        </p:nvSpPr>
        <p:spPr>
          <a:xfrm>
            <a:off x="1016000" y="2536829"/>
            <a:ext cx="10972800" cy="2090737"/>
          </a:xfrm>
          <a:prstGeom prst="rect">
            <a:avLst/>
          </a:prstGeom>
          <a:noFill/>
          <a:ln>
            <a:noFill/>
          </a:ln>
        </p:spPr>
        <p:txBody>
          <a:bodyPr spcFirstLastPara="1" wrap="square" lIns="91425" tIns="45700" rIns="91425" bIns="45700" anchor="b" anchorCtr="0">
            <a:noAutofit/>
          </a:bodyPr>
          <a:lstStyle>
            <a:lvl1pPr marR="0" lvl="0" algn="ctr" rtl="0">
              <a:lnSpc>
                <a:spcPct val="100000"/>
              </a:lnSpc>
              <a:spcBef>
                <a:spcPts val="0"/>
              </a:spcBef>
              <a:spcAft>
                <a:spcPts val="0"/>
              </a:spcAft>
              <a:buClr>
                <a:srgbClr val="000000"/>
              </a:buClr>
              <a:buSzPts val="1400"/>
              <a:buFont typeface="Arial"/>
              <a:buNone/>
              <a:defRPr sz="6600" b="1" i="1" u="none" strike="noStrike" cap="none">
                <a:solidFill>
                  <a:schemeClr val="lt2"/>
                </a:solidFill>
                <a:latin typeface="Trebuchet MS"/>
                <a:ea typeface="Trebuchet MS"/>
                <a:cs typeface="Trebuchet MS"/>
                <a:sym typeface="Trebuchet MS"/>
              </a:defRPr>
            </a:lvl1pPr>
            <a:lvl2pPr marR="0" lvl="1"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2pPr>
            <a:lvl3pPr marR="0" lvl="2"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3pPr>
            <a:lvl4pPr marR="0" lvl="3"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4pPr>
            <a:lvl5pPr marR="0" lvl="4"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5pPr>
            <a:lvl6pPr marR="0" lvl="5"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6pPr>
            <a:lvl7pPr marR="0" lvl="6"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7pPr>
            <a:lvl8pPr marR="0" lvl="7"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8pPr>
            <a:lvl9pPr marR="0" lvl="8"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9pPr>
          </a:lstStyle>
          <a:p>
            <a:endParaRPr/>
          </a:p>
        </p:txBody>
      </p:sp>
      <p:sp>
        <p:nvSpPr>
          <p:cNvPr id="25" name="Google Shape;25;p66"/>
          <p:cNvSpPr txBox="1">
            <a:spLocks noGrp="1"/>
          </p:cNvSpPr>
          <p:nvPr>
            <p:ph type="subTitle" idx="1"/>
          </p:nvPr>
        </p:nvSpPr>
        <p:spPr>
          <a:xfrm>
            <a:off x="1016000" y="4822829"/>
            <a:ext cx="10972800" cy="2492375"/>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4200"/>
              </a:spcBef>
              <a:spcAft>
                <a:spcPts val="0"/>
              </a:spcAft>
              <a:buClr>
                <a:srgbClr val="53585F"/>
              </a:buClr>
              <a:buSzPts val="3000"/>
              <a:buFont typeface="Trebuchet MS"/>
              <a:buNone/>
              <a:defRPr sz="3000" b="0" i="0" u="none" strike="noStrike" cap="none">
                <a:solidFill>
                  <a:srgbClr val="53585F"/>
                </a:solidFill>
                <a:latin typeface="Trebuchet MS"/>
                <a:ea typeface="Trebuchet MS"/>
                <a:cs typeface="Trebuchet MS"/>
                <a:sym typeface="Trebuchet MS"/>
              </a:defRPr>
            </a:lvl1pPr>
            <a:lvl2pPr marR="0" lvl="1" algn="ctr" rtl="0">
              <a:lnSpc>
                <a:spcPct val="100000"/>
              </a:lnSpc>
              <a:spcBef>
                <a:spcPts val="4200"/>
              </a:spcBef>
              <a:spcAft>
                <a:spcPts val="0"/>
              </a:spcAft>
              <a:buClr>
                <a:srgbClr val="5C6670"/>
              </a:buClr>
              <a:buSzPts val="3000"/>
              <a:buFont typeface="Trebuchet MS"/>
              <a:buNone/>
              <a:defRPr sz="3000" b="0" i="0" u="none" strike="noStrike" cap="none">
                <a:solidFill>
                  <a:srgbClr val="5C6670"/>
                </a:solidFill>
                <a:latin typeface="Trebuchet MS"/>
                <a:ea typeface="Trebuchet MS"/>
                <a:cs typeface="Trebuchet MS"/>
                <a:sym typeface="Trebuchet MS"/>
              </a:defRPr>
            </a:lvl2pPr>
            <a:lvl3pPr marR="0" lvl="2" algn="ctr" rtl="0">
              <a:lnSpc>
                <a:spcPct val="100000"/>
              </a:lnSpc>
              <a:spcBef>
                <a:spcPts val="4200"/>
              </a:spcBef>
              <a:spcAft>
                <a:spcPts val="0"/>
              </a:spcAft>
              <a:buClr>
                <a:srgbClr val="5C6670"/>
              </a:buClr>
              <a:buSzPts val="3000"/>
              <a:buFont typeface="Trebuchet MS"/>
              <a:buNone/>
              <a:defRPr sz="3000" b="0" i="0" u="none" strike="noStrike" cap="none">
                <a:solidFill>
                  <a:srgbClr val="5C6670"/>
                </a:solidFill>
                <a:latin typeface="Trebuchet MS"/>
                <a:ea typeface="Trebuchet MS"/>
                <a:cs typeface="Trebuchet MS"/>
                <a:sym typeface="Trebuchet MS"/>
              </a:defRPr>
            </a:lvl3pPr>
            <a:lvl4pPr marR="0" lvl="3" algn="ctr" rtl="0">
              <a:lnSpc>
                <a:spcPct val="100000"/>
              </a:lnSpc>
              <a:spcBef>
                <a:spcPts val="4200"/>
              </a:spcBef>
              <a:spcAft>
                <a:spcPts val="0"/>
              </a:spcAft>
              <a:buClr>
                <a:srgbClr val="5C6670"/>
              </a:buClr>
              <a:buSzPts val="3000"/>
              <a:buFont typeface="Trebuchet MS"/>
              <a:buNone/>
              <a:defRPr sz="3000" b="0" i="0" u="none" strike="noStrike" cap="none">
                <a:solidFill>
                  <a:srgbClr val="5C6670"/>
                </a:solidFill>
                <a:latin typeface="Trebuchet MS"/>
                <a:ea typeface="Trebuchet MS"/>
                <a:cs typeface="Trebuchet MS"/>
                <a:sym typeface="Trebuchet MS"/>
              </a:defRPr>
            </a:lvl4pPr>
            <a:lvl5pPr marR="0" lvl="4" algn="ctr" rtl="0">
              <a:lnSpc>
                <a:spcPct val="100000"/>
              </a:lnSpc>
              <a:spcBef>
                <a:spcPts val="4200"/>
              </a:spcBef>
              <a:spcAft>
                <a:spcPts val="0"/>
              </a:spcAft>
              <a:buClr>
                <a:srgbClr val="5C6670"/>
              </a:buClr>
              <a:buSzPts val="3000"/>
              <a:buFont typeface="Trebuchet MS"/>
              <a:buNone/>
              <a:defRPr sz="3000" b="0" i="0" u="none" strike="noStrike" cap="none">
                <a:solidFill>
                  <a:srgbClr val="5C6670"/>
                </a:solidFill>
                <a:latin typeface="Trebuchet MS"/>
                <a:ea typeface="Trebuchet MS"/>
                <a:cs typeface="Trebuchet MS"/>
                <a:sym typeface="Trebuchet MS"/>
              </a:defRPr>
            </a:lvl5pPr>
            <a:lvl6pPr marR="0" lvl="5" algn="ctr" rtl="0">
              <a:lnSpc>
                <a:spcPct val="100000"/>
              </a:lnSpc>
              <a:spcBef>
                <a:spcPts val="4200"/>
              </a:spcBef>
              <a:spcAft>
                <a:spcPts val="0"/>
              </a:spcAft>
              <a:buClr>
                <a:srgbClr val="5C6670"/>
              </a:buClr>
              <a:buSzPts val="3000"/>
              <a:buFont typeface="Trebuchet MS"/>
              <a:buNone/>
              <a:defRPr sz="3000" b="0" i="0" u="none" strike="noStrike" cap="none">
                <a:solidFill>
                  <a:srgbClr val="5C6670"/>
                </a:solidFill>
                <a:latin typeface="Trebuchet MS"/>
                <a:ea typeface="Trebuchet MS"/>
                <a:cs typeface="Trebuchet MS"/>
                <a:sym typeface="Trebuchet MS"/>
              </a:defRPr>
            </a:lvl6pPr>
            <a:lvl7pPr marR="0" lvl="6" algn="ctr" rtl="0">
              <a:lnSpc>
                <a:spcPct val="100000"/>
              </a:lnSpc>
              <a:spcBef>
                <a:spcPts val="4200"/>
              </a:spcBef>
              <a:spcAft>
                <a:spcPts val="0"/>
              </a:spcAft>
              <a:buClr>
                <a:srgbClr val="5C6670"/>
              </a:buClr>
              <a:buSzPts val="3000"/>
              <a:buFont typeface="Trebuchet MS"/>
              <a:buNone/>
              <a:defRPr sz="3000" b="0" i="0" u="none" strike="noStrike" cap="none">
                <a:solidFill>
                  <a:srgbClr val="5C6670"/>
                </a:solidFill>
                <a:latin typeface="Trebuchet MS"/>
                <a:ea typeface="Trebuchet MS"/>
                <a:cs typeface="Trebuchet MS"/>
                <a:sym typeface="Trebuchet MS"/>
              </a:defRPr>
            </a:lvl7pPr>
            <a:lvl8pPr marR="0" lvl="7" algn="ctr" rtl="0">
              <a:lnSpc>
                <a:spcPct val="100000"/>
              </a:lnSpc>
              <a:spcBef>
                <a:spcPts val="4200"/>
              </a:spcBef>
              <a:spcAft>
                <a:spcPts val="0"/>
              </a:spcAft>
              <a:buClr>
                <a:srgbClr val="5C6670"/>
              </a:buClr>
              <a:buSzPts val="3000"/>
              <a:buFont typeface="Trebuchet MS"/>
              <a:buNone/>
              <a:defRPr sz="3000" b="0" i="0" u="none" strike="noStrike" cap="none">
                <a:solidFill>
                  <a:srgbClr val="5C6670"/>
                </a:solidFill>
                <a:latin typeface="Trebuchet MS"/>
                <a:ea typeface="Trebuchet MS"/>
                <a:cs typeface="Trebuchet MS"/>
                <a:sym typeface="Trebuchet MS"/>
              </a:defRPr>
            </a:lvl8pPr>
            <a:lvl9pPr marR="0" lvl="8" algn="ctr" rtl="0">
              <a:lnSpc>
                <a:spcPct val="100000"/>
              </a:lnSpc>
              <a:spcBef>
                <a:spcPts val="4200"/>
              </a:spcBef>
              <a:spcAft>
                <a:spcPts val="0"/>
              </a:spcAft>
              <a:buClr>
                <a:srgbClr val="5C6670"/>
              </a:buClr>
              <a:buSzPts val="3000"/>
              <a:buFont typeface="Trebuchet MS"/>
              <a:buNone/>
              <a:defRPr sz="3000" b="0" i="0" u="none" strike="noStrike" cap="none">
                <a:solidFill>
                  <a:srgbClr val="5C6670"/>
                </a:solidFill>
                <a:latin typeface="Trebuchet MS"/>
                <a:ea typeface="Trebuchet MS"/>
                <a:cs typeface="Trebuchet MS"/>
                <a:sym typeface="Trebuchet MS"/>
              </a:defRPr>
            </a:lvl9pPr>
          </a:lstStyle>
          <a:p>
            <a:endParaRPr/>
          </a:p>
        </p:txBody>
      </p:sp>
      <p:sp>
        <p:nvSpPr>
          <p:cNvPr id="26" name="Google Shape;26;p66"/>
          <p:cNvSpPr txBox="1">
            <a:spLocks noGrp="1"/>
          </p:cNvSpPr>
          <p:nvPr>
            <p:ph type="body" idx="2"/>
          </p:nvPr>
        </p:nvSpPr>
        <p:spPr>
          <a:xfrm>
            <a:off x="1016000" y="1752600"/>
            <a:ext cx="10972800" cy="628776"/>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4200"/>
              </a:spcBef>
              <a:spcAft>
                <a:spcPts val="0"/>
              </a:spcAft>
              <a:buClr>
                <a:srgbClr val="000000"/>
              </a:buClr>
              <a:buSzPts val="1400"/>
              <a:buFont typeface="Arial"/>
              <a:buNone/>
              <a:defRPr sz="3200" b="0" i="0" u="none" strike="noStrike" cap="none">
                <a:solidFill>
                  <a:schemeClr val="lt2"/>
                </a:solidFill>
                <a:latin typeface="Trebuchet MS"/>
                <a:ea typeface="Trebuchet MS"/>
                <a:cs typeface="Trebuchet MS"/>
                <a:sym typeface="Trebuchet MS"/>
              </a:defRPr>
            </a:lvl1pPr>
            <a:lvl2pPr marL="914400" marR="0" lvl="1"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2pPr>
            <a:lvl3pPr marL="1371600" marR="0" lvl="2"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3pPr>
            <a:lvl4pPr marL="1828800" marR="0" lvl="3"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4pPr>
            <a:lvl5pPr marL="2286000" marR="0" lvl="4"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5pPr>
            <a:lvl6pPr marL="2743200" marR="0" lvl="5"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6pPr>
            <a:lvl7pPr marL="3200400" marR="0" lvl="6"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7pPr>
            <a:lvl8pPr marL="3657600" marR="0" lvl="7"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8pPr>
            <a:lvl9pPr marL="4114800" marR="0" lvl="8"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9pPr>
          </a:lstStyle>
          <a:p>
            <a:endParaRPr/>
          </a:p>
        </p:txBody>
      </p:sp>
      <p:sp>
        <p:nvSpPr>
          <p:cNvPr id="27" name="Google Shape;27;p66"/>
          <p:cNvSpPr txBox="1">
            <a:spLocks noGrp="1"/>
          </p:cNvSpPr>
          <p:nvPr>
            <p:ph type="sldNum" idx="12"/>
          </p:nvPr>
        </p:nvSpPr>
        <p:spPr>
          <a:xfrm>
            <a:off x="12169648" y="9007124"/>
            <a:ext cx="780300" cy="746700"/>
          </a:xfrm>
          <a:prstGeom prst="rect">
            <a:avLst/>
          </a:prstGeom>
          <a:noFill/>
          <a:ln>
            <a:noFill/>
          </a:ln>
        </p:spPr>
        <p:txBody>
          <a:bodyPr spcFirstLastPara="1" wrap="square" lIns="130025" tIns="130025" rIns="130025" bIns="130025" anchor="t"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chemeClr val="lt2"/>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chemeClr val="lt2"/>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chemeClr val="lt2"/>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chemeClr val="lt2"/>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chemeClr val="lt2"/>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chemeClr val="lt2"/>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chemeClr val="lt2"/>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chemeClr val="lt2"/>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chemeClr val="lt2"/>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8"/>
        <p:cNvGrpSpPr/>
        <p:nvPr/>
      </p:nvGrpSpPr>
      <p:grpSpPr>
        <a:xfrm>
          <a:off x="0" y="0"/>
          <a:ext cx="0" cy="0"/>
          <a:chOff x="0" y="0"/>
          <a:chExt cx="0" cy="0"/>
        </a:xfrm>
      </p:grpSpPr>
      <p:sp>
        <p:nvSpPr>
          <p:cNvPr id="29" name="Google Shape;29;p67"/>
          <p:cNvSpPr txBox="1">
            <a:spLocks noGrp="1"/>
          </p:cNvSpPr>
          <p:nvPr>
            <p:ph type="title"/>
          </p:nvPr>
        </p:nvSpPr>
        <p:spPr>
          <a:xfrm>
            <a:off x="635000" y="1447800"/>
            <a:ext cx="10972800" cy="22860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6000" b="0" i="1" u="none" strike="noStrike" cap="none">
                <a:solidFill>
                  <a:schemeClr val="lt2"/>
                </a:solidFill>
                <a:latin typeface="Trebuchet MS"/>
                <a:ea typeface="Trebuchet MS"/>
                <a:cs typeface="Trebuchet MS"/>
                <a:sym typeface="Trebuchet MS"/>
              </a:defRPr>
            </a:lvl1pPr>
            <a:lvl2pPr marR="0" lvl="1"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2pPr>
            <a:lvl3pPr marR="0" lvl="2"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3pPr>
            <a:lvl4pPr marR="0" lvl="3"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4pPr>
            <a:lvl5pPr marR="0" lvl="4"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5pPr>
            <a:lvl6pPr marR="0" lvl="5"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6pPr>
            <a:lvl7pPr marR="0" lvl="6"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7pPr>
            <a:lvl8pPr marR="0" lvl="7"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8pPr>
            <a:lvl9pPr marR="0" lvl="8"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9pPr>
          </a:lstStyle>
          <a:p>
            <a:endParaRPr/>
          </a:p>
        </p:txBody>
      </p:sp>
      <p:sp>
        <p:nvSpPr>
          <p:cNvPr id="30" name="Google Shape;30;p67"/>
          <p:cNvSpPr txBox="1">
            <a:spLocks noGrp="1"/>
          </p:cNvSpPr>
          <p:nvPr>
            <p:ph type="body" idx="1"/>
          </p:nvPr>
        </p:nvSpPr>
        <p:spPr>
          <a:xfrm>
            <a:off x="650876" y="3886200"/>
            <a:ext cx="10972800" cy="4572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4200"/>
              </a:spcBef>
              <a:spcAft>
                <a:spcPts val="0"/>
              </a:spcAft>
              <a:buClr>
                <a:srgbClr val="000000"/>
              </a:buClr>
              <a:buSzPts val="1400"/>
              <a:buFont typeface="Arial"/>
              <a:buNone/>
              <a:defRPr sz="3000" b="0" i="0" u="none" strike="noStrike" cap="none">
                <a:solidFill>
                  <a:srgbClr val="53585F"/>
                </a:solidFill>
                <a:latin typeface="Trebuchet MS"/>
                <a:ea typeface="Trebuchet MS"/>
                <a:cs typeface="Trebuchet MS"/>
                <a:sym typeface="Trebuchet MS"/>
              </a:defRPr>
            </a:lvl1pPr>
            <a:lvl2pPr marL="914400" marR="0" lvl="1" indent="-228600" algn="l" rtl="0">
              <a:lnSpc>
                <a:spcPct val="100000"/>
              </a:lnSpc>
              <a:spcBef>
                <a:spcPts val="4200"/>
              </a:spcBef>
              <a:spcAft>
                <a:spcPts val="0"/>
              </a:spcAft>
              <a:buClr>
                <a:srgbClr val="000000"/>
              </a:buClr>
              <a:buSzPts val="1400"/>
              <a:buFont typeface="Arial"/>
              <a:buNone/>
              <a:defRPr sz="3000" b="0" i="0" u="none" strike="noStrike" cap="none">
                <a:solidFill>
                  <a:schemeClr val="lt1"/>
                </a:solidFill>
                <a:latin typeface="Trebuchet MS"/>
                <a:ea typeface="Trebuchet MS"/>
                <a:cs typeface="Trebuchet MS"/>
                <a:sym typeface="Trebuchet MS"/>
              </a:defRPr>
            </a:lvl2pPr>
            <a:lvl3pPr marL="1371600" marR="0" lvl="2" indent="-228600" algn="l" rtl="0">
              <a:lnSpc>
                <a:spcPct val="100000"/>
              </a:lnSpc>
              <a:spcBef>
                <a:spcPts val="4200"/>
              </a:spcBef>
              <a:spcAft>
                <a:spcPts val="0"/>
              </a:spcAft>
              <a:buClr>
                <a:srgbClr val="000000"/>
              </a:buClr>
              <a:buSzPts val="1400"/>
              <a:buFont typeface="Arial"/>
              <a:buNone/>
              <a:defRPr sz="3000" b="0" i="0" u="none" strike="noStrike" cap="none">
                <a:solidFill>
                  <a:schemeClr val="lt1"/>
                </a:solidFill>
                <a:latin typeface="Trebuchet MS"/>
                <a:ea typeface="Trebuchet MS"/>
                <a:cs typeface="Trebuchet MS"/>
                <a:sym typeface="Trebuchet MS"/>
              </a:defRPr>
            </a:lvl3pPr>
            <a:lvl4pPr marL="1828800" marR="0" lvl="3" indent="-228600" algn="l" rtl="0">
              <a:lnSpc>
                <a:spcPct val="100000"/>
              </a:lnSpc>
              <a:spcBef>
                <a:spcPts val="4200"/>
              </a:spcBef>
              <a:spcAft>
                <a:spcPts val="0"/>
              </a:spcAft>
              <a:buClr>
                <a:srgbClr val="000000"/>
              </a:buClr>
              <a:buSzPts val="1400"/>
              <a:buFont typeface="Arial"/>
              <a:buNone/>
              <a:defRPr sz="3000" b="0" i="0" u="none" strike="noStrike" cap="none">
                <a:solidFill>
                  <a:schemeClr val="lt1"/>
                </a:solidFill>
                <a:latin typeface="Trebuchet MS"/>
                <a:ea typeface="Trebuchet MS"/>
                <a:cs typeface="Trebuchet MS"/>
                <a:sym typeface="Trebuchet MS"/>
              </a:defRPr>
            </a:lvl4pPr>
            <a:lvl5pPr marL="2286000" marR="0" lvl="4" indent="-228600" algn="l" rtl="0">
              <a:lnSpc>
                <a:spcPct val="100000"/>
              </a:lnSpc>
              <a:spcBef>
                <a:spcPts val="4200"/>
              </a:spcBef>
              <a:spcAft>
                <a:spcPts val="0"/>
              </a:spcAft>
              <a:buClr>
                <a:srgbClr val="000000"/>
              </a:buClr>
              <a:buSzPts val="1400"/>
              <a:buFont typeface="Arial"/>
              <a:buNone/>
              <a:defRPr sz="3000" b="0" i="0" u="none" strike="noStrike" cap="none">
                <a:solidFill>
                  <a:schemeClr val="lt1"/>
                </a:solidFill>
                <a:latin typeface="Trebuchet MS"/>
                <a:ea typeface="Trebuchet MS"/>
                <a:cs typeface="Trebuchet MS"/>
                <a:sym typeface="Trebuchet MS"/>
              </a:defRPr>
            </a:lvl5pPr>
            <a:lvl6pPr marL="2743200" marR="0" lvl="5"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6pPr>
            <a:lvl7pPr marL="3200400" marR="0" lvl="6"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7pPr>
            <a:lvl8pPr marL="3657600" marR="0" lvl="7"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8pPr>
            <a:lvl9pPr marL="4114800" marR="0" lvl="8"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9pPr>
          </a:lstStyle>
          <a:p>
            <a:endParaRPr/>
          </a:p>
        </p:txBody>
      </p:sp>
      <p:sp>
        <p:nvSpPr>
          <p:cNvPr id="31" name="Google Shape;31;p67"/>
          <p:cNvSpPr txBox="1">
            <a:spLocks noGrp="1"/>
          </p:cNvSpPr>
          <p:nvPr>
            <p:ph type="sldNum" idx="12"/>
          </p:nvPr>
        </p:nvSpPr>
        <p:spPr>
          <a:xfrm>
            <a:off x="12169648" y="9007124"/>
            <a:ext cx="780300" cy="746700"/>
          </a:xfrm>
          <a:prstGeom prst="rect">
            <a:avLst/>
          </a:prstGeom>
          <a:noFill/>
          <a:ln>
            <a:noFill/>
          </a:ln>
        </p:spPr>
        <p:txBody>
          <a:bodyPr spcFirstLastPara="1" wrap="square" lIns="130025" tIns="130025" rIns="130025" bIns="130025" anchor="t"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53585F"/>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53585F"/>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53585F"/>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53585F"/>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53585F"/>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53585F"/>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53585F"/>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53585F"/>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53585F"/>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32"/>
        <p:cNvGrpSpPr/>
        <p:nvPr/>
      </p:nvGrpSpPr>
      <p:grpSpPr>
        <a:xfrm>
          <a:off x="0" y="0"/>
          <a:ext cx="0" cy="0"/>
          <a:chOff x="0" y="0"/>
          <a:chExt cx="0" cy="0"/>
        </a:xfrm>
      </p:grpSpPr>
      <p:sp>
        <p:nvSpPr>
          <p:cNvPr id="33" name="Google Shape;33;p68"/>
          <p:cNvSpPr txBox="1">
            <a:spLocks noGrp="1"/>
          </p:cNvSpPr>
          <p:nvPr>
            <p:ph type="title"/>
          </p:nvPr>
        </p:nvSpPr>
        <p:spPr>
          <a:xfrm>
            <a:off x="635000" y="533400"/>
            <a:ext cx="10972800" cy="124968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6000" b="0" i="1" u="none" strike="noStrike" cap="none">
                <a:solidFill>
                  <a:srgbClr val="53585F"/>
                </a:solidFill>
                <a:latin typeface="Trebuchet MS"/>
                <a:ea typeface="Trebuchet MS"/>
                <a:cs typeface="Trebuchet MS"/>
                <a:sym typeface="Trebuchet MS"/>
              </a:defRPr>
            </a:lvl1pPr>
            <a:lvl2pPr marR="0" lvl="1"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2pPr>
            <a:lvl3pPr marR="0" lvl="2"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3pPr>
            <a:lvl4pPr marR="0" lvl="3"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4pPr>
            <a:lvl5pPr marR="0" lvl="4"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5pPr>
            <a:lvl6pPr marR="0" lvl="5"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6pPr>
            <a:lvl7pPr marR="0" lvl="6"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7pPr>
            <a:lvl8pPr marR="0" lvl="7"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8pPr>
            <a:lvl9pPr marR="0" lvl="8"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9pPr>
          </a:lstStyle>
          <a:p>
            <a:endParaRPr/>
          </a:p>
        </p:txBody>
      </p:sp>
      <p:sp>
        <p:nvSpPr>
          <p:cNvPr id="34" name="Google Shape;34;p68"/>
          <p:cNvSpPr txBox="1">
            <a:spLocks noGrp="1"/>
          </p:cNvSpPr>
          <p:nvPr>
            <p:ph type="body" idx="1"/>
          </p:nvPr>
        </p:nvSpPr>
        <p:spPr>
          <a:xfrm>
            <a:off x="650876" y="1905000"/>
            <a:ext cx="10972800" cy="65532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4200"/>
              </a:spcBef>
              <a:spcAft>
                <a:spcPts val="0"/>
              </a:spcAft>
              <a:buClr>
                <a:srgbClr val="000000"/>
              </a:buClr>
              <a:buSzPts val="1400"/>
              <a:buFont typeface="Arial"/>
              <a:buNone/>
              <a:defRPr sz="3000" b="0" i="0" u="none" strike="noStrike" cap="none">
                <a:solidFill>
                  <a:srgbClr val="53585F"/>
                </a:solidFill>
                <a:latin typeface="Trebuchet MS"/>
                <a:ea typeface="Trebuchet MS"/>
                <a:cs typeface="Trebuchet MS"/>
                <a:sym typeface="Trebuchet MS"/>
              </a:defRPr>
            </a:lvl1pPr>
            <a:lvl2pPr marL="914400" marR="0" lvl="1" indent="-228600" algn="l" rtl="0">
              <a:lnSpc>
                <a:spcPct val="100000"/>
              </a:lnSpc>
              <a:spcBef>
                <a:spcPts val="4200"/>
              </a:spcBef>
              <a:spcAft>
                <a:spcPts val="0"/>
              </a:spcAft>
              <a:buClr>
                <a:srgbClr val="000000"/>
              </a:buClr>
              <a:buSzPts val="1400"/>
              <a:buFont typeface="Arial"/>
              <a:buNone/>
              <a:defRPr sz="3000" b="0" i="0" u="none" strike="noStrike" cap="none">
                <a:solidFill>
                  <a:srgbClr val="53585F"/>
                </a:solidFill>
                <a:latin typeface="Trebuchet MS"/>
                <a:ea typeface="Trebuchet MS"/>
                <a:cs typeface="Trebuchet MS"/>
                <a:sym typeface="Trebuchet MS"/>
              </a:defRPr>
            </a:lvl2pPr>
            <a:lvl3pPr marL="1371600" marR="0" lvl="2" indent="-228600" algn="l" rtl="0">
              <a:lnSpc>
                <a:spcPct val="100000"/>
              </a:lnSpc>
              <a:spcBef>
                <a:spcPts val="4200"/>
              </a:spcBef>
              <a:spcAft>
                <a:spcPts val="0"/>
              </a:spcAft>
              <a:buClr>
                <a:srgbClr val="000000"/>
              </a:buClr>
              <a:buSzPts val="1400"/>
              <a:buFont typeface="Arial"/>
              <a:buNone/>
              <a:defRPr sz="3000" b="0" i="0" u="none" strike="noStrike" cap="none">
                <a:solidFill>
                  <a:srgbClr val="53585F"/>
                </a:solidFill>
                <a:latin typeface="Trebuchet MS"/>
                <a:ea typeface="Trebuchet MS"/>
                <a:cs typeface="Trebuchet MS"/>
                <a:sym typeface="Trebuchet MS"/>
              </a:defRPr>
            </a:lvl3pPr>
            <a:lvl4pPr marL="1828800" marR="0" lvl="3" indent="-228600" algn="l" rtl="0">
              <a:lnSpc>
                <a:spcPct val="100000"/>
              </a:lnSpc>
              <a:spcBef>
                <a:spcPts val="4200"/>
              </a:spcBef>
              <a:spcAft>
                <a:spcPts val="0"/>
              </a:spcAft>
              <a:buClr>
                <a:srgbClr val="000000"/>
              </a:buClr>
              <a:buSzPts val="1400"/>
              <a:buFont typeface="Arial"/>
              <a:buNone/>
              <a:defRPr sz="3000" b="0" i="0" u="none" strike="noStrike" cap="none">
                <a:solidFill>
                  <a:srgbClr val="53585F"/>
                </a:solidFill>
                <a:latin typeface="Trebuchet MS"/>
                <a:ea typeface="Trebuchet MS"/>
                <a:cs typeface="Trebuchet MS"/>
                <a:sym typeface="Trebuchet MS"/>
              </a:defRPr>
            </a:lvl4pPr>
            <a:lvl5pPr marL="2286000" marR="0" lvl="4" indent="-228600" algn="l" rtl="0">
              <a:lnSpc>
                <a:spcPct val="100000"/>
              </a:lnSpc>
              <a:spcBef>
                <a:spcPts val="4200"/>
              </a:spcBef>
              <a:spcAft>
                <a:spcPts val="0"/>
              </a:spcAft>
              <a:buClr>
                <a:srgbClr val="000000"/>
              </a:buClr>
              <a:buSzPts val="1400"/>
              <a:buFont typeface="Arial"/>
              <a:buNone/>
              <a:defRPr sz="3000" b="0" i="0" u="none" strike="noStrike" cap="none">
                <a:solidFill>
                  <a:srgbClr val="53585F"/>
                </a:solidFill>
                <a:latin typeface="Trebuchet MS"/>
                <a:ea typeface="Trebuchet MS"/>
                <a:cs typeface="Trebuchet MS"/>
                <a:sym typeface="Trebuchet MS"/>
              </a:defRPr>
            </a:lvl5pPr>
            <a:lvl6pPr marL="2743200" marR="0" lvl="5"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6pPr>
            <a:lvl7pPr marL="3200400" marR="0" lvl="6"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7pPr>
            <a:lvl8pPr marL="3657600" marR="0" lvl="7"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8pPr>
            <a:lvl9pPr marL="4114800" marR="0" lvl="8"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9pPr>
          </a:lstStyle>
          <a:p>
            <a:endParaRPr/>
          </a:p>
        </p:txBody>
      </p:sp>
      <p:sp>
        <p:nvSpPr>
          <p:cNvPr id="35" name="Google Shape;35;p68"/>
          <p:cNvSpPr txBox="1">
            <a:spLocks noGrp="1"/>
          </p:cNvSpPr>
          <p:nvPr>
            <p:ph type="sldNum" idx="12"/>
          </p:nvPr>
        </p:nvSpPr>
        <p:spPr>
          <a:xfrm>
            <a:off x="12169648" y="9007124"/>
            <a:ext cx="780300" cy="746700"/>
          </a:xfrm>
          <a:prstGeom prst="rect">
            <a:avLst/>
          </a:prstGeom>
          <a:noFill/>
          <a:ln>
            <a:noFill/>
          </a:ln>
        </p:spPr>
        <p:txBody>
          <a:bodyPr spcFirstLastPara="1" wrap="square" lIns="130025" tIns="130025" rIns="130025" bIns="130025" anchor="t"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53585F"/>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53585F"/>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53585F"/>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53585F"/>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53585F"/>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53585F"/>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53585F"/>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53585F"/>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53585F"/>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6"/>
        <p:cNvGrpSpPr/>
        <p:nvPr/>
      </p:nvGrpSpPr>
      <p:grpSpPr>
        <a:xfrm>
          <a:off x="0" y="0"/>
          <a:ext cx="0" cy="0"/>
          <a:chOff x="0" y="0"/>
          <a:chExt cx="0" cy="0"/>
        </a:xfrm>
      </p:grpSpPr>
      <p:sp>
        <p:nvSpPr>
          <p:cNvPr id="37" name="Google Shape;37;p69"/>
          <p:cNvSpPr txBox="1">
            <a:spLocks noGrp="1"/>
          </p:cNvSpPr>
          <p:nvPr>
            <p:ph type="dt" idx="10"/>
          </p:nvPr>
        </p:nvSpPr>
        <p:spPr>
          <a:xfrm>
            <a:off x="731520" y="9119925"/>
            <a:ext cx="4389120" cy="32512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5C6670"/>
              </a:buClr>
              <a:buSzPts val="1400"/>
              <a:buFont typeface="Trebuchet MS"/>
              <a:buNone/>
              <a:defRPr sz="1800" b="0" i="0" u="none" strike="noStrike" cap="none">
                <a:solidFill>
                  <a:srgbClr val="5C6670"/>
                </a:solidFill>
                <a:latin typeface="Trebuchet MS"/>
                <a:ea typeface="Trebuchet MS"/>
                <a:cs typeface="Trebuchet MS"/>
                <a:sym typeface="Trebuchet MS"/>
              </a:defRPr>
            </a:lvl1pPr>
            <a:lvl2pPr marR="0" lvl="1" algn="l" rtl="0">
              <a:lnSpc>
                <a:spcPct val="100000"/>
              </a:lnSpc>
              <a:spcBef>
                <a:spcPts val="0"/>
              </a:spcBef>
              <a:spcAft>
                <a:spcPts val="0"/>
              </a:spcAft>
              <a:buClr>
                <a:srgbClr val="5C6670"/>
              </a:buClr>
              <a:buSzPts val="1400"/>
              <a:buFont typeface="Trebuchet MS"/>
              <a:buNone/>
              <a:defRPr sz="1800" b="0" i="0" u="none" strike="noStrike" cap="none">
                <a:solidFill>
                  <a:srgbClr val="5C6670"/>
                </a:solidFill>
                <a:latin typeface="Trebuchet MS"/>
                <a:ea typeface="Trebuchet MS"/>
                <a:cs typeface="Trebuchet MS"/>
                <a:sym typeface="Trebuchet MS"/>
              </a:defRPr>
            </a:lvl2pPr>
            <a:lvl3pPr marR="0" lvl="2" algn="l" rtl="0">
              <a:lnSpc>
                <a:spcPct val="100000"/>
              </a:lnSpc>
              <a:spcBef>
                <a:spcPts val="0"/>
              </a:spcBef>
              <a:spcAft>
                <a:spcPts val="0"/>
              </a:spcAft>
              <a:buClr>
                <a:srgbClr val="5C6670"/>
              </a:buClr>
              <a:buSzPts val="1400"/>
              <a:buFont typeface="Trebuchet MS"/>
              <a:buNone/>
              <a:defRPr sz="1800" b="0" i="0" u="none" strike="noStrike" cap="none">
                <a:solidFill>
                  <a:srgbClr val="5C6670"/>
                </a:solidFill>
                <a:latin typeface="Trebuchet MS"/>
                <a:ea typeface="Trebuchet MS"/>
                <a:cs typeface="Trebuchet MS"/>
                <a:sym typeface="Trebuchet MS"/>
              </a:defRPr>
            </a:lvl3pPr>
            <a:lvl4pPr marR="0" lvl="3" algn="l" rtl="0">
              <a:lnSpc>
                <a:spcPct val="100000"/>
              </a:lnSpc>
              <a:spcBef>
                <a:spcPts val="0"/>
              </a:spcBef>
              <a:spcAft>
                <a:spcPts val="0"/>
              </a:spcAft>
              <a:buClr>
                <a:srgbClr val="5C6670"/>
              </a:buClr>
              <a:buSzPts val="1400"/>
              <a:buFont typeface="Trebuchet MS"/>
              <a:buNone/>
              <a:defRPr sz="1800" b="0" i="0" u="none" strike="noStrike" cap="none">
                <a:solidFill>
                  <a:srgbClr val="5C6670"/>
                </a:solidFill>
                <a:latin typeface="Trebuchet MS"/>
                <a:ea typeface="Trebuchet MS"/>
                <a:cs typeface="Trebuchet MS"/>
                <a:sym typeface="Trebuchet MS"/>
              </a:defRPr>
            </a:lvl4pPr>
            <a:lvl5pPr marR="0" lvl="4" algn="l" rtl="0">
              <a:lnSpc>
                <a:spcPct val="100000"/>
              </a:lnSpc>
              <a:spcBef>
                <a:spcPts val="0"/>
              </a:spcBef>
              <a:spcAft>
                <a:spcPts val="0"/>
              </a:spcAft>
              <a:buClr>
                <a:srgbClr val="5C6670"/>
              </a:buClr>
              <a:buSzPts val="1400"/>
              <a:buFont typeface="Trebuchet MS"/>
              <a:buNone/>
              <a:defRPr sz="1800" b="0" i="0" u="none" strike="noStrike" cap="none">
                <a:solidFill>
                  <a:srgbClr val="5C6670"/>
                </a:solidFill>
                <a:latin typeface="Trebuchet MS"/>
                <a:ea typeface="Trebuchet MS"/>
                <a:cs typeface="Trebuchet MS"/>
                <a:sym typeface="Trebuchet MS"/>
              </a:defRPr>
            </a:lvl5pPr>
            <a:lvl6pPr marR="0" lvl="5" algn="l" rtl="0">
              <a:lnSpc>
                <a:spcPct val="100000"/>
              </a:lnSpc>
              <a:spcBef>
                <a:spcPts val="0"/>
              </a:spcBef>
              <a:spcAft>
                <a:spcPts val="0"/>
              </a:spcAft>
              <a:buClr>
                <a:srgbClr val="5C6670"/>
              </a:buClr>
              <a:buSzPts val="1400"/>
              <a:buFont typeface="Trebuchet MS"/>
              <a:buNone/>
              <a:defRPr sz="1800" b="0" i="0" u="none" strike="noStrike" cap="none">
                <a:solidFill>
                  <a:srgbClr val="5C6670"/>
                </a:solidFill>
                <a:latin typeface="Trebuchet MS"/>
                <a:ea typeface="Trebuchet MS"/>
                <a:cs typeface="Trebuchet MS"/>
                <a:sym typeface="Trebuchet MS"/>
              </a:defRPr>
            </a:lvl6pPr>
            <a:lvl7pPr marR="0" lvl="6" algn="l" rtl="0">
              <a:lnSpc>
                <a:spcPct val="100000"/>
              </a:lnSpc>
              <a:spcBef>
                <a:spcPts val="0"/>
              </a:spcBef>
              <a:spcAft>
                <a:spcPts val="0"/>
              </a:spcAft>
              <a:buClr>
                <a:srgbClr val="5C6670"/>
              </a:buClr>
              <a:buSzPts val="1400"/>
              <a:buFont typeface="Trebuchet MS"/>
              <a:buNone/>
              <a:defRPr sz="1800" b="0" i="0" u="none" strike="noStrike" cap="none">
                <a:solidFill>
                  <a:srgbClr val="5C6670"/>
                </a:solidFill>
                <a:latin typeface="Trebuchet MS"/>
                <a:ea typeface="Trebuchet MS"/>
                <a:cs typeface="Trebuchet MS"/>
                <a:sym typeface="Trebuchet MS"/>
              </a:defRPr>
            </a:lvl7pPr>
            <a:lvl8pPr marR="0" lvl="7" algn="l" rtl="0">
              <a:lnSpc>
                <a:spcPct val="100000"/>
              </a:lnSpc>
              <a:spcBef>
                <a:spcPts val="0"/>
              </a:spcBef>
              <a:spcAft>
                <a:spcPts val="0"/>
              </a:spcAft>
              <a:buClr>
                <a:srgbClr val="5C6670"/>
              </a:buClr>
              <a:buSzPts val="1400"/>
              <a:buFont typeface="Trebuchet MS"/>
              <a:buNone/>
              <a:defRPr sz="1800" b="0" i="0" u="none" strike="noStrike" cap="none">
                <a:solidFill>
                  <a:srgbClr val="5C6670"/>
                </a:solidFill>
                <a:latin typeface="Trebuchet MS"/>
                <a:ea typeface="Trebuchet MS"/>
                <a:cs typeface="Trebuchet MS"/>
                <a:sym typeface="Trebuchet MS"/>
              </a:defRPr>
            </a:lvl8pPr>
            <a:lvl9pPr marR="0" lvl="8" algn="l" rtl="0">
              <a:lnSpc>
                <a:spcPct val="100000"/>
              </a:lnSpc>
              <a:spcBef>
                <a:spcPts val="0"/>
              </a:spcBef>
              <a:spcAft>
                <a:spcPts val="0"/>
              </a:spcAft>
              <a:buClr>
                <a:srgbClr val="5C6670"/>
              </a:buClr>
              <a:buSzPts val="1400"/>
              <a:buFont typeface="Trebuchet MS"/>
              <a:buNone/>
              <a:defRPr sz="1800" b="0" i="0" u="none" strike="noStrike" cap="none">
                <a:solidFill>
                  <a:srgbClr val="5C6670"/>
                </a:solidFill>
                <a:latin typeface="Trebuchet MS"/>
                <a:ea typeface="Trebuchet MS"/>
                <a:cs typeface="Trebuchet MS"/>
                <a:sym typeface="Trebuchet MS"/>
              </a:defRPr>
            </a:lvl9pPr>
          </a:lstStyle>
          <a:p>
            <a:endParaRPr/>
          </a:p>
        </p:txBody>
      </p:sp>
      <p:sp>
        <p:nvSpPr>
          <p:cNvPr id="38" name="Google Shape;38;p69"/>
          <p:cNvSpPr txBox="1">
            <a:spLocks noGrp="1"/>
          </p:cNvSpPr>
          <p:nvPr>
            <p:ph type="ftr" idx="11"/>
          </p:nvPr>
        </p:nvSpPr>
        <p:spPr>
          <a:xfrm>
            <a:off x="731520" y="9322236"/>
            <a:ext cx="5364480" cy="32512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5C6670"/>
              </a:buClr>
              <a:buSzPts val="1400"/>
              <a:buFont typeface="Trebuchet MS"/>
              <a:buNone/>
              <a:defRPr sz="1800" b="0" i="0" u="none" strike="noStrike" cap="none">
                <a:solidFill>
                  <a:srgbClr val="5C6670"/>
                </a:solidFill>
                <a:latin typeface="Trebuchet MS"/>
                <a:ea typeface="Trebuchet MS"/>
                <a:cs typeface="Trebuchet MS"/>
                <a:sym typeface="Trebuchet MS"/>
              </a:defRPr>
            </a:lvl1pPr>
            <a:lvl2pPr marR="0" lvl="1" algn="l" rtl="0">
              <a:lnSpc>
                <a:spcPct val="100000"/>
              </a:lnSpc>
              <a:spcBef>
                <a:spcPts val="0"/>
              </a:spcBef>
              <a:spcAft>
                <a:spcPts val="0"/>
              </a:spcAft>
              <a:buClr>
                <a:srgbClr val="5C6670"/>
              </a:buClr>
              <a:buSzPts val="1400"/>
              <a:buFont typeface="Trebuchet MS"/>
              <a:buNone/>
              <a:defRPr sz="1800" b="0" i="0" u="none" strike="noStrike" cap="none">
                <a:solidFill>
                  <a:srgbClr val="5C6670"/>
                </a:solidFill>
                <a:latin typeface="Trebuchet MS"/>
                <a:ea typeface="Trebuchet MS"/>
                <a:cs typeface="Trebuchet MS"/>
                <a:sym typeface="Trebuchet MS"/>
              </a:defRPr>
            </a:lvl2pPr>
            <a:lvl3pPr marR="0" lvl="2" algn="l" rtl="0">
              <a:lnSpc>
                <a:spcPct val="100000"/>
              </a:lnSpc>
              <a:spcBef>
                <a:spcPts val="0"/>
              </a:spcBef>
              <a:spcAft>
                <a:spcPts val="0"/>
              </a:spcAft>
              <a:buClr>
                <a:srgbClr val="5C6670"/>
              </a:buClr>
              <a:buSzPts val="1400"/>
              <a:buFont typeface="Trebuchet MS"/>
              <a:buNone/>
              <a:defRPr sz="1800" b="0" i="0" u="none" strike="noStrike" cap="none">
                <a:solidFill>
                  <a:srgbClr val="5C6670"/>
                </a:solidFill>
                <a:latin typeface="Trebuchet MS"/>
                <a:ea typeface="Trebuchet MS"/>
                <a:cs typeface="Trebuchet MS"/>
                <a:sym typeface="Trebuchet MS"/>
              </a:defRPr>
            </a:lvl3pPr>
            <a:lvl4pPr marR="0" lvl="3" algn="l" rtl="0">
              <a:lnSpc>
                <a:spcPct val="100000"/>
              </a:lnSpc>
              <a:spcBef>
                <a:spcPts val="0"/>
              </a:spcBef>
              <a:spcAft>
                <a:spcPts val="0"/>
              </a:spcAft>
              <a:buClr>
                <a:srgbClr val="5C6670"/>
              </a:buClr>
              <a:buSzPts val="1400"/>
              <a:buFont typeface="Trebuchet MS"/>
              <a:buNone/>
              <a:defRPr sz="1800" b="0" i="0" u="none" strike="noStrike" cap="none">
                <a:solidFill>
                  <a:srgbClr val="5C6670"/>
                </a:solidFill>
                <a:latin typeface="Trebuchet MS"/>
                <a:ea typeface="Trebuchet MS"/>
                <a:cs typeface="Trebuchet MS"/>
                <a:sym typeface="Trebuchet MS"/>
              </a:defRPr>
            </a:lvl4pPr>
            <a:lvl5pPr marR="0" lvl="4" algn="l" rtl="0">
              <a:lnSpc>
                <a:spcPct val="100000"/>
              </a:lnSpc>
              <a:spcBef>
                <a:spcPts val="0"/>
              </a:spcBef>
              <a:spcAft>
                <a:spcPts val="0"/>
              </a:spcAft>
              <a:buClr>
                <a:srgbClr val="5C6670"/>
              </a:buClr>
              <a:buSzPts val="1400"/>
              <a:buFont typeface="Trebuchet MS"/>
              <a:buNone/>
              <a:defRPr sz="1800" b="0" i="0" u="none" strike="noStrike" cap="none">
                <a:solidFill>
                  <a:srgbClr val="5C6670"/>
                </a:solidFill>
                <a:latin typeface="Trebuchet MS"/>
                <a:ea typeface="Trebuchet MS"/>
                <a:cs typeface="Trebuchet MS"/>
                <a:sym typeface="Trebuchet MS"/>
              </a:defRPr>
            </a:lvl5pPr>
            <a:lvl6pPr marR="0" lvl="5" algn="l" rtl="0">
              <a:lnSpc>
                <a:spcPct val="100000"/>
              </a:lnSpc>
              <a:spcBef>
                <a:spcPts val="0"/>
              </a:spcBef>
              <a:spcAft>
                <a:spcPts val="0"/>
              </a:spcAft>
              <a:buClr>
                <a:srgbClr val="5C6670"/>
              </a:buClr>
              <a:buSzPts val="1400"/>
              <a:buFont typeface="Trebuchet MS"/>
              <a:buNone/>
              <a:defRPr sz="1800" b="0" i="0" u="none" strike="noStrike" cap="none">
                <a:solidFill>
                  <a:srgbClr val="5C6670"/>
                </a:solidFill>
                <a:latin typeface="Trebuchet MS"/>
                <a:ea typeface="Trebuchet MS"/>
                <a:cs typeface="Trebuchet MS"/>
                <a:sym typeface="Trebuchet MS"/>
              </a:defRPr>
            </a:lvl6pPr>
            <a:lvl7pPr marR="0" lvl="6" algn="l" rtl="0">
              <a:lnSpc>
                <a:spcPct val="100000"/>
              </a:lnSpc>
              <a:spcBef>
                <a:spcPts val="0"/>
              </a:spcBef>
              <a:spcAft>
                <a:spcPts val="0"/>
              </a:spcAft>
              <a:buClr>
                <a:srgbClr val="5C6670"/>
              </a:buClr>
              <a:buSzPts val="1400"/>
              <a:buFont typeface="Trebuchet MS"/>
              <a:buNone/>
              <a:defRPr sz="1800" b="0" i="0" u="none" strike="noStrike" cap="none">
                <a:solidFill>
                  <a:srgbClr val="5C6670"/>
                </a:solidFill>
                <a:latin typeface="Trebuchet MS"/>
                <a:ea typeface="Trebuchet MS"/>
                <a:cs typeface="Trebuchet MS"/>
                <a:sym typeface="Trebuchet MS"/>
              </a:defRPr>
            </a:lvl7pPr>
            <a:lvl8pPr marR="0" lvl="7" algn="l" rtl="0">
              <a:lnSpc>
                <a:spcPct val="100000"/>
              </a:lnSpc>
              <a:spcBef>
                <a:spcPts val="0"/>
              </a:spcBef>
              <a:spcAft>
                <a:spcPts val="0"/>
              </a:spcAft>
              <a:buClr>
                <a:srgbClr val="5C6670"/>
              </a:buClr>
              <a:buSzPts val="1400"/>
              <a:buFont typeface="Trebuchet MS"/>
              <a:buNone/>
              <a:defRPr sz="1800" b="0" i="0" u="none" strike="noStrike" cap="none">
                <a:solidFill>
                  <a:srgbClr val="5C6670"/>
                </a:solidFill>
                <a:latin typeface="Trebuchet MS"/>
                <a:ea typeface="Trebuchet MS"/>
                <a:cs typeface="Trebuchet MS"/>
                <a:sym typeface="Trebuchet MS"/>
              </a:defRPr>
            </a:lvl8pPr>
            <a:lvl9pPr marR="0" lvl="8" algn="l" rtl="0">
              <a:lnSpc>
                <a:spcPct val="100000"/>
              </a:lnSpc>
              <a:spcBef>
                <a:spcPts val="0"/>
              </a:spcBef>
              <a:spcAft>
                <a:spcPts val="0"/>
              </a:spcAft>
              <a:buClr>
                <a:srgbClr val="5C6670"/>
              </a:buClr>
              <a:buSzPts val="1400"/>
              <a:buFont typeface="Trebuchet MS"/>
              <a:buNone/>
              <a:defRPr sz="1800" b="0" i="0" u="none" strike="noStrike" cap="none">
                <a:solidFill>
                  <a:srgbClr val="5C6670"/>
                </a:solidFill>
                <a:latin typeface="Trebuchet MS"/>
                <a:ea typeface="Trebuchet MS"/>
                <a:cs typeface="Trebuchet MS"/>
                <a:sym typeface="Trebuchet MS"/>
              </a:defRPr>
            </a:lvl9pPr>
          </a:lstStyle>
          <a:p>
            <a:endParaRPr/>
          </a:p>
        </p:txBody>
      </p:sp>
      <p:sp>
        <p:nvSpPr>
          <p:cNvPr id="39" name="Google Shape;39;p69"/>
          <p:cNvSpPr txBox="1">
            <a:spLocks noGrp="1"/>
          </p:cNvSpPr>
          <p:nvPr>
            <p:ph type="sldNum" idx="12"/>
          </p:nvPr>
        </p:nvSpPr>
        <p:spPr>
          <a:xfrm>
            <a:off x="9348188" y="8357564"/>
            <a:ext cx="3121152" cy="19869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5C6670"/>
              </a:buClr>
              <a:buSzPts val="1800"/>
              <a:buFont typeface="Trebuchet MS"/>
              <a:buNone/>
              <a:defRPr sz="1800" b="0" i="0" u="none" strike="noStrike" cap="none">
                <a:solidFill>
                  <a:srgbClr val="5C6670"/>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5C6670"/>
              </a:buClr>
              <a:buSzPts val="1800"/>
              <a:buFont typeface="Trebuchet MS"/>
              <a:buNone/>
              <a:defRPr sz="1800" b="0" i="0" u="none" strike="noStrike" cap="none">
                <a:solidFill>
                  <a:srgbClr val="5C6670"/>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5C6670"/>
              </a:buClr>
              <a:buSzPts val="1800"/>
              <a:buFont typeface="Trebuchet MS"/>
              <a:buNone/>
              <a:defRPr sz="1800" b="0" i="0" u="none" strike="noStrike" cap="none">
                <a:solidFill>
                  <a:srgbClr val="5C6670"/>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5C6670"/>
              </a:buClr>
              <a:buSzPts val="1800"/>
              <a:buFont typeface="Trebuchet MS"/>
              <a:buNone/>
              <a:defRPr sz="1800" b="0" i="0" u="none" strike="noStrike" cap="none">
                <a:solidFill>
                  <a:srgbClr val="5C6670"/>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5C6670"/>
              </a:buClr>
              <a:buSzPts val="1800"/>
              <a:buFont typeface="Trebuchet MS"/>
              <a:buNone/>
              <a:defRPr sz="1800" b="0" i="0" u="none" strike="noStrike" cap="none">
                <a:solidFill>
                  <a:srgbClr val="5C6670"/>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5C6670"/>
              </a:buClr>
              <a:buSzPts val="1800"/>
              <a:buFont typeface="Trebuchet MS"/>
              <a:buNone/>
              <a:defRPr sz="1800" b="0" i="0" u="none" strike="noStrike" cap="none">
                <a:solidFill>
                  <a:srgbClr val="5C6670"/>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5C6670"/>
              </a:buClr>
              <a:buSzPts val="1800"/>
              <a:buFont typeface="Trebuchet MS"/>
              <a:buNone/>
              <a:defRPr sz="1800" b="0" i="0" u="none" strike="noStrike" cap="none">
                <a:solidFill>
                  <a:srgbClr val="5C6670"/>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5C6670"/>
              </a:buClr>
              <a:buSzPts val="1800"/>
              <a:buFont typeface="Trebuchet MS"/>
              <a:buNone/>
              <a:defRPr sz="1800" b="0" i="0" u="none" strike="noStrike" cap="none">
                <a:solidFill>
                  <a:srgbClr val="5C6670"/>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5C6670"/>
              </a:buClr>
              <a:buSzPts val="1800"/>
              <a:buFont typeface="Trebuchet MS"/>
              <a:buNone/>
              <a:defRPr sz="1800" b="0" i="0" u="none" strike="noStrike" cap="none">
                <a:solidFill>
                  <a:srgbClr val="5C6670"/>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42"/>
        <p:cNvGrpSpPr/>
        <p:nvPr/>
      </p:nvGrpSpPr>
      <p:grpSpPr>
        <a:xfrm>
          <a:off x="0" y="0"/>
          <a:ext cx="0" cy="0"/>
          <a:chOff x="0" y="0"/>
          <a:chExt cx="0" cy="0"/>
        </a:xfrm>
      </p:grpSpPr>
      <p:pic>
        <p:nvPicPr>
          <p:cNvPr id="43" name="Google Shape;43;p71" descr="fall_in_co_4x3.jpg"/>
          <p:cNvPicPr preferRelativeResize="0"/>
          <p:nvPr/>
        </p:nvPicPr>
        <p:blipFill rotWithShape="1">
          <a:blip r:embed="rId2">
            <a:alphaModFix/>
          </a:blip>
          <a:srcRect/>
          <a:stretch/>
        </p:blipFill>
        <p:spPr>
          <a:xfrm>
            <a:off x="0" y="0"/>
            <a:ext cx="13030200" cy="9772650"/>
          </a:xfrm>
          <a:prstGeom prst="rect">
            <a:avLst/>
          </a:prstGeom>
          <a:noFill/>
          <a:ln>
            <a:noFill/>
          </a:ln>
        </p:spPr>
      </p:pic>
      <p:sp>
        <p:nvSpPr>
          <p:cNvPr id="44" name="Google Shape;44;p71"/>
          <p:cNvSpPr/>
          <p:nvPr/>
        </p:nvSpPr>
        <p:spPr>
          <a:xfrm>
            <a:off x="0" y="8915404"/>
            <a:ext cx="13030200" cy="866775"/>
          </a:xfrm>
          <a:custGeom>
            <a:avLst/>
            <a:gdLst/>
            <a:ahLst/>
            <a:cxnLst/>
            <a:rect l="l" t="t" r="r" b="b"/>
            <a:pathLst>
              <a:path w="21600" h="21600" extrusionOk="0">
                <a:moveTo>
                  <a:pt x="0" y="0"/>
                </a:moveTo>
                <a:lnTo>
                  <a:pt x="21600" y="0"/>
                </a:lnTo>
                <a:lnTo>
                  <a:pt x="21600" y="21600"/>
                </a:lnTo>
                <a:lnTo>
                  <a:pt x="0" y="21600"/>
                </a:lnTo>
                <a:close/>
              </a:path>
            </a:pathLst>
          </a:custGeom>
          <a:solidFill>
            <a:srgbClr val="FFD100"/>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2200"/>
              <a:buFont typeface="Arial"/>
              <a:buNone/>
            </a:pPr>
            <a:endParaRPr sz="2200" b="0" i="0" u="none" strike="noStrike" cap="none">
              <a:solidFill>
                <a:srgbClr val="5C6670"/>
              </a:solidFill>
              <a:latin typeface="Trebuchet MS"/>
              <a:ea typeface="Trebuchet MS"/>
              <a:cs typeface="Trebuchet MS"/>
              <a:sym typeface="Trebuchet MS"/>
            </a:endParaRPr>
          </a:p>
        </p:txBody>
      </p:sp>
      <p:pic>
        <p:nvPicPr>
          <p:cNvPr id="45" name="Google Shape;45;p71"/>
          <p:cNvPicPr preferRelativeResize="0"/>
          <p:nvPr/>
        </p:nvPicPr>
        <p:blipFill rotWithShape="1">
          <a:blip r:embed="rId3">
            <a:alphaModFix/>
          </a:blip>
          <a:srcRect/>
          <a:stretch/>
        </p:blipFill>
        <p:spPr>
          <a:xfrm>
            <a:off x="787400" y="8987257"/>
            <a:ext cx="4846320" cy="774752"/>
          </a:xfrm>
          <a:prstGeom prst="rect">
            <a:avLst/>
          </a:prstGeom>
          <a:noFill/>
          <a:ln>
            <a:noFill/>
          </a:ln>
        </p:spPr>
      </p:pic>
      <p:sp>
        <p:nvSpPr>
          <p:cNvPr id="46" name="Google Shape;46;p71"/>
          <p:cNvSpPr txBox="1">
            <a:spLocks noGrp="1"/>
          </p:cNvSpPr>
          <p:nvPr>
            <p:ph type="sldNum" idx="12"/>
          </p:nvPr>
        </p:nvSpPr>
        <p:spPr>
          <a:xfrm>
            <a:off x="12169648" y="9007124"/>
            <a:ext cx="780300" cy="746700"/>
          </a:xfrm>
          <a:prstGeom prst="rect">
            <a:avLst/>
          </a:prstGeom>
          <a:noFill/>
          <a:ln>
            <a:noFill/>
          </a:ln>
        </p:spPr>
        <p:txBody>
          <a:bodyPr spcFirstLastPara="1" wrap="square" lIns="130025" tIns="130025" rIns="130025" bIns="130025" anchor="t"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47"/>
        <p:cNvGrpSpPr/>
        <p:nvPr/>
      </p:nvGrpSpPr>
      <p:grpSpPr>
        <a:xfrm>
          <a:off x="0" y="0"/>
          <a:ext cx="0" cy="0"/>
          <a:chOff x="0" y="0"/>
          <a:chExt cx="0" cy="0"/>
        </a:xfrm>
      </p:grpSpPr>
      <p:sp>
        <p:nvSpPr>
          <p:cNvPr id="48" name="Google Shape;48;p73"/>
          <p:cNvSpPr/>
          <p:nvPr/>
        </p:nvSpPr>
        <p:spPr>
          <a:xfrm>
            <a:off x="1092200" y="2667000"/>
            <a:ext cx="1524000" cy="1524000"/>
          </a:xfrm>
          <a:prstGeom prst="rect">
            <a:avLst/>
          </a:prstGeom>
          <a:solidFill>
            <a:srgbClr val="14943F"/>
          </a:solidFill>
          <a:ln>
            <a:noFill/>
          </a:ln>
        </p:spPr>
        <p:txBody>
          <a:bodyPr spcFirstLastPara="1" wrap="square" lIns="50800" tIns="50800" rIns="50800" bIns="50800" anchor="ctr" anchorCtr="0">
            <a:noAutofit/>
          </a:bodyPr>
          <a:lstStyle/>
          <a:p>
            <a:pPr marL="228611" marR="0" lvl="0" indent="0" algn="l" rtl="0">
              <a:lnSpc>
                <a:spcPct val="100000"/>
              </a:lnSpc>
              <a:spcBef>
                <a:spcPts val="0"/>
              </a:spcBef>
              <a:spcAft>
                <a:spcPts val="0"/>
              </a:spcAft>
              <a:buClr>
                <a:srgbClr val="5C6670"/>
              </a:buClr>
              <a:buSzPts val="1800"/>
              <a:buFont typeface="Trebuchet MS"/>
              <a:buNone/>
            </a:pPr>
            <a:endParaRPr sz="1800" b="0" i="0" u="none" strike="noStrike" cap="none">
              <a:solidFill>
                <a:srgbClr val="5C6670"/>
              </a:solidFill>
              <a:latin typeface="Trebuchet MS"/>
              <a:ea typeface="Trebuchet MS"/>
              <a:cs typeface="Trebuchet MS"/>
              <a:sym typeface="Trebuchet MS"/>
            </a:endParaRPr>
          </a:p>
        </p:txBody>
      </p:sp>
      <p:sp>
        <p:nvSpPr>
          <p:cNvPr id="49" name="Google Shape;49;p73"/>
          <p:cNvSpPr txBox="1"/>
          <p:nvPr/>
        </p:nvSpPr>
        <p:spPr>
          <a:xfrm>
            <a:off x="1016000" y="2133600"/>
            <a:ext cx="419100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5C6670"/>
                </a:solidFill>
                <a:latin typeface="Trebuchet MS"/>
                <a:ea typeface="Trebuchet MS"/>
                <a:cs typeface="Trebuchet MS"/>
                <a:sym typeface="Trebuchet MS"/>
              </a:rPr>
              <a:t>brandCOLORADO colors</a:t>
            </a:r>
            <a:endParaRPr sz="1800" b="0" i="0" u="none" strike="noStrike" cap="none">
              <a:solidFill>
                <a:srgbClr val="5C6670"/>
              </a:solidFill>
              <a:latin typeface="Trebuchet MS"/>
              <a:ea typeface="Trebuchet MS"/>
              <a:cs typeface="Trebuchet MS"/>
              <a:sym typeface="Trebuchet MS"/>
            </a:endParaRPr>
          </a:p>
        </p:txBody>
      </p:sp>
      <p:sp>
        <p:nvSpPr>
          <p:cNvPr id="50" name="Google Shape;50;p73"/>
          <p:cNvSpPr txBox="1"/>
          <p:nvPr/>
        </p:nvSpPr>
        <p:spPr>
          <a:xfrm>
            <a:off x="1092200" y="457203"/>
            <a:ext cx="7620000" cy="9388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501"/>
              <a:buFont typeface="Arial"/>
              <a:buNone/>
            </a:pPr>
            <a:r>
              <a:rPr lang="en-US" sz="5501" b="1" i="1" u="none" strike="noStrike" cap="none">
                <a:solidFill>
                  <a:srgbClr val="5C6670"/>
                </a:solidFill>
                <a:latin typeface="Trebuchet MS"/>
                <a:ea typeface="Trebuchet MS"/>
                <a:cs typeface="Trebuchet MS"/>
                <a:sym typeface="Trebuchet MS"/>
              </a:rPr>
              <a:t>Using this template:</a:t>
            </a:r>
            <a:endParaRPr sz="5501" b="0" i="0" u="none" strike="noStrike" cap="none">
              <a:solidFill>
                <a:srgbClr val="5C6670"/>
              </a:solidFill>
              <a:latin typeface="Trebuchet MS"/>
              <a:ea typeface="Trebuchet MS"/>
              <a:cs typeface="Trebuchet MS"/>
              <a:sym typeface="Trebuchet MS"/>
            </a:endParaRPr>
          </a:p>
        </p:txBody>
      </p:sp>
      <p:sp>
        <p:nvSpPr>
          <p:cNvPr id="51" name="Google Shape;51;p73"/>
          <p:cNvSpPr/>
          <p:nvPr/>
        </p:nvSpPr>
        <p:spPr>
          <a:xfrm>
            <a:off x="3073400" y="2667000"/>
            <a:ext cx="1524000" cy="1524000"/>
          </a:xfrm>
          <a:prstGeom prst="rect">
            <a:avLst/>
          </a:prstGeom>
          <a:solidFill>
            <a:srgbClr val="4A535D"/>
          </a:solidFill>
          <a:ln>
            <a:noFill/>
          </a:ln>
        </p:spPr>
        <p:txBody>
          <a:bodyPr spcFirstLastPara="1" wrap="square" lIns="50800" tIns="50800" rIns="50800" bIns="50800" anchor="ctr" anchorCtr="0">
            <a:noAutofit/>
          </a:bodyPr>
          <a:lstStyle/>
          <a:p>
            <a:pPr marL="228611" marR="0" lvl="0" indent="0" algn="l" rtl="0">
              <a:lnSpc>
                <a:spcPct val="100000"/>
              </a:lnSpc>
              <a:spcBef>
                <a:spcPts val="0"/>
              </a:spcBef>
              <a:spcAft>
                <a:spcPts val="0"/>
              </a:spcAft>
              <a:buClr>
                <a:srgbClr val="5C6670"/>
              </a:buClr>
              <a:buSzPts val="1800"/>
              <a:buFont typeface="Trebuchet MS"/>
              <a:buNone/>
            </a:pPr>
            <a:endParaRPr sz="1800" b="0" i="0" u="none" strike="noStrike" cap="none">
              <a:solidFill>
                <a:srgbClr val="5C6670"/>
              </a:solidFill>
              <a:latin typeface="Trebuchet MS"/>
              <a:ea typeface="Trebuchet MS"/>
              <a:cs typeface="Trebuchet MS"/>
              <a:sym typeface="Trebuchet MS"/>
            </a:endParaRPr>
          </a:p>
        </p:txBody>
      </p:sp>
      <p:sp>
        <p:nvSpPr>
          <p:cNvPr id="52" name="Google Shape;52;p73"/>
          <p:cNvSpPr/>
          <p:nvPr/>
        </p:nvSpPr>
        <p:spPr>
          <a:xfrm>
            <a:off x="5054600" y="2667000"/>
            <a:ext cx="1524000" cy="1524000"/>
          </a:xfrm>
          <a:prstGeom prst="rect">
            <a:avLst/>
          </a:prstGeom>
          <a:solidFill>
            <a:srgbClr val="C7C9C9"/>
          </a:solidFill>
          <a:ln>
            <a:noFill/>
          </a:ln>
        </p:spPr>
        <p:txBody>
          <a:bodyPr spcFirstLastPara="1" wrap="square" lIns="50800" tIns="50800" rIns="50800" bIns="50800" anchor="ctr" anchorCtr="0">
            <a:noAutofit/>
          </a:bodyPr>
          <a:lstStyle/>
          <a:p>
            <a:pPr marL="228611" marR="0" lvl="0" indent="0" algn="l" rtl="0">
              <a:lnSpc>
                <a:spcPct val="100000"/>
              </a:lnSpc>
              <a:spcBef>
                <a:spcPts val="0"/>
              </a:spcBef>
              <a:spcAft>
                <a:spcPts val="0"/>
              </a:spcAft>
              <a:buClr>
                <a:srgbClr val="5C6670"/>
              </a:buClr>
              <a:buSzPts val="1800"/>
              <a:buFont typeface="Trebuchet MS"/>
              <a:buNone/>
            </a:pPr>
            <a:endParaRPr sz="1800" b="0" i="0" u="none" strike="noStrike" cap="none">
              <a:solidFill>
                <a:srgbClr val="5C6670"/>
              </a:solidFill>
              <a:latin typeface="Trebuchet MS"/>
              <a:ea typeface="Trebuchet MS"/>
              <a:cs typeface="Trebuchet MS"/>
              <a:sym typeface="Trebuchet MS"/>
            </a:endParaRPr>
          </a:p>
        </p:txBody>
      </p:sp>
      <p:sp>
        <p:nvSpPr>
          <p:cNvPr id="53" name="Google Shape;53;p73"/>
          <p:cNvSpPr/>
          <p:nvPr/>
        </p:nvSpPr>
        <p:spPr>
          <a:xfrm>
            <a:off x="7035800" y="2667000"/>
            <a:ext cx="1524000" cy="1524000"/>
          </a:xfrm>
          <a:prstGeom prst="rect">
            <a:avLst/>
          </a:prstGeom>
          <a:solidFill>
            <a:srgbClr val="FFFFFF"/>
          </a:solidFill>
          <a:ln w="12700" cap="flat" cmpd="sng">
            <a:solidFill>
              <a:srgbClr val="4A535D"/>
            </a:solidFill>
            <a:prstDash val="solid"/>
            <a:miter lim="0"/>
            <a:headEnd type="none" w="sm" len="sm"/>
            <a:tailEnd type="none" w="sm" len="sm"/>
          </a:ln>
        </p:spPr>
        <p:txBody>
          <a:bodyPr spcFirstLastPara="1" wrap="square" lIns="50800" tIns="50800" rIns="50800" bIns="50800" anchor="ctr" anchorCtr="0">
            <a:noAutofit/>
          </a:bodyPr>
          <a:lstStyle/>
          <a:p>
            <a:pPr marL="228611" marR="0" lvl="0" indent="0" algn="l" rtl="0">
              <a:lnSpc>
                <a:spcPct val="100000"/>
              </a:lnSpc>
              <a:spcBef>
                <a:spcPts val="0"/>
              </a:spcBef>
              <a:spcAft>
                <a:spcPts val="0"/>
              </a:spcAft>
              <a:buClr>
                <a:srgbClr val="5C6670"/>
              </a:buClr>
              <a:buSzPts val="1800"/>
              <a:buFont typeface="Trebuchet MS"/>
              <a:buNone/>
            </a:pPr>
            <a:endParaRPr sz="1800" b="0" i="0" u="none" strike="noStrike" cap="none">
              <a:solidFill>
                <a:srgbClr val="5C6670"/>
              </a:solidFill>
              <a:latin typeface="Trebuchet MS"/>
              <a:ea typeface="Trebuchet MS"/>
              <a:cs typeface="Trebuchet MS"/>
              <a:sym typeface="Trebuchet MS"/>
            </a:endParaRPr>
          </a:p>
        </p:txBody>
      </p:sp>
      <p:sp>
        <p:nvSpPr>
          <p:cNvPr id="54" name="Google Shape;54;p73"/>
          <p:cNvSpPr/>
          <p:nvPr/>
        </p:nvSpPr>
        <p:spPr>
          <a:xfrm>
            <a:off x="1092200" y="4572000"/>
            <a:ext cx="1524000" cy="1524000"/>
          </a:xfrm>
          <a:prstGeom prst="rect">
            <a:avLst/>
          </a:prstGeom>
          <a:solidFill>
            <a:srgbClr val="E95F1A"/>
          </a:solidFill>
          <a:ln>
            <a:noFill/>
          </a:ln>
        </p:spPr>
        <p:txBody>
          <a:bodyPr spcFirstLastPara="1" wrap="square" lIns="50800" tIns="50800" rIns="50800" bIns="50800" anchor="ctr" anchorCtr="0">
            <a:noAutofit/>
          </a:bodyPr>
          <a:lstStyle/>
          <a:p>
            <a:pPr marL="228611" marR="0" lvl="0" indent="0" algn="l" rtl="0">
              <a:lnSpc>
                <a:spcPct val="100000"/>
              </a:lnSpc>
              <a:spcBef>
                <a:spcPts val="0"/>
              </a:spcBef>
              <a:spcAft>
                <a:spcPts val="0"/>
              </a:spcAft>
              <a:buClr>
                <a:srgbClr val="5C6670"/>
              </a:buClr>
              <a:buSzPts val="1800"/>
              <a:buFont typeface="Trebuchet MS"/>
              <a:buNone/>
            </a:pPr>
            <a:endParaRPr sz="1800" b="0" i="0" u="none" strike="noStrike" cap="none">
              <a:solidFill>
                <a:srgbClr val="5C6670"/>
              </a:solidFill>
              <a:latin typeface="Trebuchet MS"/>
              <a:ea typeface="Trebuchet MS"/>
              <a:cs typeface="Trebuchet MS"/>
              <a:sym typeface="Trebuchet MS"/>
            </a:endParaRPr>
          </a:p>
        </p:txBody>
      </p:sp>
      <p:sp>
        <p:nvSpPr>
          <p:cNvPr id="55" name="Google Shape;55;p73"/>
          <p:cNvSpPr/>
          <p:nvPr/>
        </p:nvSpPr>
        <p:spPr>
          <a:xfrm>
            <a:off x="3073400" y="4572000"/>
            <a:ext cx="1524000" cy="1524000"/>
          </a:xfrm>
          <a:prstGeom prst="rect">
            <a:avLst/>
          </a:prstGeom>
          <a:solidFill>
            <a:srgbClr val="523F2D"/>
          </a:solidFill>
          <a:ln>
            <a:noFill/>
          </a:ln>
        </p:spPr>
        <p:txBody>
          <a:bodyPr spcFirstLastPara="1" wrap="square" lIns="50800" tIns="50800" rIns="50800" bIns="50800" anchor="ctr" anchorCtr="0">
            <a:noAutofit/>
          </a:bodyPr>
          <a:lstStyle/>
          <a:p>
            <a:pPr marL="228611" marR="0" lvl="0" indent="0" algn="l" rtl="0">
              <a:lnSpc>
                <a:spcPct val="100000"/>
              </a:lnSpc>
              <a:spcBef>
                <a:spcPts val="0"/>
              </a:spcBef>
              <a:spcAft>
                <a:spcPts val="0"/>
              </a:spcAft>
              <a:buClr>
                <a:srgbClr val="5C6670"/>
              </a:buClr>
              <a:buSzPts val="1800"/>
              <a:buFont typeface="Trebuchet MS"/>
              <a:buNone/>
            </a:pPr>
            <a:endParaRPr sz="1800" b="0" i="0" u="none" strike="noStrike" cap="none">
              <a:solidFill>
                <a:srgbClr val="5C6670"/>
              </a:solidFill>
              <a:latin typeface="Trebuchet MS"/>
              <a:ea typeface="Trebuchet MS"/>
              <a:cs typeface="Trebuchet MS"/>
              <a:sym typeface="Trebuchet MS"/>
            </a:endParaRPr>
          </a:p>
        </p:txBody>
      </p:sp>
      <p:sp>
        <p:nvSpPr>
          <p:cNvPr id="56" name="Google Shape;56;p73"/>
          <p:cNvSpPr/>
          <p:nvPr/>
        </p:nvSpPr>
        <p:spPr>
          <a:xfrm>
            <a:off x="5054600" y="4572000"/>
            <a:ext cx="1524000" cy="1524000"/>
          </a:xfrm>
          <a:prstGeom prst="rect">
            <a:avLst/>
          </a:prstGeom>
          <a:solidFill>
            <a:srgbClr val="5EB7E3"/>
          </a:solidFill>
          <a:ln>
            <a:noFill/>
          </a:ln>
        </p:spPr>
        <p:txBody>
          <a:bodyPr spcFirstLastPara="1" wrap="square" lIns="50800" tIns="50800" rIns="50800" bIns="50800" anchor="ctr" anchorCtr="0">
            <a:noAutofit/>
          </a:bodyPr>
          <a:lstStyle/>
          <a:p>
            <a:pPr marL="228611" marR="0" lvl="0" indent="0" algn="l" rtl="0">
              <a:lnSpc>
                <a:spcPct val="100000"/>
              </a:lnSpc>
              <a:spcBef>
                <a:spcPts val="0"/>
              </a:spcBef>
              <a:spcAft>
                <a:spcPts val="0"/>
              </a:spcAft>
              <a:buClr>
                <a:srgbClr val="5C6670"/>
              </a:buClr>
              <a:buSzPts val="1800"/>
              <a:buFont typeface="Trebuchet MS"/>
              <a:buNone/>
            </a:pPr>
            <a:endParaRPr sz="1800" b="0" i="0" u="none" strike="noStrike" cap="none">
              <a:solidFill>
                <a:srgbClr val="5C6670"/>
              </a:solidFill>
              <a:latin typeface="Trebuchet MS"/>
              <a:ea typeface="Trebuchet MS"/>
              <a:cs typeface="Trebuchet MS"/>
              <a:sym typeface="Trebuchet MS"/>
            </a:endParaRPr>
          </a:p>
        </p:txBody>
      </p:sp>
      <p:sp>
        <p:nvSpPr>
          <p:cNvPr id="57" name="Google Shape;57;p73"/>
          <p:cNvSpPr txBox="1"/>
          <p:nvPr/>
        </p:nvSpPr>
        <p:spPr>
          <a:xfrm>
            <a:off x="1016000" y="6934201"/>
            <a:ext cx="11125200" cy="2031325"/>
          </a:xfrm>
          <a:prstGeom prst="rect">
            <a:avLst/>
          </a:prstGeom>
          <a:noFill/>
          <a:ln>
            <a:noFill/>
          </a:ln>
        </p:spPr>
        <p:txBody>
          <a:bodyPr spcFirstLastPara="1" wrap="square" lIns="91425" tIns="45700" rIns="91425" bIns="45700" anchor="t" anchorCtr="0">
            <a:spAutoFit/>
          </a:bodyPr>
          <a:lstStyle/>
          <a:p>
            <a:pPr marL="271477" marR="0" lvl="0" indent="-271477" algn="l" rtl="0">
              <a:lnSpc>
                <a:spcPct val="100000"/>
              </a:lnSpc>
              <a:spcBef>
                <a:spcPts val="0"/>
              </a:spcBef>
              <a:spcAft>
                <a:spcPts val="0"/>
              </a:spcAft>
              <a:buClr>
                <a:srgbClr val="5C6670"/>
              </a:buClr>
              <a:buSzPts val="1350"/>
              <a:buFont typeface="Trebuchet MS"/>
              <a:buChar char="•"/>
            </a:pPr>
            <a:r>
              <a:rPr lang="en-US" sz="1800" b="0" i="0" u="none" strike="noStrike" cap="none">
                <a:solidFill>
                  <a:srgbClr val="5C6670"/>
                </a:solidFill>
                <a:latin typeface="Trebuchet MS"/>
                <a:ea typeface="Trebuchet MS"/>
                <a:cs typeface="Trebuchet MS"/>
                <a:sym typeface="Trebuchet MS"/>
              </a:rPr>
              <a:t>You may also choose to use your department’s extended color palette in this presentation.</a:t>
            </a:r>
            <a:endParaRPr sz="1400" b="0" i="0" u="none" strike="noStrike" cap="none">
              <a:solidFill>
                <a:srgbClr val="000000"/>
              </a:solidFill>
              <a:latin typeface="Arial"/>
              <a:ea typeface="Arial"/>
              <a:cs typeface="Arial"/>
              <a:sym typeface="Arial"/>
            </a:endParaRPr>
          </a:p>
          <a:p>
            <a:pPr marL="271477" marR="0" lvl="0" indent="-185752" algn="l" rtl="0">
              <a:lnSpc>
                <a:spcPct val="100000"/>
              </a:lnSpc>
              <a:spcBef>
                <a:spcPts val="0"/>
              </a:spcBef>
              <a:spcAft>
                <a:spcPts val="0"/>
              </a:spcAft>
              <a:buClr>
                <a:srgbClr val="5C6670"/>
              </a:buClr>
              <a:buSzPts val="1350"/>
              <a:buFont typeface="Trebuchet MS"/>
              <a:buNone/>
            </a:pPr>
            <a:endParaRPr sz="1800" b="0" i="0" u="none" strike="noStrike" cap="none">
              <a:solidFill>
                <a:srgbClr val="5C6670"/>
              </a:solidFill>
              <a:latin typeface="Trebuchet MS"/>
              <a:ea typeface="Trebuchet MS"/>
              <a:cs typeface="Trebuchet MS"/>
              <a:sym typeface="Trebuchet MS"/>
            </a:endParaRPr>
          </a:p>
          <a:p>
            <a:pPr marL="271477" marR="0" lvl="0" indent="-271477" algn="l" rtl="0">
              <a:lnSpc>
                <a:spcPct val="100000"/>
              </a:lnSpc>
              <a:spcBef>
                <a:spcPts val="0"/>
              </a:spcBef>
              <a:spcAft>
                <a:spcPts val="0"/>
              </a:spcAft>
              <a:buClr>
                <a:srgbClr val="5C6670"/>
              </a:buClr>
              <a:buSzPts val="1350"/>
              <a:buFont typeface="Trebuchet MS"/>
              <a:buChar char="•"/>
            </a:pPr>
            <a:r>
              <a:rPr lang="en-US" sz="1800" b="0" i="0" u="none" strike="noStrike" cap="none">
                <a:solidFill>
                  <a:srgbClr val="5C6670"/>
                </a:solidFill>
                <a:latin typeface="Trebuchet MS"/>
                <a:ea typeface="Trebuchet MS"/>
                <a:cs typeface="Trebuchet MS"/>
                <a:sym typeface="Trebuchet MS"/>
              </a:rPr>
              <a:t>When inserting lockups into keynote slide presentations, use png rgb 300 medium file for the crispest result. You will need to scale this image down to the appropriate size. To preserve height-to-width ratio hold, “shift” while scaling.</a:t>
            </a:r>
            <a:endParaRPr sz="1800" b="0" i="0" u="none" strike="noStrike" cap="none">
              <a:solidFill>
                <a:srgbClr val="5C6670"/>
              </a:solidFill>
              <a:latin typeface="Trebuchet MS"/>
              <a:ea typeface="Trebuchet MS"/>
              <a:cs typeface="Trebuchet MS"/>
              <a:sym typeface="Trebuchet MS"/>
            </a:endParaRPr>
          </a:p>
          <a:p>
            <a:pPr marL="271477" marR="0" lvl="0" indent="-185752" algn="l" rtl="0">
              <a:lnSpc>
                <a:spcPct val="100000"/>
              </a:lnSpc>
              <a:spcBef>
                <a:spcPts val="0"/>
              </a:spcBef>
              <a:spcAft>
                <a:spcPts val="0"/>
              </a:spcAft>
              <a:buClr>
                <a:srgbClr val="5C6670"/>
              </a:buClr>
              <a:buSzPts val="1350"/>
              <a:buFont typeface="Trebuchet MS"/>
              <a:buNone/>
            </a:pPr>
            <a:endParaRPr sz="1800" b="0" i="0" u="none" strike="noStrike" cap="none">
              <a:solidFill>
                <a:srgbClr val="5C6670"/>
              </a:solidFill>
              <a:latin typeface="Trebuchet MS"/>
              <a:ea typeface="Trebuchet MS"/>
              <a:cs typeface="Trebuchet MS"/>
              <a:sym typeface="Trebuchet MS"/>
            </a:endParaRPr>
          </a:p>
          <a:p>
            <a:pPr marL="271477" marR="0" lvl="0" indent="-271477" algn="l" rtl="0">
              <a:lnSpc>
                <a:spcPct val="100000"/>
              </a:lnSpc>
              <a:spcBef>
                <a:spcPts val="0"/>
              </a:spcBef>
              <a:spcAft>
                <a:spcPts val="0"/>
              </a:spcAft>
              <a:buClr>
                <a:srgbClr val="5C6670"/>
              </a:buClr>
              <a:buSzPts val="1350"/>
              <a:buFont typeface="Trebuchet MS"/>
              <a:buChar char="•"/>
            </a:pPr>
            <a:r>
              <a:rPr lang="en-US" sz="1800" b="0" i="0" u="none" strike="noStrike" cap="none">
                <a:solidFill>
                  <a:srgbClr val="5C6670"/>
                </a:solidFill>
                <a:latin typeface="Trebuchet MS"/>
                <a:ea typeface="Trebuchet MS"/>
                <a:cs typeface="Trebuchet MS"/>
                <a:sym typeface="Trebuchet MS"/>
              </a:rPr>
              <a:t>Reference the Colorado Brand Guidelines for more information.</a:t>
            </a:r>
            <a:endParaRPr sz="1800" b="0" i="0" u="none" strike="noStrike" cap="none">
              <a:solidFill>
                <a:srgbClr val="5C6670"/>
              </a:solidFill>
              <a:latin typeface="Trebuchet MS"/>
              <a:ea typeface="Trebuchet MS"/>
              <a:cs typeface="Trebuchet MS"/>
              <a:sym typeface="Trebuchet MS"/>
            </a:endParaRPr>
          </a:p>
        </p:txBody>
      </p:sp>
      <p:sp>
        <p:nvSpPr>
          <p:cNvPr id="58" name="Google Shape;58;p73"/>
          <p:cNvSpPr txBox="1"/>
          <p:nvPr/>
        </p:nvSpPr>
        <p:spPr>
          <a:xfrm>
            <a:off x="9702800" y="2133600"/>
            <a:ext cx="289560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5C6670"/>
                </a:solidFill>
                <a:latin typeface="Trebuchet MS"/>
                <a:ea typeface="Trebuchet MS"/>
                <a:cs typeface="Trebuchet MS"/>
                <a:sym typeface="Trebuchet MS"/>
              </a:rPr>
              <a:t>DOLA shield colors</a:t>
            </a:r>
            <a:endParaRPr sz="1800" b="0" i="0" u="none" strike="noStrike" cap="none">
              <a:solidFill>
                <a:srgbClr val="5C6670"/>
              </a:solidFill>
              <a:latin typeface="Trebuchet MS"/>
              <a:ea typeface="Trebuchet MS"/>
              <a:cs typeface="Trebuchet MS"/>
              <a:sym typeface="Trebuchet MS"/>
            </a:endParaRPr>
          </a:p>
        </p:txBody>
      </p:sp>
      <p:sp>
        <p:nvSpPr>
          <p:cNvPr id="59" name="Google Shape;59;p73"/>
          <p:cNvSpPr/>
          <p:nvPr/>
        </p:nvSpPr>
        <p:spPr>
          <a:xfrm>
            <a:off x="9779000" y="2667000"/>
            <a:ext cx="1524000" cy="1524000"/>
          </a:xfrm>
          <a:prstGeom prst="rect">
            <a:avLst/>
          </a:prstGeom>
          <a:solidFill>
            <a:srgbClr val="3266BE"/>
          </a:solidFill>
          <a:ln>
            <a:noFill/>
          </a:ln>
        </p:spPr>
        <p:txBody>
          <a:bodyPr spcFirstLastPara="1" wrap="square" lIns="50800" tIns="50800" rIns="50800" bIns="50800" anchor="ctr" anchorCtr="0">
            <a:noAutofit/>
          </a:bodyPr>
          <a:lstStyle/>
          <a:p>
            <a:pPr marL="228611" marR="0" lvl="0" indent="0" algn="l" rtl="0">
              <a:lnSpc>
                <a:spcPct val="100000"/>
              </a:lnSpc>
              <a:spcBef>
                <a:spcPts val="0"/>
              </a:spcBef>
              <a:spcAft>
                <a:spcPts val="0"/>
              </a:spcAft>
              <a:buClr>
                <a:srgbClr val="5C6670"/>
              </a:buClr>
              <a:buSzPts val="1800"/>
              <a:buFont typeface="Trebuchet MS"/>
              <a:buNone/>
            </a:pPr>
            <a:endParaRPr sz="1800" b="0" i="0" u="none" strike="noStrike" cap="none">
              <a:solidFill>
                <a:srgbClr val="5C6670"/>
              </a:solidFill>
              <a:latin typeface="Trebuchet MS"/>
              <a:ea typeface="Trebuchet MS"/>
              <a:cs typeface="Trebuchet MS"/>
              <a:sym typeface="Trebuchet MS"/>
            </a:endParaRPr>
          </a:p>
        </p:txBody>
      </p:sp>
      <p:sp>
        <p:nvSpPr>
          <p:cNvPr id="60" name="Google Shape;60;p73"/>
          <p:cNvSpPr/>
          <p:nvPr/>
        </p:nvSpPr>
        <p:spPr>
          <a:xfrm>
            <a:off x="9779000" y="4572000"/>
            <a:ext cx="1524000" cy="1524000"/>
          </a:xfrm>
          <a:prstGeom prst="rect">
            <a:avLst/>
          </a:prstGeom>
          <a:solidFill>
            <a:srgbClr val="F6323E"/>
          </a:solidFill>
          <a:ln>
            <a:noFill/>
          </a:ln>
        </p:spPr>
        <p:txBody>
          <a:bodyPr spcFirstLastPara="1" wrap="square" lIns="50800" tIns="50800" rIns="50800" bIns="50800" anchor="ctr" anchorCtr="0">
            <a:noAutofit/>
          </a:bodyPr>
          <a:lstStyle/>
          <a:p>
            <a:pPr marL="228611" marR="0" lvl="0" indent="0" algn="l" rtl="0">
              <a:lnSpc>
                <a:spcPct val="100000"/>
              </a:lnSpc>
              <a:spcBef>
                <a:spcPts val="0"/>
              </a:spcBef>
              <a:spcAft>
                <a:spcPts val="0"/>
              </a:spcAft>
              <a:buClr>
                <a:srgbClr val="5C6670"/>
              </a:buClr>
              <a:buSzPts val="1800"/>
              <a:buFont typeface="Trebuchet MS"/>
              <a:buNone/>
            </a:pPr>
            <a:endParaRPr sz="1800" b="0" i="0" u="none" strike="noStrike" cap="none">
              <a:solidFill>
                <a:srgbClr val="5C6670"/>
              </a:solidFill>
              <a:latin typeface="Trebuchet MS"/>
              <a:ea typeface="Trebuchet MS"/>
              <a:cs typeface="Trebuchet MS"/>
              <a:sym typeface="Trebuchet MS"/>
            </a:endParaRPr>
          </a:p>
        </p:txBody>
      </p:sp>
      <p:cxnSp>
        <p:nvCxnSpPr>
          <p:cNvPr id="61" name="Google Shape;61;p73"/>
          <p:cNvCxnSpPr/>
          <p:nvPr/>
        </p:nvCxnSpPr>
        <p:spPr>
          <a:xfrm rot="5400000">
            <a:off x="7455694" y="4381502"/>
            <a:ext cx="3428206" cy="794"/>
          </a:xfrm>
          <a:prstGeom prst="straightConnector1">
            <a:avLst/>
          </a:prstGeom>
          <a:solidFill>
            <a:srgbClr val="14943F"/>
          </a:solidFill>
          <a:ln w="12700" cap="flat" cmpd="sng">
            <a:solidFill>
              <a:srgbClr val="C7C9C9"/>
            </a:solidFill>
            <a:prstDash val="solid"/>
            <a:miter lim="0"/>
            <a:headEnd type="none" w="sm" len="sm"/>
            <a:tailEnd type="none" w="sm" len="sm"/>
          </a:ln>
        </p:spPr>
      </p:cxnSp>
      <p:sp>
        <p:nvSpPr>
          <p:cNvPr id="62" name="Google Shape;62;p73"/>
          <p:cNvSpPr txBox="1"/>
          <p:nvPr/>
        </p:nvSpPr>
        <p:spPr>
          <a:xfrm>
            <a:off x="3073400" y="3087471"/>
            <a:ext cx="1524000"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800"/>
              <a:buFont typeface="Trebuchet MS"/>
              <a:buNone/>
            </a:pPr>
            <a:r>
              <a:rPr lang="en-US" sz="1800" b="0" i="0" u="none" strike="noStrike" cap="none">
                <a:solidFill>
                  <a:srgbClr val="FFFFFF"/>
                </a:solidFill>
                <a:latin typeface="Trebuchet MS"/>
                <a:ea typeface="Trebuchet MS"/>
                <a:cs typeface="Trebuchet MS"/>
                <a:sym typeface="Trebuchet MS"/>
              </a:rPr>
              <a:t>RGB 92/102/112</a:t>
            </a:r>
            <a:endParaRPr sz="1800" b="0" i="0" u="none" strike="noStrike" cap="none">
              <a:solidFill>
                <a:srgbClr val="FFFFFF"/>
              </a:solidFill>
              <a:latin typeface="Trebuchet MS"/>
              <a:ea typeface="Trebuchet MS"/>
              <a:cs typeface="Trebuchet MS"/>
              <a:sym typeface="Trebuchet MS"/>
            </a:endParaRPr>
          </a:p>
        </p:txBody>
      </p:sp>
      <p:sp>
        <p:nvSpPr>
          <p:cNvPr id="63" name="Google Shape;63;p73"/>
          <p:cNvSpPr txBox="1"/>
          <p:nvPr/>
        </p:nvSpPr>
        <p:spPr>
          <a:xfrm>
            <a:off x="1092200" y="3087471"/>
            <a:ext cx="1524000"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800"/>
              <a:buFont typeface="Trebuchet MS"/>
              <a:buNone/>
            </a:pPr>
            <a:r>
              <a:rPr lang="en-US" sz="1800" b="0" i="0" u="none" strike="noStrike" cap="none">
                <a:solidFill>
                  <a:srgbClr val="FFFFFF"/>
                </a:solidFill>
                <a:latin typeface="Trebuchet MS"/>
                <a:ea typeface="Trebuchet MS"/>
                <a:cs typeface="Trebuchet MS"/>
                <a:sym typeface="Trebuchet MS"/>
              </a:rPr>
              <a:t>RGB 0/149/58</a:t>
            </a:r>
            <a:endParaRPr sz="1800" b="0" i="0" u="none" strike="noStrike" cap="none">
              <a:solidFill>
                <a:srgbClr val="FFFFFF"/>
              </a:solidFill>
              <a:latin typeface="Trebuchet MS"/>
              <a:ea typeface="Trebuchet MS"/>
              <a:cs typeface="Trebuchet MS"/>
              <a:sym typeface="Trebuchet MS"/>
            </a:endParaRPr>
          </a:p>
        </p:txBody>
      </p:sp>
      <p:sp>
        <p:nvSpPr>
          <p:cNvPr id="64" name="Google Shape;64;p73"/>
          <p:cNvSpPr txBox="1"/>
          <p:nvPr/>
        </p:nvSpPr>
        <p:spPr>
          <a:xfrm>
            <a:off x="5054600" y="3087471"/>
            <a:ext cx="1524000"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800"/>
              <a:buFont typeface="Trebuchet MS"/>
              <a:buNone/>
            </a:pPr>
            <a:r>
              <a:rPr lang="en-US" sz="1800" b="0" i="0" u="none" strike="noStrike" cap="none">
                <a:solidFill>
                  <a:srgbClr val="FFFFFF"/>
                </a:solidFill>
                <a:latin typeface="Trebuchet MS"/>
                <a:ea typeface="Trebuchet MS"/>
                <a:cs typeface="Trebuchet MS"/>
                <a:sym typeface="Trebuchet MS"/>
              </a:rPr>
              <a:t>RGB 208/210/211</a:t>
            </a:r>
            <a:endParaRPr sz="1800" b="0" i="0" u="none" strike="noStrike" cap="none">
              <a:solidFill>
                <a:srgbClr val="FFFFFF"/>
              </a:solidFill>
              <a:latin typeface="Trebuchet MS"/>
              <a:ea typeface="Trebuchet MS"/>
              <a:cs typeface="Trebuchet MS"/>
              <a:sym typeface="Trebuchet MS"/>
            </a:endParaRPr>
          </a:p>
        </p:txBody>
      </p:sp>
      <p:sp>
        <p:nvSpPr>
          <p:cNvPr id="65" name="Google Shape;65;p73"/>
          <p:cNvSpPr txBox="1"/>
          <p:nvPr/>
        </p:nvSpPr>
        <p:spPr>
          <a:xfrm>
            <a:off x="1092200" y="4992471"/>
            <a:ext cx="1524000"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800"/>
              <a:buFont typeface="Trebuchet MS"/>
              <a:buNone/>
            </a:pPr>
            <a:r>
              <a:rPr lang="en-US" sz="1800" b="0" i="0" u="none" strike="noStrike" cap="none">
                <a:solidFill>
                  <a:srgbClr val="FFFFFF"/>
                </a:solidFill>
                <a:latin typeface="Trebuchet MS"/>
                <a:ea typeface="Trebuchet MS"/>
                <a:cs typeface="Trebuchet MS"/>
                <a:sym typeface="Trebuchet MS"/>
              </a:rPr>
              <a:t>RGB 239/117/33</a:t>
            </a:r>
            <a:endParaRPr sz="1800" b="0" i="0" u="none" strike="noStrike" cap="none">
              <a:solidFill>
                <a:srgbClr val="FFFFFF"/>
              </a:solidFill>
              <a:latin typeface="Trebuchet MS"/>
              <a:ea typeface="Trebuchet MS"/>
              <a:cs typeface="Trebuchet MS"/>
              <a:sym typeface="Trebuchet MS"/>
            </a:endParaRPr>
          </a:p>
        </p:txBody>
      </p:sp>
      <p:sp>
        <p:nvSpPr>
          <p:cNvPr id="66" name="Google Shape;66;p73"/>
          <p:cNvSpPr txBox="1"/>
          <p:nvPr/>
        </p:nvSpPr>
        <p:spPr>
          <a:xfrm>
            <a:off x="3073400" y="4992471"/>
            <a:ext cx="1524000"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800"/>
              <a:buFont typeface="Trebuchet MS"/>
              <a:buNone/>
            </a:pPr>
            <a:r>
              <a:rPr lang="en-US" sz="1800" b="0" i="0" u="none" strike="noStrike" cap="none">
                <a:solidFill>
                  <a:srgbClr val="FFFFFF"/>
                </a:solidFill>
                <a:latin typeface="Trebuchet MS"/>
                <a:ea typeface="Trebuchet MS"/>
                <a:cs typeface="Trebuchet MS"/>
                <a:sym typeface="Trebuchet MS"/>
              </a:rPr>
              <a:t>RGB 101/80/60</a:t>
            </a:r>
            <a:endParaRPr sz="1800" b="0" i="0" u="none" strike="noStrike" cap="none">
              <a:solidFill>
                <a:srgbClr val="FFFFFF"/>
              </a:solidFill>
              <a:latin typeface="Trebuchet MS"/>
              <a:ea typeface="Trebuchet MS"/>
              <a:cs typeface="Trebuchet MS"/>
              <a:sym typeface="Trebuchet MS"/>
            </a:endParaRPr>
          </a:p>
        </p:txBody>
      </p:sp>
      <p:sp>
        <p:nvSpPr>
          <p:cNvPr id="67" name="Google Shape;67;p73"/>
          <p:cNvSpPr txBox="1"/>
          <p:nvPr/>
        </p:nvSpPr>
        <p:spPr>
          <a:xfrm>
            <a:off x="5054600" y="4992471"/>
            <a:ext cx="1524000"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800"/>
              <a:buFont typeface="Trebuchet MS"/>
              <a:buNone/>
            </a:pPr>
            <a:r>
              <a:rPr lang="en-US" sz="1800" b="0" i="0" u="none" strike="noStrike" cap="none">
                <a:solidFill>
                  <a:srgbClr val="FFFFFF"/>
                </a:solidFill>
                <a:latin typeface="Trebuchet MS"/>
                <a:ea typeface="Trebuchet MS"/>
                <a:cs typeface="Trebuchet MS"/>
                <a:sym typeface="Trebuchet MS"/>
              </a:rPr>
              <a:t>RGB 110/196/232</a:t>
            </a:r>
            <a:endParaRPr sz="1800" b="0" i="0" u="none" strike="noStrike" cap="none">
              <a:solidFill>
                <a:srgbClr val="FFFFFF"/>
              </a:solidFill>
              <a:latin typeface="Trebuchet MS"/>
              <a:ea typeface="Trebuchet MS"/>
              <a:cs typeface="Trebuchet MS"/>
              <a:sym typeface="Trebuchet MS"/>
            </a:endParaRPr>
          </a:p>
        </p:txBody>
      </p:sp>
      <p:sp>
        <p:nvSpPr>
          <p:cNvPr id="68" name="Google Shape;68;p73"/>
          <p:cNvSpPr txBox="1"/>
          <p:nvPr/>
        </p:nvSpPr>
        <p:spPr>
          <a:xfrm>
            <a:off x="7035800" y="3087471"/>
            <a:ext cx="1524000"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5C6670"/>
              </a:buClr>
              <a:buSzPts val="1800"/>
              <a:buFont typeface="Trebuchet MS"/>
              <a:buNone/>
            </a:pPr>
            <a:r>
              <a:rPr lang="en-US" sz="1800" b="0" i="0" u="none" strike="noStrike" cap="none">
                <a:solidFill>
                  <a:srgbClr val="5C6670"/>
                </a:solidFill>
                <a:latin typeface="Trebuchet MS"/>
                <a:ea typeface="Trebuchet MS"/>
                <a:cs typeface="Trebuchet MS"/>
                <a:sym typeface="Trebuchet MS"/>
              </a:rPr>
              <a:t>RGB 255/255/255</a:t>
            </a:r>
            <a:endParaRPr sz="1800" b="0" i="0" u="none" strike="noStrike" cap="none">
              <a:solidFill>
                <a:srgbClr val="5C6670"/>
              </a:solidFill>
              <a:latin typeface="Trebuchet MS"/>
              <a:ea typeface="Trebuchet MS"/>
              <a:cs typeface="Trebuchet MS"/>
              <a:sym typeface="Trebuchet MS"/>
            </a:endParaRPr>
          </a:p>
        </p:txBody>
      </p:sp>
      <p:sp>
        <p:nvSpPr>
          <p:cNvPr id="69" name="Google Shape;69;p73"/>
          <p:cNvSpPr txBox="1"/>
          <p:nvPr/>
        </p:nvSpPr>
        <p:spPr>
          <a:xfrm>
            <a:off x="9779000" y="3087471"/>
            <a:ext cx="1524000"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800"/>
              <a:buFont typeface="Trebuchet MS"/>
              <a:buNone/>
            </a:pPr>
            <a:r>
              <a:rPr lang="en-US" sz="1800" b="0" i="0" u="none" strike="noStrike" cap="none">
                <a:solidFill>
                  <a:srgbClr val="FFFFFF"/>
                </a:solidFill>
                <a:latin typeface="Trebuchet MS"/>
                <a:ea typeface="Trebuchet MS"/>
                <a:cs typeface="Trebuchet MS"/>
                <a:sym typeface="Trebuchet MS"/>
              </a:rPr>
              <a:t>RGB 64/124/202</a:t>
            </a:r>
            <a:endParaRPr sz="1800" b="0" i="0" u="none" strike="noStrike" cap="none">
              <a:solidFill>
                <a:srgbClr val="FFFFFF"/>
              </a:solidFill>
              <a:latin typeface="Trebuchet MS"/>
              <a:ea typeface="Trebuchet MS"/>
              <a:cs typeface="Trebuchet MS"/>
              <a:sym typeface="Trebuchet MS"/>
            </a:endParaRPr>
          </a:p>
        </p:txBody>
      </p:sp>
      <p:sp>
        <p:nvSpPr>
          <p:cNvPr id="70" name="Google Shape;70;p73"/>
          <p:cNvSpPr txBox="1"/>
          <p:nvPr/>
        </p:nvSpPr>
        <p:spPr>
          <a:xfrm>
            <a:off x="9779000" y="4992471"/>
            <a:ext cx="1524000"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800"/>
              <a:buFont typeface="Trebuchet MS"/>
              <a:buNone/>
            </a:pPr>
            <a:r>
              <a:rPr lang="en-US" sz="1800" b="0" i="0" u="none" strike="noStrike" cap="none">
                <a:solidFill>
                  <a:srgbClr val="FFFFFF"/>
                </a:solidFill>
                <a:latin typeface="Trebuchet MS"/>
                <a:ea typeface="Trebuchet MS"/>
                <a:cs typeface="Trebuchet MS"/>
                <a:sym typeface="Trebuchet MS"/>
              </a:rPr>
              <a:t>RGB 246/50/62</a:t>
            </a:r>
            <a:endParaRPr sz="1400" b="0" i="0" u="none" strike="noStrike" cap="none">
              <a:solidFill>
                <a:srgbClr val="000000"/>
              </a:solidFill>
              <a:latin typeface="Arial"/>
              <a:ea typeface="Arial"/>
              <a:cs typeface="Arial"/>
              <a:sym typeface="Arial"/>
            </a:endParaRPr>
          </a:p>
        </p:txBody>
      </p:sp>
      <p:sp>
        <p:nvSpPr>
          <p:cNvPr id="71" name="Google Shape;71;p73"/>
          <p:cNvSpPr txBox="1">
            <a:spLocks noGrp="1"/>
          </p:cNvSpPr>
          <p:nvPr>
            <p:ph type="sldNum" idx="12"/>
          </p:nvPr>
        </p:nvSpPr>
        <p:spPr>
          <a:xfrm>
            <a:off x="12169648" y="9007124"/>
            <a:ext cx="780300" cy="746700"/>
          </a:xfrm>
          <a:prstGeom prst="rect">
            <a:avLst/>
          </a:prstGeom>
          <a:noFill/>
          <a:ln>
            <a:noFill/>
          </a:ln>
        </p:spPr>
        <p:txBody>
          <a:bodyPr spcFirstLastPara="1" wrap="square" lIns="130025" tIns="130025" rIns="130025" bIns="130025" anchor="t"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72"/>
        <p:cNvGrpSpPr/>
        <p:nvPr/>
      </p:nvGrpSpPr>
      <p:grpSpPr>
        <a:xfrm>
          <a:off x="0" y="0"/>
          <a:ext cx="0" cy="0"/>
          <a:chOff x="0" y="0"/>
          <a:chExt cx="0" cy="0"/>
        </a:xfrm>
      </p:grpSpPr>
      <p:sp>
        <p:nvSpPr>
          <p:cNvPr id="73" name="Google Shape;73;p74"/>
          <p:cNvSpPr txBox="1"/>
          <p:nvPr/>
        </p:nvSpPr>
        <p:spPr>
          <a:xfrm>
            <a:off x="1092200" y="457203"/>
            <a:ext cx="7620000" cy="9388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501"/>
              <a:buFont typeface="Arial"/>
              <a:buNone/>
            </a:pPr>
            <a:r>
              <a:rPr lang="en-US" sz="5501" b="1" i="1" u="none" strike="noStrike" cap="none">
                <a:solidFill>
                  <a:srgbClr val="5C6670"/>
                </a:solidFill>
                <a:latin typeface="Trebuchet MS"/>
                <a:ea typeface="Trebuchet MS"/>
                <a:cs typeface="Trebuchet MS"/>
                <a:sym typeface="Trebuchet MS"/>
              </a:rPr>
              <a:t>Using this template:</a:t>
            </a:r>
            <a:endParaRPr sz="5501" b="0" i="0" u="none" strike="noStrike" cap="none">
              <a:solidFill>
                <a:srgbClr val="5C6670"/>
              </a:solidFill>
              <a:latin typeface="Trebuchet MS"/>
              <a:ea typeface="Trebuchet MS"/>
              <a:cs typeface="Trebuchet MS"/>
              <a:sym typeface="Trebuchet MS"/>
            </a:endParaRPr>
          </a:p>
        </p:txBody>
      </p:sp>
      <p:sp>
        <p:nvSpPr>
          <p:cNvPr id="74" name="Google Shape;74;p74"/>
          <p:cNvSpPr txBox="1"/>
          <p:nvPr/>
        </p:nvSpPr>
        <p:spPr>
          <a:xfrm>
            <a:off x="1016000" y="6934201"/>
            <a:ext cx="11125200" cy="2031325"/>
          </a:xfrm>
          <a:prstGeom prst="rect">
            <a:avLst/>
          </a:prstGeom>
          <a:noFill/>
          <a:ln>
            <a:noFill/>
          </a:ln>
        </p:spPr>
        <p:txBody>
          <a:bodyPr spcFirstLastPara="1" wrap="square" lIns="91425" tIns="45700" rIns="91425" bIns="45700" anchor="t" anchorCtr="0">
            <a:spAutoFit/>
          </a:bodyPr>
          <a:lstStyle/>
          <a:p>
            <a:pPr marL="271477" marR="0" lvl="0" indent="-271477" algn="l" rtl="0">
              <a:lnSpc>
                <a:spcPct val="100000"/>
              </a:lnSpc>
              <a:spcBef>
                <a:spcPts val="0"/>
              </a:spcBef>
              <a:spcAft>
                <a:spcPts val="0"/>
              </a:spcAft>
              <a:buClr>
                <a:srgbClr val="5C6670"/>
              </a:buClr>
              <a:buSzPts val="1350"/>
              <a:buFont typeface="Trebuchet MS"/>
              <a:buChar char="•"/>
            </a:pPr>
            <a:r>
              <a:rPr lang="en-US" sz="1800" b="0" i="0" u="none" strike="noStrike" cap="none">
                <a:solidFill>
                  <a:srgbClr val="5C6670"/>
                </a:solidFill>
                <a:latin typeface="Trebuchet MS"/>
                <a:ea typeface="Trebuchet MS"/>
                <a:cs typeface="Trebuchet MS"/>
                <a:sym typeface="Trebuchet MS"/>
              </a:rPr>
              <a:t>You may also choose to use your department’s extended color palette in this presentation.</a:t>
            </a:r>
            <a:endParaRPr sz="1400" b="0" i="0" u="none" strike="noStrike" cap="none">
              <a:solidFill>
                <a:srgbClr val="000000"/>
              </a:solidFill>
              <a:latin typeface="Arial"/>
              <a:ea typeface="Arial"/>
              <a:cs typeface="Arial"/>
              <a:sym typeface="Arial"/>
            </a:endParaRPr>
          </a:p>
          <a:p>
            <a:pPr marL="271477" marR="0" lvl="0" indent="-185752" algn="l" rtl="0">
              <a:lnSpc>
                <a:spcPct val="100000"/>
              </a:lnSpc>
              <a:spcBef>
                <a:spcPts val="0"/>
              </a:spcBef>
              <a:spcAft>
                <a:spcPts val="0"/>
              </a:spcAft>
              <a:buClr>
                <a:srgbClr val="5C6670"/>
              </a:buClr>
              <a:buSzPts val="1350"/>
              <a:buFont typeface="Trebuchet MS"/>
              <a:buNone/>
            </a:pPr>
            <a:endParaRPr sz="1800" b="0" i="0" u="none" strike="noStrike" cap="none">
              <a:solidFill>
                <a:srgbClr val="5C6670"/>
              </a:solidFill>
              <a:latin typeface="Trebuchet MS"/>
              <a:ea typeface="Trebuchet MS"/>
              <a:cs typeface="Trebuchet MS"/>
              <a:sym typeface="Trebuchet MS"/>
            </a:endParaRPr>
          </a:p>
          <a:p>
            <a:pPr marL="271477" marR="0" lvl="0" indent="-271477" algn="l" rtl="0">
              <a:lnSpc>
                <a:spcPct val="100000"/>
              </a:lnSpc>
              <a:spcBef>
                <a:spcPts val="0"/>
              </a:spcBef>
              <a:spcAft>
                <a:spcPts val="0"/>
              </a:spcAft>
              <a:buClr>
                <a:srgbClr val="5C6670"/>
              </a:buClr>
              <a:buSzPts val="1350"/>
              <a:buFont typeface="Trebuchet MS"/>
              <a:buChar char="•"/>
            </a:pPr>
            <a:r>
              <a:rPr lang="en-US" sz="1800" b="0" i="0" u="none" strike="noStrike" cap="none">
                <a:solidFill>
                  <a:srgbClr val="5C6670"/>
                </a:solidFill>
                <a:latin typeface="Trebuchet MS"/>
                <a:ea typeface="Trebuchet MS"/>
                <a:cs typeface="Trebuchet MS"/>
                <a:sym typeface="Trebuchet MS"/>
              </a:rPr>
              <a:t>When inserting lockups into keynote slide presentations, use png rgb 300 medium file for the crispest result. You will need to scale this image down to the appropriate size. To preserve height-to-width ratio hold, “shift” while scaling.</a:t>
            </a:r>
            <a:endParaRPr sz="1800" b="0" i="0" u="none" strike="noStrike" cap="none">
              <a:solidFill>
                <a:srgbClr val="5C6670"/>
              </a:solidFill>
              <a:latin typeface="Trebuchet MS"/>
              <a:ea typeface="Trebuchet MS"/>
              <a:cs typeface="Trebuchet MS"/>
              <a:sym typeface="Trebuchet MS"/>
            </a:endParaRPr>
          </a:p>
          <a:p>
            <a:pPr marL="271477" marR="0" lvl="0" indent="-185752" algn="l" rtl="0">
              <a:lnSpc>
                <a:spcPct val="100000"/>
              </a:lnSpc>
              <a:spcBef>
                <a:spcPts val="0"/>
              </a:spcBef>
              <a:spcAft>
                <a:spcPts val="0"/>
              </a:spcAft>
              <a:buClr>
                <a:srgbClr val="5C6670"/>
              </a:buClr>
              <a:buSzPts val="1350"/>
              <a:buFont typeface="Trebuchet MS"/>
              <a:buNone/>
            </a:pPr>
            <a:endParaRPr sz="1800" b="0" i="0" u="none" strike="noStrike" cap="none">
              <a:solidFill>
                <a:srgbClr val="5C6670"/>
              </a:solidFill>
              <a:latin typeface="Trebuchet MS"/>
              <a:ea typeface="Trebuchet MS"/>
              <a:cs typeface="Trebuchet MS"/>
              <a:sym typeface="Trebuchet MS"/>
            </a:endParaRPr>
          </a:p>
          <a:p>
            <a:pPr marL="271477" marR="0" lvl="0" indent="-271477" algn="l" rtl="0">
              <a:lnSpc>
                <a:spcPct val="100000"/>
              </a:lnSpc>
              <a:spcBef>
                <a:spcPts val="0"/>
              </a:spcBef>
              <a:spcAft>
                <a:spcPts val="0"/>
              </a:spcAft>
              <a:buClr>
                <a:srgbClr val="5C6670"/>
              </a:buClr>
              <a:buSzPts val="1350"/>
              <a:buFont typeface="Trebuchet MS"/>
              <a:buChar char="•"/>
            </a:pPr>
            <a:r>
              <a:rPr lang="en-US" sz="1800" b="0" i="0" u="none" strike="noStrike" cap="none">
                <a:solidFill>
                  <a:srgbClr val="5C6670"/>
                </a:solidFill>
                <a:latin typeface="Trebuchet MS"/>
                <a:ea typeface="Trebuchet MS"/>
                <a:cs typeface="Trebuchet MS"/>
                <a:sym typeface="Trebuchet MS"/>
              </a:rPr>
              <a:t>Reference the Colorado Brand Guidelines for more information.</a:t>
            </a:r>
            <a:endParaRPr sz="1800" b="0" i="0" u="none" strike="noStrike" cap="none">
              <a:solidFill>
                <a:srgbClr val="5C6670"/>
              </a:solidFill>
              <a:latin typeface="Trebuchet MS"/>
              <a:ea typeface="Trebuchet MS"/>
              <a:cs typeface="Trebuchet MS"/>
              <a:sym typeface="Trebuchet MS"/>
            </a:endParaRPr>
          </a:p>
        </p:txBody>
      </p:sp>
      <p:sp>
        <p:nvSpPr>
          <p:cNvPr id="75" name="Google Shape;75;p74"/>
          <p:cNvSpPr txBox="1"/>
          <p:nvPr/>
        </p:nvSpPr>
        <p:spPr>
          <a:xfrm>
            <a:off x="5054600" y="4992471"/>
            <a:ext cx="1524000"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800"/>
              <a:buFont typeface="Trebuchet MS"/>
              <a:buNone/>
            </a:pPr>
            <a:r>
              <a:rPr lang="en-US" sz="1800" b="0" i="0" u="none" strike="noStrike" cap="none">
                <a:solidFill>
                  <a:srgbClr val="FFFFFF"/>
                </a:solidFill>
                <a:latin typeface="Trebuchet MS"/>
                <a:ea typeface="Trebuchet MS"/>
                <a:cs typeface="Trebuchet MS"/>
                <a:sym typeface="Trebuchet MS"/>
              </a:rPr>
              <a:t>RGB 110/196/232</a:t>
            </a:r>
            <a:endParaRPr sz="1800" b="0" i="0" u="none" strike="noStrike" cap="none">
              <a:solidFill>
                <a:srgbClr val="FFFFFF"/>
              </a:solidFill>
              <a:latin typeface="Trebuchet MS"/>
              <a:ea typeface="Trebuchet MS"/>
              <a:cs typeface="Trebuchet MS"/>
              <a:sym typeface="Trebuchet MS"/>
            </a:endParaRPr>
          </a:p>
        </p:txBody>
      </p:sp>
      <p:pic>
        <p:nvPicPr>
          <p:cNvPr id="76" name="Google Shape;76;p74" descr="M:\EDO Communications\DOLA Branding\DOLA Branding Team &amp; Process\Color Palettes &amp; Shields\DOLA-Palette.png"/>
          <p:cNvPicPr preferRelativeResize="0"/>
          <p:nvPr/>
        </p:nvPicPr>
        <p:blipFill rotWithShape="1">
          <a:blip r:embed="rId2">
            <a:alphaModFix/>
          </a:blip>
          <a:srcRect l="49220" t="63537" r="11241" b="8877"/>
          <a:stretch/>
        </p:blipFill>
        <p:spPr>
          <a:xfrm>
            <a:off x="3454400" y="1419401"/>
            <a:ext cx="6019800" cy="5435668"/>
          </a:xfrm>
          <a:prstGeom prst="rect">
            <a:avLst/>
          </a:prstGeom>
          <a:noFill/>
          <a:ln>
            <a:noFill/>
          </a:ln>
        </p:spPr>
      </p:pic>
      <p:sp>
        <p:nvSpPr>
          <p:cNvPr id="77" name="Google Shape;77;p74"/>
          <p:cNvSpPr txBox="1"/>
          <p:nvPr/>
        </p:nvSpPr>
        <p:spPr>
          <a:xfrm>
            <a:off x="2463800" y="1588532"/>
            <a:ext cx="2895600"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5C6670"/>
                </a:solidFill>
                <a:latin typeface="Trebuchet MS"/>
                <a:ea typeface="Trebuchet MS"/>
                <a:cs typeface="Trebuchet MS"/>
                <a:sym typeface="Trebuchet MS"/>
              </a:rPr>
              <a:t>DOLA palette</a:t>
            </a:r>
            <a:endParaRPr sz="1400" b="0" i="0" u="none" strike="noStrike" cap="none">
              <a:solidFill>
                <a:srgbClr val="000000"/>
              </a:solidFill>
              <a:latin typeface="Arial"/>
              <a:ea typeface="Arial"/>
              <a:cs typeface="Arial"/>
              <a:sym typeface="Arial"/>
            </a:endParaRPr>
          </a:p>
        </p:txBody>
      </p:sp>
      <p:sp>
        <p:nvSpPr>
          <p:cNvPr id="78" name="Google Shape;78;p74"/>
          <p:cNvSpPr txBox="1">
            <a:spLocks noGrp="1"/>
          </p:cNvSpPr>
          <p:nvPr>
            <p:ph type="sldNum" idx="12"/>
          </p:nvPr>
        </p:nvSpPr>
        <p:spPr>
          <a:xfrm>
            <a:off x="12169648" y="9007124"/>
            <a:ext cx="780300" cy="746700"/>
          </a:xfrm>
          <a:prstGeom prst="rect">
            <a:avLst/>
          </a:prstGeom>
          <a:noFill/>
          <a:ln>
            <a:noFill/>
          </a:ln>
        </p:spPr>
        <p:txBody>
          <a:bodyPr spcFirstLastPara="1" wrap="square" lIns="130025" tIns="130025" rIns="130025" bIns="130025" anchor="t"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theme" Target="../theme/theme2.xml"/><Relationship Id="rId4"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63" descr="fall_in_co_4x3.jpg"/>
          <p:cNvPicPr preferRelativeResize="0"/>
          <p:nvPr/>
        </p:nvPicPr>
        <p:blipFill rotWithShape="1">
          <a:blip r:embed="rId4">
            <a:alphaModFix/>
          </a:blip>
          <a:srcRect b="16730"/>
          <a:stretch/>
        </p:blipFill>
        <p:spPr>
          <a:xfrm>
            <a:off x="1" y="5"/>
            <a:ext cx="13030200" cy="8136363"/>
          </a:xfrm>
          <a:prstGeom prst="rect">
            <a:avLst/>
          </a:prstGeom>
          <a:noFill/>
          <a:ln>
            <a:noFill/>
          </a:ln>
        </p:spPr>
      </p:pic>
      <p:sp>
        <p:nvSpPr>
          <p:cNvPr id="7" name="Google Shape;7;p63"/>
          <p:cNvSpPr/>
          <p:nvPr/>
        </p:nvSpPr>
        <p:spPr>
          <a:xfrm>
            <a:off x="0" y="0"/>
            <a:ext cx="13030200" cy="8154988"/>
          </a:xfrm>
          <a:custGeom>
            <a:avLst/>
            <a:gdLst/>
            <a:ahLst/>
            <a:cxnLst/>
            <a:rect l="l" t="t" r="r" b="b"/>
            <a:pathLst>
              <a:path w="21600" h="21600" extrusionOk="0">
                <a:moveTo>
                  <a:pt x="0" y="0"/>
                </a:moveTo>
                <a:lnTo>
                  <a:pt x="21599" y="0"/>
                </a:lnTo>
                <a:lnTo>
                  <a:pt x="21599" y="21599"/>
                </a:lnTo>
                <a:lnTo>
                  <a:pt x="0" y="21599"/>
                </a:lnTo>
                <a:close/>
              </a:path>
            </a:pathLst>
          </a:custGeom>
          <a:solidFill>
            <a:srgbClr val="5C6670">
              <a:alpha val="59215"/>
            </a:srgbClr>
          </a:solidFill>
          <a:ln w="12700" cap="flat" cmpd="sng">
            <a:solidFill>
              <a:srgbClr val="85888D">
                <a:alpha val="59215"/>
              </a:srgbClr>
            </a:solidFill>
            <a:prstDash val="solid"/>
            <a:miter lim="0"/>
            <a:headEnd type="none" w="sm" len="sm"/>
            <a:tailEnd type="none" w="sm" len="sm"/>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2200"/>
              <a:buFont typeface="Arial"/>
              <a:buNone/>
            </a:pPr>
            <a:endParaRPr sz="2200" b="0" i="0" u="none" strike="noStrike" cap="none">
              <a:solidFill>
                <a:srgbClr val="5C6670"/>
              </a:solidFill>
              <a:latin typeface="Trebuchet MS"/>
              <a:ea typeface="Trebuchet MS"/>
              <a:cs typeface="Trebuchet MS"/>
              <a:sym typeface="Trebuchet MS"/>
            </a:endParaRPr>
          </a:p>
        </p:txBody>
      </p:sp>
      <p:sp>
        <p:nvSpPr>
          <p:cNvPr id="8" name="Google Shape;8;p63"/>
          <p:cNvSpPr txBox="1">
            <a:spLocks noGrp="1"/>
          </p:cNvSpPr>
          <p:nvPr>
            <p:ph type="title"/>
          </p:nvPr>
        </p:nvSpPr>
        <p:spPr>
          <a:xfrm>
            <a:off x="635000" y="3886204"/>
            <a:ext cx="11734800" cy="2312987"/>
          </a:xfrm>
          <a:prstGeom prst="rect">
            <a:avLst/>
          </a:prstGeom>
          <a:noFill/>
          <a:ln>
            <a:noFill/>
          </a:ln>
        </p:spPr>
        <p:txBody>
          <a:bodyPr spcFirstLastPara="1" wrap="square" lIns="0" tIns="0" rIns="0" bIns="0" anchor="t" anchorCtr="0">
            <a:noAutofit/>
          </a:bodyPr>
          <a:lstStyle>
            <a:lvl1pPr marR="0" lvl="0"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1pPr>
            <a:lvl2pPr marR="0" lvl="1"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2pPr>
            <a:lvl3pPr marR="0" lvl="2"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3pPr>
            <a:lvl4pPr marR="0" lvl="3"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4pPr>
            <a:lvl5pPr marR="0" lvl="4"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5pPr>
            <a:lvl6pPr marR="0" lvl="5"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6pPr>
            <a:lvl7pPr marR="0" lvl="6"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7pPr>
            <a:lvl8pPr marR="0" lvl="7"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8pPr>
            <a:lvl9pPr marR="0" lvl="8"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9pPr>
          </a:lstStyle>
          <a:p>
            <a:endParaRPr/>
          </a:p>
        </p:txBody>
      </p:sp>
      <p:pic>
        <p:nvPicPr>
          <p:cNvPr id="9" name="Google Shape;9;p63"/>
          <p:cNvPicPr preferRelativeResize="0"/>
          <p:nvPr/>
        </p:nvPicPr>
        <p:blipFill rotWithShape="1">
          <a:blip r:embed="rId5">
            <a:alphaModFix/>
          </a:blip>
          <a:srcRect/>
          <a:stretch/>
        </p:blipFill>
        <p:spPr>
          <a:xfrm>
            <a:off x="941832" y="8597852"/>
            <a:ext cx="4846320" cy="774752"/>
          </a:xfrm>
          <a:prstGeom prst="rect">
            <a:avLst/>
          </a:prstGeom>
          <a:noFill/>
          <a:ln>
            <a:noFill/>
          </a:ln>
        </p:spPr>
      </p:pic>
      <p:pic>
        <p:nvPicPr>
          <p:cNvPr id="10" name="Google Shape;10;p63"/>
          <p:cNvPicPr preferRelativeResize="0"/>
          <p:nvPr/>
        </p:nvPicPr>
        <p:blipFill rotWithShape="1">
          <a:blip r:embed="rId6">
            <a:alphaModFix/>
          </a:blip>
          <a:srcRect/>
          <a:stretch/>
        </p:blipFill>
        <p:spPr>
          <a:xfrm>
            <a:off x="4889500" y="759074"/>
            <a:ext cx="3251200" cy="2438400"/>
          </a:xfrm>
          <a:prstGeom prst="rect">
            <a:avLst/>
          </a:prstGeom>
          <a:noFill/>
          <a:ln>
            <a:noFill/>
          </a:ln>
        </p:spPr>
      </p:pic>
      <p:sp>
        <p:nvSpPr>
          <p:cNvPr id="11" name="Google Shape;11;p63"/>
          <p:cNvSpPr txBox="1">
            <a:spLocks noGrp="1"/>
          </p:cNvSpPr>
          <p:nvPr>
            <p:ph type="sldNum" idx="12"/>
          </p:nvPr>
        </p:nvSpPr>
        <p:spPr>
          <a:xfrm>
            <a:off x="12169648" y="9007124"/>
            <a:ext cx="780300" cy="746700"/>
          </a:xfrm>
          <a:prstGeom prst="rect">
            <a:avLst/>
          </a:prstGeom>
          <a:noFill/>
          <a:ln>
            <a:noFill/>
          </a:ln>
        </p:spPr>
        <p:txBody>
          <a:bodyPr spcFirstLastPara="1" wrap="square" lIns="130025" tIns="130025" rIns="130025" bIns="130025" anchor="t" anchorCtr="0">
            <a:no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Trebuchet MS"/>
                <a:ea typeface="Trebuchet MS"/>
                <a:cs typeface="Trebuchet MS"/>
                <a:sym typeface="Trebuchet MS"/>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Trebuchet MS"/>
                <a:ea typeface="Trebuchet MS"/>
                <a:cs typeface="Trebuchet MS"/>
                <a:sym typeface="Trebuchet MS"/>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Trebuchet MS"/>
                <a:ea typeface="Trebuchet MS"/>
                <a:cs typeface="Trebuchet MS"/>
                <a:sym typeface="Trebuchet MS"/>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Trebuchet MS"/>
                <a:ea typeface="Trebuchet MS"/>
                <a:cs typeface="Trebuchet MS"/>
                <a:sym typeface="Trebuchet MS"/>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Trebuchet MS"/>
                <a:ea typeface="Trebuchet MS"/>
                <a:cs typeface="Trebuchet MS"/>
                <a:sym typeface="Trebuchet MS"/>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Trebuchet MS"/>
                <a:ea typeface="Trebuchet MS"/>
                <a:cs typeface="Trebuchet MS"/>
                <a:sym typeface="Trebuchet MS"/>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Trebuchet MS"/>
                <a:ea typeface="Trebuchet MS"/>
                <a:cs typeface="Trebuchet MS"/>
                <a:sym typeface="Trebuchet MS"/>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Trebuchet MS"/>
                <a:ea typeface="Trebuchet MS"/>
                <a:cs typeface="Trebuchet MS"/>
                <a:sym typeface="Trebuchet MS"/>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072">
          <p15:clr>
            <a:srgbClr val="F26B43"/>
          </p15:clr>
        </p15:guide>
        <p15:guide id="2" pos="4096">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9"/>
        <p:cNvGrpSpPr/>
        <p:nvPr/>
      </p:nvGrpSpPr>
      <p:grpSpPr>
        <a:xfrm>
          <a:off x="0" y="0"/>
          <a:ext cx="0" cy="0"/>
          <a:chOff x="0" y="0"/>
          <a:chExt cx="0" cy="0"/>
        </a:xfrm>
      </p:grpSpPr>
      <p:sp>
        <p:nvSpPr>
          <p:cNvPr id="20" name="Google Shape;20;p65"/>
          <p:cNvSpPr/>
          <p:nvPr/>
        </p:nvSpPr>
        <p:spPr>
          <a:xfrm>
            <a:off x="0" y="8915404"/>
            <a:ext cx="13030200" cy="866775"/>
          </a:xfrm>
          <a:custGeom>
            <a:avLst/>
            <a:gdLst/>
            <a:ahLst/>
            <a:cxnLst/>
            <a:rect l="l" t="t" r="r" b="b"/>
            <a:pathLst>
              <a:path w="21600" h="21600" extrusionOk="0">
                <a:moveTo>
                  <a:pt x="0" y="0"/>
                </a:moveTo>
                <a:lnTo>
                  <a:pt x="21600" y="0"/>
                </a:lnTo>
                <a:lnTo>
                  <a:pt x="21600" y="21600"/>
                </a:lnTo>
                <a:lnTo>
                  <a:pt x="0" y="21600"/>
                </a:lnTo>
                <a:close/>
              </a:path>
            </a:pathLst>
          </a:custGeom>
          <a:solidFill>
            <a:srgbClr val="FFD100"/>
          </a:solid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000000"/>
              </a:buClr>
              <a:buSzPts val="2200"/>
              <a:buFont typeface="Arial"/>
              <a:buNone/>
            </a:pPr>
            <a:endParaRPr sz="2200" b="0" i="0" u="none" strike="noStrike" cap="none">
              <a:solidFill>
                <a:srgbClr val="53C1DD"/>
              </a:solidFill>
              <a:latin typeface="Trebuchet MS"/>
              <a:ea typeface="Trebuchet MS"/>
              <a:cs typeface="Trebuchet MS"/>
              <a:sym typeface="Trebuchet MS"/>
            </a:endParaRPr>
          </a:p>
        </p:txBody>
      </p:sp>
      <p:pic>
        <p:nvPicPr>
          <p:cNvPr id="21" name="Google Shape;21;p65"/>
          <p:cNvPicPr preferRelativeResize="0"/>
          <p:nvPr/>
        </p:nvPicPr>
        <p:blipFill rotWithShape="1">
          <a:blip r:embed="rId6">
            <a:alphaModFix/>
          </a:blip>
          <a:srcRect/>
          <a:stretch/>
        </p:blipFill>
        <p:spPr>
          <a:xfrm>
            <a:off x="787400" y="8978848"/>
            <a:ext cx="4846320" cy="774752"/>
          </a:xfrm>
          <a:prstGeom prst="rect">
            <a:avLst/>
          </a:prstGeom>
          <a:noFill/>
          <a:ln>
            <a:noFill/>
          </a:ln>
        </p:spPr>
      </p:pic>
      <p:sp>
        <p:nvSpPr>
          <p:cNvPr id="22" name="Google Shape;22;p65"/>
          <p:cNvSpPr txBox="1">
            <a:spLocks noGrp="1"/>
          </p:cNvSpPr>
          <p:nvPr>
            <p:ph type="sldNum" idx="12"/>
          </p:nvPr>
        </p:nvSpPr>
        <p:spPr>
          <a:xfrm>
            <a:off x="12169648" y="9007124"/>
            <a:ext cx="780300" cy="746700"/>
          </a:xfrm>
          <a:prstGeom prst="rect">
            <a:avLst/>
          </a:prstGeom>
          <a:noFill/>
          <a:ln>
            <a:noFill/>
          </a:ln>
        </p:spPr>
        <p:txBody>
          <a:bodyPr spcFirstLastPara="1" wrap="square" lIns="130025" tIns="130025" rIns="130025" bIns="130025" anchor="t" anchorCtr="0">
            <a:no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0"/>
        <p:cNvGrpSpPr/>
        <p:nvPr/>
      </p:nvGrpSpPr>
      <p:grpSpPr>
        <a:xfrm>
          <a:off x="0" y="0"/>
          <a:ext cx="0" cy="0"/>
          <a:chOff x="0" y="0"/>
          <a:chExt cx="0" cy="0"/>
        </a:xfrm>
      </p:grpSpPr>
      <p:sp>
        <p:nvSpPr>
          <p:cNvPr id="41" name="Google Shape;41;p70"/>
          <p:cNvSpPr txBox="1">
            <a:spLocks noGrp="1"/>
          </p:cNvSpPr>
          <p:nvPr>
            <p:ph type="sldNum" idx="12"/>
          </p:nvPr>
        </p:nvSpPr>
        <p:spPr>
          <a:xfrm>
            <a:off x="12169648" y="9007124"/>
            <a:ext cx="780300" cy="746700"/>
          </a:xfrm>
          <a:prstGeom prst="rect">
            <a:avLst/>
          </a:prstGeom>
          <a:noFill/>
          <a:ln>
            <a:noFill/>
          </a:ln>
        </p:spPr>
        <p:txBody>
          <a:bodyPr spcFirstLastPara="1" wrap="square" lIns="130025" tIns="130025" rIns="130025" bIns="130025" anchor="t" anchorCtr="0">
            <a:no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7" r:id="rId1"/>
    <p:sldLayoutId id="2147483658" r:id="rId2"/>
    <p:sldLayoutId id="2147483659" r:id="rId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5.jp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5.jp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s://www.coloradocommunityaction.org/uploads/1/4/0/0/140023667/customer_satisfaction_survey_template.pdf"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5.jpg"/><Relationship Id="rId4" Type="http://schemas.openxmlformats.org/officeDocument/2006/relationships/hyperlink" Target="http://coloradocommunityaction.org/uploads/3/4/6/5/34655980/sample_community_needs_assessment.pdf"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hyperlink" Target="https://cap.engagementnetwork.org/" TargetMode="External"/><Relationship Id="rId7" Type="http://schemas.openxmlformats.org/officeDocument/2006/relationships/hyperlink" Target="https://www.census.gov/programs-surveys/acs/data.html"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hyperlink" Target="https://data.census.gov/" TargetMode="External"/><Relationship Id="rId5" Type="http://schemas.openxmlformats.org/officeDocument/2006/relationships/hyperlink" Target="https://gis.dola.colorado.gov/apps/CSBG/" TargetMode="External"/><Relationship Id="rId4" Type="http://schemas.openxmlformats.org/officeDocument/2006/relationships/hyperlink" Target="https://demography.dola.colorado.gov/"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s://www.nwccog.org/wp-content/uploads/2021/02/2021-ECE-Report-Web-View-FINAL.pdf" TargetMode="External"/><Relationship Id="rId3" Type="http://schemas.openxmlformats.org/officeDocument/2006/relationships/hyperlink" Target="https://www.denvergov.org/content/dam/denvergov/Portals/housing-resources/documents/2021ActionPlan_DraftforReview092420.pdf" TargetMode="External"/><Relationship Id="rId7" Type="http://schemas.openxmlformats.org/officeDocument/2006/relationships/hyperlink" Target="https://assets.bouldercounty.gov/wp-content/uploads/2021/11/The-Action-Plan_4Oct2021.pdf"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hyperlink" Target="https://www.nwccog.org/wp-content/uploads/2022/04/22029-Broadband-Report_WEB-002.pdf" TargetMode="External"/><Relationship Id="rId5" Type="http://schemas.openxmlformats.org/officeDocument/2006/relationships/hyperlink" Target="https://www.swhealth.org/wp-content/uploads/2022/11/Southwest-Health-System-2022-CHNA-and-Implementation-Plan-Report-FINAL-October-2022.pdf" TargetMode="External"/><Relationship Id="rId4" Type="http://schemas.openxmlformats.org/officeDocument/2006/relationships/hyperlink" Target="https://www.nwccog.org/wp-content/uploads/2021/11/Gap-Analysis-Report-Complete.pdf" TargetMode="External"/><Relationship Id="rId9" Type="http://schemas.openxmlformats.org/officeDocument/2006/relationships/image" Target="../media/image5.jpg"/></Relationships>
</file>

<file path=ppt/slides/_rels/slide18.xml.rels><?xml version="1.0" encoding="UTF-8" standalone="yes"?>
<Relationships xmlns="http://schemas.openxmlformats.org/package/2006/relationships"><Relationship Id="rId8" Type="http://schemas.openxmlformats.org/officeDocument/2006/relationships/hyperlink" Target="https://www.codot.gov/library" TargetMode="External"/><Relationship Id="rId13" Type="http://schemas.openxmlformats.org/officeDocument/2006/relationships/image" Target="../media/image5.jpg"/><Relationship Id="rId3" Type="http://schemas.openxmlformats.org/officeDocument/2006/relationships/hyperlink" Target="https://cdola.colorado.gov/publications-reporting" TargetMode="External"/><Relationship Id="rId7" Type="http://schemas.openxmlformats.org/officeDocument/2006/relationships/hyperlink" Target="https://www.colorado.gov/pacific/cdhs/data-2" TargetMode="External"/><Relationship Id="rId12" Type="http://schemas.openxmlformats.org/officeDocument/2006/relationships/hyperlink" Target="https://broadband.colorado.gov/data-hub" TargetMode="External"/><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hyperlink" Target="https://www.cde.state.co.us/cdereval" TargetMode="External"/><Relationship Id="rId11" Type="http://schemas.openxmlformats.org/officeDocument/2006/relationships/hyperlink" Target="https://www.coloradokids.org/data/kids-count-archive/2022-kids-count/" TargetMode="External"/><Relationship Id="rId5" Type="http://schemas.openxmlformats.org/officeDocument/2006/relationships/hyperlink" Target="https://hcpf.colorado.gov/publications" TargetMode="External"/><Relationship Id="rId10" Type="http://schemas.openxmlformats.org/officeDocument/2006/relationships/hyperlink" Target="https://cdec.colorado.gov/reports-and-data" TargetMode="External"/><Relationship Id="rId4" Type="http://schemas.openxmlformats.org/officeDocument/2006/relationships/hyperlink" Target="https://www.colorado.gov/pacific/cdphe/data" TargetMode="External"/><Relationship Id="rId9" Type="http://schemas.openxmlformats.org/officeDocument/2006/relationships/hyperlink" Target="https://coloradotalentdashboard.com/"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https://www.cde.state.co.us/cdecomm/cdeperformanceplan" TargetMode="External"/><Relationship Id="rId3" Type="http://schemas.openxmlformats.org/officeDocument/2006/relationships/hyperlink" Target="https://www.coloradocommunityaction.org/uploads/1/4/0/0/140023667/ceo_-_pathways_to_energy_affordability_in_colorado_-_january_2022.pdf" TargetMode="External"/><Relationship Id="rId7" Type="http://schemas.openxmlformats.org/officeDocument/2006/relationships/hyperlink" Target="https://www.coloradohealthinstitute.org/research/colorado-health-access-survey-2021" TargetMode="External"/><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hyperlink" Target="https://static1.squarespace.com/static/5fea50c73853910bc4679c13/t/63d52624683a6c1fcfa15cdc/1674913319640/State+of+Homelessness_Final_2022-2023+%282%29.pdf" TargetMode="External"/><Relationship Id="rId5" Type="http://schemas.openxmlformats.org/officeDocument/2006/relationships/hyperlink" Target="https://livingwage.mit.edu/" TargetMode="External"/><Relationship Id="rId10" Type="http://schemas.openxmlformats.org/officeDocument/2006/relationships/image" Target="../media/image5.jpg"/><Relationship Id="rId4" Type="http://schemas.openxmlformats.org/officeDocument/2006/relationships/hyperlink" Target="https://selfsufficiencystandard.org/wp-content/uploads/2022/11/CO22_SSS.pdf" TargetMode="External"/><Relationship Id="rId9" Type="http://schemas.openxmlformats.org/officeDocument/2006/relationships/hyperlink" Target="https://drive.google.com/file/d/1dexRO7TJc3xQxTuxbmrRNjl9Do2TNNHJ/view?mc_cid=03af67a649&amp;mc_eid=f582f0c350"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https://www.coloradocommunityaction.org/uploads/1/4/0/0/140023667/eagle_county_asset_map_summary_example.pdf" TargetMode="External"/><Relationship Id="rId7" Type="http://schemas.openxmlformats.org/officeDocument/2006/relationships/image" Target="../media/image5.jpg"/><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hyperlink" Target="http://gapmap.org/" TargetMode="External"/><Relationship Id="rId4" Type="http://schemas.openxmlformats.org/officeDocument/2006/relationships/hyperlink" Target="https://docs.google.com/spreadsheets/d/1V5D-1UWp5ZXRfHuzDoWzpeOzTLoGcG52/edit?usp=sharing&amp;ouid=117990665403597153353&amp;rtpof=true&amp;sd=true"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5.jpg"/></Relationships>
</file>

<file path=ppt/slides/_rels/slide2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5.jpg"/></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5.jpg"/></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5.jpg"/></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image" Target="../media/image5.jpg"/></Relationships>
</file>

<file path=ppt/slides/_rels/slide3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2.xml"/><Relationship Id="rId1" Type="http://schemas.openxmlformats.org/officeDocument/2006/relationships/slideLayout" Target="../slideLayouts/slideLayout4.xml"/><Relationship Id="rId5" Type="http://schemas.openxmlformats.org/officeDocument/2006/relationships/image" Target="../media/image5.jpg"/><Relationship Id="rId4" Type="http://schemas.openxmlformats.org/officeDocument/2006/relationships/image" Target="../media/image8.png"/></Relationships>
</file>

<file path=ppt/slides/_rels/slide3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4.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5.xml"/><Relationship Id="rId1" Type="http://schemas.openxmlformats.org/officeDocument/2006/relationships/slideLayout" Target="../slideLayouts/slideLayout4.xml"/><Relationship Id="rId4" Type="http://schemas.openxmlformats.org/officeDocument/2006/relationships/image" Target="../media/image5.jpg"/></Relationships>
</file>

<file path=ppt/slides/_rels/slide3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4.xml"/><Relationship Id="rId1" Type="http://schemas.openxmlformats.org/officeDocument/2006/relationships/slideLayout" Target="../slideLayouts/slideLayout4.xml"/><Relationship Id="rId4" Type="http://schemas.openxmlformats.org/officeDocument/2006/relationships/image" Target="../media/image17.jpg"/></Relationships>
</file>

<file path=ppt/slides/_rels/slide4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7.xml"/><Relationship Id="rId1" Type="http://schemas.openxmlformats.org/officeDocument/2006/relationships/slideLayout" Target="../slideLayouts/slideLayout4.xml"/><Relationship Id="rId5" Type="http://schemas.openxmlformats.org/officeDocument/2006/relationships/image" Target="../media/image5.jpg"/><Relationship Id="rId4" Type="http://schemas.openxmlformats.org/officeDocument/2006/relationships/image" Target="../media/image8.png"/></Relationships>
</file>

<file path=ppt/slides/_rels/slide4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8.xml"/><Relationship Id="rId1" Type="http://schemas.openxmlformats.org/officeDocument/2006/relationships/slideLayout" Target="../slideLayouts/slideLayout4.xml"/><Relationship Id="rId5" Type="http://schemas.openxmlformats.org/officeDocument/2006/relationships/image" Target="../media/image5.jpg"/><Relationship Id="rId4" Type="http://schemas.openxmlformats.org/officeDocument/2006/relationships/image" Target="../media/image8.png"/></Relationships>
</file>

<file path=ppt/slides/_rels/slide4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9.xml"/><Relationship Id="rId1" Type="http://schemas.openxmlformats.org/officeDocument/2006/relationships/slideLayout" Target="../slideLayouts/slideLayout4.xml"/><Relationship Id="rId5" Type="http://schemas.openxmlformats.org/officeDocument/2006/relationships/image" Target="../media/image5.jp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5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0.xml"/><Relationship Id="rId1" Type="http://schemas.openxmlformats.org/officeDocument/2006/relationships/slideLayout" Target="../slideLayouts/slideLayout4.xml"/><Relationship Id="rId4" Type="http://schemas.openxmlformats.org/officeDocument/2006/relationships/image" Target="../media/image5.jpg"/></Relationships>
</file>

<file path=ppt/slides/_rels/slide5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51.xml"/><Relationship Id="rId1" Type="http://schemas.openxmlformats.org/officeDocument/2006/relationships/slideLayout" Target="../slideLayouts/slideLayout4.xml"/><Relationship Id="rId5" Type="http://schemas.openxmlformats.org/officeDocument/2006/relationships/image" Target="../media/image5.jpg"/><Relationship Id="rId4" Type="http://schemas.openxmlformats.org/officeDocument/2006/relationships/image" Target="../media/image22.png"/></Relationships>
</file>

<file path=ppt/slides/_rels/slide5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2.xml"/><Relationship Id="rId1" Type="http://schemas.openxmlformats.org/officeDocument/2006/relationships/slideLayout" Target="../slideLayouts/slideLayout4.xml"/><Relationship Id="rId6" Type="http://schemas.openxmlformats.org/officeDocument/2006/relationships/image" Target="../media/image5.jpg"/><Relationship Id="rId5" Type="http://schemas.openxmlformats.org/officeDocument/2006/relationships/image" Target="../media/image25.jpg"/><Relationship Id="rId4" Type="http://schemas.openxmlformats.org/officeDocument/2006/relationships/image" Target="../media/image24.png"/></Relationships>
</file>

<file path=ppt/slides/_rels/slide5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53.xml"/><Relationship Id="rId1" Type="http://schemas.openxmlformats.org/officeDocument/2006/relationships/slideLayout" Target="../slideLayouts/slideLayout4.xml"/><Relationship Id="rId4" Type="http://schemas.openxmlformats.org/officeDocument/2006/relationships/image" Target="../media/image5.jpg"/></Relationships>
</file>

<file path=ppt/slides/_rels/slide5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5.xml"/><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5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6.xml"/><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5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8.xml"/><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5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9.xml"/><Relationship Id="rId1" Type="http://schemas.openxmlformats.org/officeDocument/2006/relationships/slideLayout" Target="../slideLayouts/slideLayout4.xml"/><Relationship Id="rId5" Type="http://schemas.openxmlformats.org/officeDocument/2006/relationships/image" Target="../media/image5.jp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5.jpg"/></Relationships>
</file>

<file path=ppt/slides/_rels/slide6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0.xml"/><Relationship Id="rId1" Type="http://schemas.openxmlformats.org/officeDocument/2006/relationships/slideLayout" Target="../slideLayouts/slideLayout4.xml"/><Relationship Id="rId4" Type="http://schemas.openxmlformats.org/officeDocument/2006/relationships/image" Target="../media/image5.jpg"/></Relationships>
</file>

<file path=ppt/slides/_rels/slide6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3.xml"/><Relationship Id="rId1" Type="http://schemas.openxmlformats.org/officeDocument/2006/relationships/slideLayout" Target="../slideLayouts/slideLayout4.xml"/><Relationship Id="rId4" Type="http://schemas.openxmlformats.org/officeDocument/2006/relationships/image" Target="../media/image5.jpg"/></Relationships>
</file>

<file path=ppt/slides/_rels/slide6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4.xml"/><Relationship Id="rId1" Type="http://schemas.openxmlformats.org/officeDocument/2006/relationships/slideLayout" Target="../slideLayouts/slideLayout4.xml"/><Relationship Id="rId4" Type="http://schemas.openxmlformats.org/officeDocument/2006/relationships/image" Target="../media/image5.jpg"/></Relationships>
</file>

<file path=ppt/slides/_rels/slide6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5.xml"/><Relationship Id="rId1" Type="http://schemas.openxmlformats.org/officeDocument/2006/relationships/slideLayout" Target="../slideLayouts/slideLayout4.xml"/><Relationship Id="rId4" Type="http://schemas.openxmlformats.org/officeDocument/2006/relationships/image" Target="../media/image5.jpg"/></Relationships>
</file>

<file path=ppt/slides/_rels/slide6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6.xml"/><Relationship Id="rId1" Type="http://schemas.openxmlformats.org/officeDocument/2006/relationships/slideLayout" Target="../slideLayouts/slideLayout4.xml"/><Relationship Id="rId4" Type="http://schemas.openxmlformats.org/officeDocument/2006/relationships/image" Target="../media/image5.jpg"/></Relationships>
</file>

<file path=ppt/slides/_rels/slide6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7.xml"/><Relationship Id="rId1" Type="http://schemas.openxmlformats.org/officeDocument/2006/relationships/slideLayout" Target="../slideLayouts/slideLayout4.xml"/><Relationship Id="rId4" Type="http://schemas.openxmlformats.org/officeDocument/2006/relationships/image" Target="../media/image5.jpg"/></Relationships>
</file>

<file path=ppt/slides/_rels/slide6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8.xml"/><Relationship Id="rId1" Type="http://schemas.openxmlformats.org/officeDocument/2006/relationships/slideLayout" Target="../slideLayouts/slideLayout4.xml"/><Relationship Id="rId4" Type="http://schemas.openxmlformats.org/officeDocument/2006/relationships/image" Target="../media/image5.jpg"/></Relationships>
</file>

<file path=ppt/slides/_rels/slide6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9.xml"/><Relationship Id="rId1" Type="http://schemas.openxmlformats.org/officeDocument/2006/relationships/slideLayout" Target="../slideLayouts/slideLayout4.xml"/><Relationship Id="rId5" Type="http://schemas.openxmlformats.org/officeDocument/2006/relationships/image" Target="../media/image28.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0.xml"/><Relationship Id="rId1" Type="http://schemas.openxmlformats.org/officeDocument/2006/relationships/slideLayout" Target="../slideLayouts/slideLayout4.xml"/><Relationship Id="rId6" Type="http://schemas.openxmlformats.org/officeDocument/2006/relationships/hyperlink" Target="https://www.rockefellerfoundation.org/news/new-report-every-dollar-invested-in-u-s-school-meal-programs-provides-2-in-health-and-economic-equity-benefits/" TargetMode="External"/><Relationship Id="rId5" Type="http://schemas.openxmlformats.org/officeDocument/2006/relationships/hyperlink" Target="https://www.businessinsider.com/irs-tax-audits-recover-12-dollars-for-every-dollar-spent-2023-6" TargetMode="External"/><Relationship Id="rId4" Type="http://schemas.openxmlformats.org/officeDocument/2006/relationships/image" Target="../media/image5.jpg"/></Relationships>
</file>

<file path=ppt/slides/_rels/slide7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1.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2.xml"/><Relationship Id="rId1" Type="http://schemas.openxmlformats.org/officeDocument/2006/relationships/slideLayout" Target="../slideLayouts/slideLayout4.xml"/><Relationship Id="rId4" Type="http://schemas.openxmlformats.org/officeDocument/2006/relationships/image" Target="../media/image5.jpg"/></Relationships>
</file>

<file path=ppt/slides/_rels/slide7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3.xml"/><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4.xml"/><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5.xml"/><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6.xml"/><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7.xml"/><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8.xml"/><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9.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5.jpg"/><Relationship Id="rId4" Type="http://schemas.openxmlformats.org/officeDocument/2006/relationships/image" Target="../media/image8.png"/></Relationships>
</file>

<file path=ppt/slides/_rels/slide8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0.xml"/><Relationship Id="rId1" Type="http://schemas.openxmlformats.org/officeDocument/2006/relationships/slideLayout" Target="../slideLayouts/slideLayout4.xml"/><Relationship Id="rId4" Type="http://schemas.openxmlformats.org/officeDocument/2006/relationships/image" Target="../media/image5.jpg"/></Relationships>
</file>

<file path=ppt/slides/_rels/slide8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1.xml"/><Relationship Id="rId1" Type="http://schemas.openxmlformats.org/officeDocument/2006/relationships/slideLayout" Target="../slideLayouts/slideLayout4.xml"/><Relationship Id="rId4" Type="http://schemas.openxmlformats.org/officeDocument/2006/relationships/image" Target="../media/image5.jpg"/></Relationships>
</file>

<file path=ppt/slides/_rels/slide8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2.xml"/><Relationship Id="rId1" Type="http://schemas.openxmlformats.org/officeDocument/2006/relationships/slideLayout" Target="../slideLayouts/slideLayout4.xml"/><Relationship Id="rId4" Type="http://schemas.openxmlformats.org/officeDocument/2006/relationships/image" Target="../media/image5.jpg"/></Relationships>
</file>

<file path=ppt/slides/_rels/slide8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3.xml"/><Relationship Id="rId1" Type="http://schemas.openxmlformats.org/officeDocument/2006/relationships/slideLayout" Target="../slideLayouts/slideLayout4.xml"/><Relationship Id="rId5" Type="http://schemas.openxmlformats.org/officeDocument/2006/relationships/image" Target="../media/image5.jpg"/><Relationship Id="rId4" Type="http://schemas.openxmlformats.org/officeDocument/2006/relationships/image" Target="../media/image8.png"/></Relationships>
</file>

<file path=ppt/slides/_rels/slide84.xml.rels><?xml version="1.0" encoding="UTF-8" standalone="yes"?>
<Relationships xmlns="http://schemas.openxmlformats.org/package/2006/relationships"><Relationship Id="rId3" Type="http://schemas.openxmlformats.org/officeDocument/2006/relationships/hyperlink" Target="https://www.coloradocommunityaction.org/roma.html" TargetMode="External"/><Relationship Id="rId2" Type="http://schemas.openxmlformats.org/officeDocument/2006/relationships/notesSlide" Target="../notesSlides/notesSlide84.xml"/><Relationship Id="rId1" Type="http://schemas.openxmlformats.org/officeDocument/2006/relationships/slideLayout" Target="../slideLayouts/slideLayout4.xml"/><Relationship Id="rId6" Type="http://schemas.openxmlformats.org/officeDocument/2006/relationships/image" Target="../media/image33.jpeg"/><Relationship Id="rId5" Type="http://schemas.openxmlformats.org/officeDocument/2006/relationships/image" Target="../media/image5.jpg"/><Relationship Id="rId4" Type="http://schemas.openxmlformats.org/officeDocument/2006/relationships/image" Target="../media/image8.png"/></Relationships>
</file>

<file path=ppt/slides/_rels/slide85.xml.rels><?xml version="1.0" encoding="UTF-8" standalone="yes"?>
<Relationships xmlns="http://schemas.openxmlformats.org/package/2006/relationships"><Relationship Id="rId8" Type="http://schemas.openxmlformats.org/officeDocument/2006/relationships/hyperlink" Target="mailto:liz@coloradocommunityaction.org" TargetMode="External"/><Relationship Id="rId13" Type="http://schemas.openxmlformats.org/officeDocument/2006/relationships/image" Target="../media/image5.jpg"/><Relationship Id="rId3" Type="http://schemas.openxmlformats.org/officeDocument/2006/relationships/hyperlink" Target="mailto:Alex.Diaz@state.co.us" TargetMode="External"/><Relationship Id="rId7" Type="http://schemas.openxmlformats.org/officeDocument/2006/relationships/hyperlink" Target="mailto:josiah@coloradocommunityaction.org" TargetMode="External"/><Relationship Id="rId12" Type="http://schemas.openxmlformats.org/officeDocument/2006/relationships/image" Target="../media/image34.png"/><Relationship Id="rId2" Type="http://schemas.openxmlformats.org/officeDocument/2006/relationships/notesSlide" Target="../notesSlides/notesSlide85.xml"/><Relationship Id="rId1" Type="http://schemas.openxmlformats.org/officeDocument/2006/relationships/slideLayout" Target="../slideLayouts/slideLayout4.xml"/><Relationship Id="rId6" Type="http://schemas.openxmlformats.org/officeDocument/2006/relationships/hyperlink" Target="http://www.coloradocommunityaction.org/" TargetMode="External"/><Relationship Id="rId11" Type="http://schemas.openxmlformats.org/officeDocument/2006/relationships/image" Target="../media/image8.png"/><Relationship Id="rId5" Type="http://schemas.openxmlformats.org/officeDocument/2006/relationships/hyperlink" Target="mailto:Becky.Saad@state.co.us" TargetMode="External"/><Relationship Id="rId10" Type="http://schemas.openxmlformats.org/officeDocument/2006/relationships/hyperlink" Target="mailto:steven@coloradocommunityaction.org" TargetMode="External"/><Relationship Id="rId4" Type="http://schemas.openxmlformats.org/officeDocument/2006/relationships/hyperlink" Target="mailto:Audrey.Field@state.co.us" TargetMode="External"/><Relationship Id="rId9" Type="http://schemas.openxmlformats.org/officeDocument/2006/relationships/hyperlink" Target="mailto:jessica@coloradocommunityaction.org" TargetMode="External"/></Relationships>
</file>

<file path=ppt/slides/_rels/slide8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6.xml"/><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7.xml"/><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D100"/>
        </a:solidFill>
        <a:effectLst/>
      </p:bgPr>
    </p:bg>
    <p:spTree>
      <p:nvGrpSpPr>
        <p:cNvPr id="1" name="Shape 82"/>
        <p:cNvGrpSpPr/>
        <p:nvPr/>
      </p:nvGrpSpPr>
      <p:grpSpPr>
        <a:xfrm>
          <a:off x="0" y="0"/>
          <a:ext cx="0" cy="0"/>
          <a:chOff x="0" y="0"/>
          <a:chExt cx="0" cy="0"/>
        </a:xfrm>
      </p:grpSpPr>
      <p:grpSp>
        <p:nvGrpSpPr>
          <p:cNvPr id="83" name="Google Shape;83;p1"/>
          <p:cNvGrpSpPr/>
          <p:nvPr/>
        </p:nvGrpSpPr>
        <p:grpSpPr>
          <a:xfrm>
            <a:off x="7569200" y="8534400"/>
            <a:ext cx="5000625" cy="952500"/>
            <a:chOff x="7569200" y="8534400"/>
            <a:chExt cx="5000625" cy="952500"/>
          </a:xfrm>
        </p:grpSpPr>
        <p:pic>
          <p:nvPicPr>
            <p:cNvPr id="84" name="Google Shape;84;p1"/>
            <p:cNvPicPr preferRelativeResize="0"/>
            <p:nvPr/>
          </p:nvPicPr>
          <p:blipFill rotWithShape="1">
            <a:blip r:embed="rId3">
              <a:alphaModFix/>
            </a:blip>
            <a:srcRect/>
            <a:stretch/>
          </p:blipFill>
          <p:spPr>
            <a:xfrm>
              <a:off x="10922000" y="8534400"/>
              <a:ext cx="1647825" cy="952500"/>
            </a:xfrm>
            <a:prstGeom prst="rect">
              <a:avLst/>
            </a:prstGeom>
            <a:noFill/>
            <a:ln>
              <a:noFill/>
            </a:ln>
          </p:spPr>
        </p:pic>
        <p:sp>
          <p:nvSpPr>
            <p:cNvPr id="85" name="Google Shape;85;p1"/>
            <p:cNvSpPr txBox="1"/>
            <p:nvPr/>
          </p:nvSpPr>
          <p:spPr>
            <a:xfrm>
              <a:off x="7569200" y="8643546"/>
              <a:ext cx="3174267"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0C0D0E"/>
                  </a:solidFill>
                  <a:latin typeface="Trebuchet MS"/>
                  <a:ea typeface="Trebuchet MS"/>
                  <a:cs typeface="Trebuchet MS"/>
                  <a:sym typeface="Trebuchet MS"/>
                </a:rPr>
                <a:t>Colorado Community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0C0D0E"/>
                  </a:solidFill>
                  <a:latin typeface="Trebuchet MS"/>
                  <a:ea typeface="Trebuchet MS"/>
                  <a:cs typeface="Trebuchet MS"/>
                  <a:sym typeface="Trebuchet MS"/>
                </a:rPr>
                <a:t>Action Association</a:t>
              </a:r>
              <a:endParaRPr sz="1400" b="0" i="0" u="none" strike="noStrike" cap="none">
                <a:solidFill>
                  <a:srgbClr val="000000"/>
                </a:solidFill>
                <a:latin typeface="Arial"/>
                <a:ea typeface="Arial"/>
                <a:cs typeface="Arial"/>
                <a:sym typeface="Arial"/>
              </a:endParaRPr>
            </a:p>
          </p:txBody>
        </p:sp>
        <p:cxnSp>
          <p:nvCxnSpPr>
            <p:cNvPr id="86" name="Google Shape;86;p1"/>
            <p:cNvCxnSpPr/>
            <p:nvPr/>
          </p:nvCxnSpPr>
          <p:spPr>
            <a:xfrm>
              <a:off x="10743467" y="8610600"/>
              <a:ext cx="0" cy="830997"/>
            </a:xfrm>
            <a:prstGeom prst="straightConnector1">
              <a:avLst/>
            </a:prstGeom>
            <a:solidFill>
              <a:srgbClr val="14943F"/>
            </a:solidFill>
            <a:ln w="15875" cap="flat" cmpd="sng">
              <a:solidFill>
                <a:srgbClr val="000000"/>
              </a:solidFill>
              <a:prstDash val="solid"/>
              <a:miter lim="0"/>
              <a:headEnd type="none" w="sm" len="sm"/>
              <a:tailEnd type="none" w="sm" len="sm"/>
            </a:ln>
          </p:spPr>
        </p:cxnSp>
      </p:grpSp>
      <p:grpSp>
        <p:nvGrpSpPr>
          <p:cNvPr id="87" name="Google Shape;87;p1"/>
          <p:cNvGrpSpPr/>
          <p:nvPr/>
        </p:nvGrpSpPr>
        <p:grpSpPr>
          <a:xfrm>
            <a:off x="-50800" y="-80239"/>
            <a:ext cx="13055600" cy="8317038"/>
            <a:chOff x="0" y="0"/>
            <a:chExt cx="13004800" cy="8317037"/>
          </a:xfrm>
        </p:grpSpPr>
        <p:sp>
          <p:nvSpPr>
            <p:cNvPr id="88" name="Google Shape;88;p1"/>
            <p:cNvSpPr/>
            <p:nvPr/>
          </p:nvSpPr>
          <p:spPr>
            <a:xfrm>
              <a:off x="0" y="0"/>
              <a:ext cx="13004800" cy="1597040"/>
            </a:xfrm>
            <a:prstGeom prst="rect">
              <a:avLst/>
            </a:prstGeom>
            <a:solidFill>
              <a:srgbClr val="FFD900"/>
            </a:solidFill>
            <a:ln>
              <a:noFill/>
            </a:ln>
            <a:effectLst>
              <a:outerShdw blurRad="57150" dist="19050" dir="5400000" algn="bl" rotWithShape="0">
                <a:srgbClr val="000000">
                  <a:alpha val="49803"/>
                </a:srgbClr>
              </a:outerShdw>
            </a:effectLst>
          </p:spPr>
          <p:txBody>
            <a:bodyPr spcFirstLastPara="1" wrap="square" lIns="50800" tIns="50800" rIns="50800" bIns="50800" anchor="ctr" anchorCtr="0">
              <a:noAutofit/>
            </a:bodyPr>
            <a:lstStyle/>
            <a:p>
              <a:pPr marL="228600" marR="0" lvl="0" indent="0" algn="l" rtl="0">
                <a:lnSpc>
                  <a:spcPct val="100000"/>
                </a:lnSpc>
                <a:spcBef>
                  <a:spcPts val="0"/>
                </a:spcBef>
                <a:spcAft>
                  <a:spcPts val="0"/>
                </a:spcAft>
                <a:buClr>
                  <a:srgbClr val="5C6670"/>
                </a:buClr>
                <a:buSzPts val="1800"/>
                <a:buFont typeface="Trebuchet MS"/>
                <a:buNone/>
              </a:pPr>
              <a:endParaRPr sz="1800" b="0" i="0" u="none" strike="noStrike" cap="none">
                <a:solidFill>
                  <a:srgbClr val="5C6670"/>
                </a:solidFill>
                <a:latin typeface="Trebuchet MS"/>
                <a:ea typeface="Trebuchet MS"/>
                <a:cs typeface="Trebuchet MS"/>
                <a:sym typeface="Trebuchet MS"/>
              </a:endParaRPr>
            </a:p>
          </p:txBody>
        </p:sp>
        <p:pic>
          <p:nvPicPr>
            <p:cNvPr id="89" name="Google Shape;89;p1"/>
            <p:cNvPicPr preferRelativeResize="0"/>
            <p:nvPr/>
          </p:nvPicPr>
          <p:blipFill rotWithShape="1">
            <a:blip r:embed="rId4">
              <a:alphaModFix/>
            </a:blip>
            <a:srcRect t="736"/>
            <a:stretch/>
          </p:blipFill>
          <p:spPr>
            <a:xfrm>
              <a:off x="1" y="916982"/>
              <a:ext cx="13004799" cy="7400055"/>
            </a:xfrm>
            <a:prstGeom prst="rect">
              <a:avLst/>
            </a:prstGeom>
            <a:noFill/>
            <a:ln>
              <a:noFill/>
            </a:ln>
            <a:effectLst>
              <a:outerShdw blurRad="57150" dist="19050" dir="5400000" algn="bl" rotWithShape="0">
                <a:srgbClr val="000000">
                  <a:alpha val="49803"/>
                </a:srgbClr>
              </a:outerShdw>
            </a:effectLst>
          </p:spPr>
        </p:pic>
      </p:grpSp>
      <p:sp>
        <p:nvSpPr>
          <p:cNvPr id="90" name="Google Shape;90;p1"/>
          <p:cNvSpPr txBox="1"/>
          <p:nvPr/>
        </p:nvSpPr>
        <p:spPr>
          <a:xfrm>
            <a:off x="974725" y="1516801"/>
            <a:ext cx="11055350" cy="2497932"/>
          </a:xfrm>
          <a:prstGeom prst="rect">
            <a:avLst/>
          </a:prstGeom>
          <a:noFill/>
          <a:ln>
            <a:noFill/>
          </a:ln>
          <a:effectLst>
            <a:outerShdw blurRad="128588" dist="57150" dir="5400000" algn="bl" rotWithShape="0">
              <a:srgbClr val="000000">
                <a:alpha val="60000"/>
              </a:srgbClr>
            </a:outerShdw>
          </a:effectLst>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6400"/>
              <a:buFont typeface="Arial"/>
              <a:buNone/>
            </a:pPr>
            <a:r>
              <a:rPr lang="en-US" sz="6400" b="1" i="0" u="none" strike="noStrike" cap="none">
                <a:solidFill>
                  <a:schemeClr val="dk1"/>
                </a:solidFill>
                <a:latin typeface="Trebuchet MS"/>
                <a:ea typeface="Trebuchet MS"/>
                <a:cs typeface="Trebuchet MS"/>
                <a:sym typeface="Trebuchet MS"/>
              </a:rPr>
              <a:t>CO CSBG/Community Action</a:t>
            </a:r>
            <a:endParaRPr sz="1400" b="1"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6400"/>
              <a:buFont typeface="Arial"/>
              <a:buNone/>
            </a:pPr>
            <a:r>
              <a:rPr lang="en-US" sz="6400" b="1" i="0" u="none" strike="noStrike" cap="none">
                <a:solidFill>
                  <a:schemeClr val="dk1"/>
                </a:solidFill>
                <a:latin typeface="Trebuchet MS"/>
                <a:ea typeface="Trebuchet MS"/>
                <a:cs typeface="Trebuchet MS"/>
                <a:sym typeface="Trebuchet MS"/>
              </a:rPr>
              <a:t> </a:t>
            </a:r>
            <a:endParaRPr sz="1400" b="1"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8000"/>
              <a:buFont typeface="Arial"/>
              <a:buNone/>
            </a:pPr>
            <a:r>
              <a:rPr lang="en-US" sz="8000" b="1" i="0" u="none" strike="noStrike" cap="none">
                <a:solidFill>
                  <a:schemeClr val="dk1"/>
                </a:solidFill>
                <a:latin typeface="Trebuchet MS"/>
                <a:ea typeface="Trebuchet MS"/>
                <a:cs typeface="Trebuchet MS"/>
                <a:sym typeface="Trebuchet MS"/>
              </a:rPr>
              <a:t>Regional Forums </a:t>
            </a:r>
            <a:endParaRPr sz="1400" b="1"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8000"/>
              <a:buFont typeface="Arial"/>
              <a:buNone/>
            </a:pPr>
            <a:r>
              <a:rPr lang="en-US" sz="8000" b="1" i="0" u="none" strike="noStrike" cap="none">
                <a:solidFill>
                  <a:schemeClr val="dk1"/>
                </a:solidFill>
                <a:latin typeface="Trebuchet MS"/>
                <a:ea typeface="Trebuchet MS"/>
                <a:cs typeface="Trebuchet MS"/>
                <a:sym typeface="Trebuchet MS"/>
              </a:rPr>
              <a:t>2023</a:t>
            </a:r>
            <a:endParaRPr sz="1400" b="1" i="0" u="none" strike="noStrike" cap="none">
              <a:solidFill>
                <a:schemeClr val="dk1"/>
              </a:solidFill>
              <a:latin typeface="Arial"/>
              <a:ea typeface="Arial"/>
              <a:cs typeface="Arial"/>
              <a:sym typeface="Arial"/>
            </a:endParaRPr>
          </a:p>
        </p:txBody>
      </p:sp>
      <p:sp>
        <p:nvSpPr>
          <p:cNvPr id="91" name="Google Shape;91;p1"/>
          <p:cNvSpPr txBox="1"/>
          <p:nvPr/>
        </p:nvSpPr>
        <p:spPr>
          <a:xfrm>
            <a:off x="1168400" y="6248400"/>
            <a:ext cx="10861800" cy="954300"/>
          </a:xfrm>
          <a:prstGeom prst="rect">
            <a:avLst/>
          </a:prstGeom>
          <a:noFill/>
          <a:ln>
            <a:noFill/>
          </a:ln>
          <a:effectLst>
            <a:outerShdw blurRad="157163" dist="76200" dir="12480000" algn="bl" rotWithShape="0">
              <a:srgbClr val="000000">
                <a:alpha val="49803"/>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2400"/>
              <a:buFont typeface="Times New Roman"/>
              <a:buNone/>
            </a:pPr>
            <a:r>
              <a:rPr lang="en-US" sz="2800" b="1" i="0" u="none" strike="noStrike" cap="none">
                <a:solidFill>
                  <a:schemeClr val="dk1"/>
                </a:solidFill>
                <a:latin typeface="Trebuchet MS"/>
                <a:ea typeface="Trebuchet MS"/>
                <a:cs typeface="Trebuchet MS"/>
                <a:sym typeface="Trebuchet MS"/>
              </a:rPr>
              <a:t>Community Needs Assessment, Action Planning, Performance Measurement &amp; Management, and Publicizing Impact </a:t>
            </a:r>
            <a:endParaRPr sz="2800" b="1" i="0" u="none" strike="noStrike" cap="none">
              <a:solidFill>
                <a:schemeClr val="dk1"/>
              </a:solidFill>
              <a:latin typeface="Trebuchet MS"/>
              <a:ea typeface="Trebuchet MS"/>
              <a:cs typeface="Trebuchet MS"/>
              <a:sym typeface="Trebuchet MS"/>
            </a:endParaRPr>
          </a:p>
        </p:txBody>
      </p:sp>
      <p:sp>
        <p:nvSpPr>
          <p:cNvPr id="92" name="Google Shape;92;p1"/>
          <p:cNvSpPr txBox="1">
            <a:spLocks noGrp="1"/>
          </p:cNvSpPr>
          <p:nvPr>
            <p:ph type="sldNum" idx="12"/>
          </p:nvPr>
        </p:nvSpPr>
        <p:spPr>
          <a:xfrm>
            <a:off x="12169648" y="9007124"/>
            <a:ext cx="780300" cy="746700"/>
          </a:xfrm>
          <a:prstGeom prst="rect">
            <a:avLst/>
          </a:prstGeom>
          <a:noFill/>
          <a:ln>
            <a:noFill/>
          </a:ln>
        </p:spPr>
        <p:txBody>
          <a:bodyPr spcFirstLastPara="1" wrap="square" lIns="130025" tIns="130025" rIns="130025" bIns="130025" anchor="t" anchorCtr="0">
            <a:noAutofit/>
          </a:bodyPr>
          <a:lstStyle/>
          <a:p>
            <a:pPr marL="0" lvl="0" indent="0" algn="r" rtl="0">
              <a:lnSpc>
                <a:spcPct val="100000"/>
              </a:lnSpc>
              <a:spcBef>
                <a:spcPts val="0"/>
              </a:spcBef>
              <a:spcAft>
                <a:spcPts val="0"/>
              </a:spcAft>
              <a:buSzPts val="1800"/>
              <a:buNone/>
            </a:pPr>
            <a:fld id="{00000000-1234-1234-1234-123412341234}" type="slidenum">
              <a:rPr lang="en-US"/>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grpSp>
        <p:nvGrpSpPr>
          <p:cNvPr id="202" name="Google Shape;202;p7"/>
          <p:cNvGrpSpPr/>
          <p:nvPr/>
        </p:nvGrpSpPr>
        <p:grpSpPr>
          <a:xfrm>
            <a:off x="501663" y="951522"/>
            <a:ext cx="12001466" cy="6867098"/>
            <a:chOff x="1003194" y="675126"/>
            <a:chExt cx="10998411" cy="6553200"/>
          </a:xfrm>
        </p:grpSpPr>
        <p:pic>
          <p:nvPicPr>
            <p:cNvPr id="203" name="Google Shape;203;p7"/>
            <p:cNvPicPr preferRelativeResize="0"/>
            <p:nvPr/>
          </p:nvPicPr>
          <p:blipFill rotWithShape="1">
            <a:blip r:embed="rId3">
              <a:alphaModFix/>
            </a:blip>
            <a:srcRect/>
            <a:stretch/>
          </p:blipFill>
          <p:spPr>
            <a:xfrm>
              <a:off x="1003194" y="675126"/>
              <a:ext cx="10998411" cy="6553200"/>
            </a:xfrm>
            <a:prstGeom prst="rect">
              <a:avLst/>
            </a:prstGeom>
            <a:noFill/>
            <a:ln>
              <a:noFill/>
            </a:ln>
          </p:spPr>
        </p:pic>
        <p:sp>
          <p:nvSpPr>
            <p:cNvPr id="204" name="Google Shape;204;p7"/>
            <p:cNvSpPr txBox="1"/>
            <p:nvPr/>
          </p:nvSpPr>
          <p:spPr>
            <a:xfrm>
              <a:off x="10160000" y="6553200"/>
              <a:ext cx="1676400" cy="35250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5C6670"/>
                </a:solidFill>
                <a:latin typeface="Trebuchet MS"/>
                <a:ea typeface="Trebuchet MS"/>
                <a:cs typeface="Trebuchet MS"/>
                <a:sym typeface="Trebuchet MS"/>
              </a:endParaRPr>
            </a:p>
          </p:txBody>
        </p:sp>
      </p:grpSp>
      <p:sp>
        <p:nvSpPr>
          <p:cNvPr id="205" name="Google Shape;205;p7"/>
          <p:cNvSpPr txBox="1">
            <a:spLocks noGrp="1"/>
          </p:cNvSpPr>
          <p:nvPr>
            <p:ph type="sldNum" idx="12"/>
          </p:nvPr>
        </p:nvSpPr>
        <p:spPr>
          <a:xfrm>
            <a:off x="12169648" y="9007124"/>
            <a:ext cx="780300" cy="746700"/>
          </a:xfrm>
          <a:prstGeom prst="rect">
            <a:avLst/>
          </a:prstGeom>
          <a:noFill/>
          <a:ln>
            <a:noFill/>
          </a:ln>
        </p:spPr>
        <p:txBody>
          <a:bodyPr spcFirstLastPara="1" wrap="square" lIns="130025" tIns="130025" rIns="130025" bIns="130025" anchor="t" anchorCtr="0">
            <a:noAutofit/>
          </a:bodyPr>
          <a:lstStyle/>
          <a:p>
            <a:pPr marL="0" lvl="0" indent="0" algn="r" rtl="0">
              <a:lnSpc>
                <a:spcPct val="100000"/>
              </a:lnSpc>
              <a:spcBef>
                <a:spcPts val="0"/>
              </a:spcBef>
              <a:spcAft>
                <a:spcPts val="0"/>
              </a:spcAft>
              <a:buSzPts val="1800"/>
              <a:buNone/>
            </a:pPr>
            <a:fld id="{00000000-1234-1234-1234-123412341234}" type="slidenum">
              <a:rPr lang="en-US"/>
              <a:t>10</a:t>
            </a:fld>
            <a:endParaRPr/>
          </a:p>
        </p:txBody>
      </p:sp>
      <p:pic>
        <p:nvPicPr>
          <p:cNvPr id="206" name="Google Shape;206;p7"/>
          <p:cNvPicPr preferRelativeResize="0"/>
          <p:nvPr/>
        </p:nvPicPr>
        <p:blipFill rotWithShape="1">
          <a:blip r:embed="rId4">
            <a:alphaModFix/>
          </a:blip>
          <a:srcRect/>
          <a:stretch/>
        </p:blipFill>
        <p:spPr>
          <a:xfrm>
            <a:off x="10410349" y="399511"/>
            <a:ext cx="2039111" cy="350062"/>
          </a:xfrm>
          <a:prstGeom prst="rect">
            <a:avLst/>
          </a:prstGeom>
          <a:noFill/>
          <a:ln>
            <a:noFill/>
          </a:ln>
        </p:spPr>
      </p:pic>
      <p:grpSp>
        <p:nvGrpSpPr>
          <p:cNvPr id="207" name="Google Shape;207;p7"/>
          <p:cNvGrpSpPr/>
          <p:nvPr/>
        </p:nvGrpSpPr>
        <p:grpSpPr>
          <a:xfrm>
            <a:off x="8102600" y="8841472"/>
            <a:ext cx="4343399" cy="835928"/>
            <a:chOff x="8102600" y="8841472"/>
            <a:chExt cx="4343399" cy="835928"/>
          </a:xfrm>
        </p:grpSpPr>
        <p:pic>
          <p:nvPicPr>
            <p:cNvPr id="208" name="Google Shape;208;p7"/>
            <p:cNvPicPr preferRelativeResize="0"/>
            <p:nvPr/>
          </p:nvPicPr>
          <p:blipFill rotWithShape="1">
            <a:blip r:embed="rId5">
              <a:alphaModFix/>
            </a:blip>
            <a:srcRect/>
            <a:stretch/>
          </p:blipFill>
          <p:spPr>
            <a:xfrm>
              <a:off x="11014746" y="8991600"/>
              <a:ext cx="1431253" cy="685800"/>
            </a:xfrm>
            <a:prstGeom prst="rect">
              <a:avLst/>
            </a:prstGeom>
            <a:noFill/>
            <a:ln>
              <a:noFill/>
            </a:ln>
          </p:spPr>
        </p:pic>
        <p:sp>
          <p:nvSpPr>
            <p:cNvPr id="209" name="Google Shape;209;p7"/>
            <p:cNvSpPr txBox="1"/>
            <p:nvPr/>
          </p:nvSpPr>
          <p:spPr>
            <a:xfrm>
              <a:off x="8102600" y="8841472"/>
              <a:ext cx="2634325"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C0D0E"/>
                  </a:solidFill>
                  <a:latin typeface="Trebuchet MS"/>
                  <a:ea typeface="Trebuchet MS"/>
                  <a:cs typeface="Trebuchet MS"/>
                  <a:sym typeface="Trebuchet MS"/>
                </a:rPr>
                <a:t>Colorado Community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C0D0E"/>
                  </a:solidFill>
                  <a:latin typeface="Trebuchet MS"/>
                  <a:ea typeface="Trebuchet MS"/>
                  <a:cs typeface="Trebuchet MS"/>
                  <a:sym typeface="Trebuchet MS"/>
                </a:rPr>
                <a:t>Action Association</a:t>
              </a:r>
              <a:endParaRPr sz="1400" b="0" i="0" u="none" strike="noStrike" cap="none">
                <a:solidFill>
                  <a:srgbClr val="000000"/>
                </a:solidFill>
                <a:latin typeface="Arial"/>
                <a:ea typeface="Arial"/>
                <a:cs typeface="Arial"/>
                <a:sym typeface="Arial"/>
              </a:endParaRPr>
            </a:p>
          </p:txBody>
        </p:sp>
        <p:cxnSp>
          <p:nvCxnSpPr>
            <p:cNvPr id="210" name="Google Shape;210;p7"/>
            <p:cNvCxnSpPr/>
            <p:nvPr/>
          </p:nvCxnSpPr>
          <p:spPr>
            <a:xfrm>
              <a:off x="10859677" y="9046464"/>
              <a:ext cx="0" cy="598318"/>
            </a:xfrm>
            <a:prstGeom prst="straightConnector1">
              <a:avLst/>
            </a:prstGeom>
            <a:solidFill>
              <a:srgbClr val="14943F"/>
            </a:solidFill>
            <a:ln w="15875" cap="flat" cmpd="sng">
              <a:solidFill>
                <a:srgbClr val="000000"/>
              </a:solidFill>
              <a:prstDash val="solid"/>
              <a:miter lim="0"/>
              <a:headEnd type="none" w="sm" len="sm"/>
              <a:tailEnd type="none" w="sm" len="sm"/>
            </a:ln>
          </p:spPr>
        </p:cxnSp>
      </p:grpSp>
      <p:sp>
        <p:nvSpPr>
          <p:cNvPr id="2" name="TextBox 1"/>
          <p:cNvSpPr txBox="1"/>
          <p:nvPr/>
        </p:nvSpPr>
        <p:spPr>
          <a:xfrm>
            <a:off x="588757" y="8048880"/>
            <a:ext cx="11827277" cy="523220"/>
          </a:xfrm>
          <a:prstGeom prst="rect">
            <a:avLst/>
          </a:prstGeom>
          <a:noFill/>
        </p:spPr>
        <p:txBody>
          <a:bodyPr wrap="none" rtlCol="0">
            <a:spAutoFit/>
          </a:bodyPr>
          <a:lstStyle/>
          <a:p>
            <a:pPr marL="342900" indent="-342900">
              <a:buFont typeface="Arial" panose="020B0604020202020204" pitchFamily="34" charset="0"/>
              <a:buChar char="•"/>
            </a:pPr>
            <a:r>
              <a:rPr lang="en-US" sz="2800" dirty="0">
                <a:latin typeface="Trebuchet MS" panose="020B0603020202020204" pitchFamily="34" charset="0"/>
              </a:rPr>
              <a:t>Engage tribes, tribal organizations, and indigenous populations locally</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grpSp>
        <p:nvGrpSpPr>
          <p:cNvPr id="215" name="Google Shape;215;p8"/>
          <p:cNvGrpSpPr/>
          <p:nvPr/>
        </p:nvGrpSpPr>
        <p:grpSpPr>
          <a:xfrm>
            <a:off x="181674" y="972519"/>
            <a:ext cx="12217400" cy="6400800"/>
            <a:chOff x="181674" y="972519"/>
            <a:chExt cx="12217400" cy="6400800"/>
          </a:xfrm>
        </p:grpSpPr>
        <p:pic>
          <p:nvPicPr>
            <p:cNvPr id="216" name="Google Shape;216;p8"/>
            <p:cNvPicPr preferRelativeResize="0"/>
            <p:nvPr/>
          </p:nvPicPr>
          <p:blipFill rotWithShape="1">
            <a:blip r:embed="rId3">
              <a:alphaModFix/>
            </a:blip>
            <a:srcRect/>
            <a:stretch/>
          </p:blipFill>
          <p:spPr>
            <a:xfrm>
              <a:off x="181674" y="972519"/>
              <a:ext cx="12217400" cy="6400800"/>
            </a:xfrm>
            <a:prstGeom prst="rect">
              <a:avLst/>
            </a:prstGeom>
            <a:noFill/>
            <a:ln>
              <a:noFill/>
            </a:ln>
          </p:spPr>
        </p:pic>
        <p:sp>
          <p:nvSpPr>
            <p:cNvPr id="217" name="Google Shape;217;p8"/>
            <p:cNvSpPr txBox="1"/>
            <p:nvPr/>
          </p:nvSpPr>
          <p:spPr>
            <a:xfrm>
              <a:off x="10541000" y="6781800"/>
              <a:ext cx="1752599" cy="45720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5C6670"/>
                </a:solidFill>
                <a:latin typeface="Trebuchet MS"/>
                <a:ea typeface="Trebuchet MS"/>
                <a:cs typeface="Trebuchet MS"/>
                <a:sym typeface="Trebuchet MS"/>
              </a:endParaRPr>
            </a:p>
          </p:txBody>
        </p:sp>
      </p:grpSp>
      <p:sp>
        <p:nvSpPr>
          <p:cNvPr id="218" name="Google Shape;218;p8"/>
          <p:cNvSpPr txBox="1">
            <a:spLocks noGrp="1"/>
          </p:cNvSpPr>
          <p:nvPr>
            <p:ph type="sldNum" idx="12"/>
          </p:nvPr>
        </p:nvSpPr>
        <p:spPr>
          <a:xfrm>
            <a:off x="12169648" y="9007124"/>
            <a:ext cx="780300" cy="746700"/>
          </a:xfrm>
          <a:prstGeom prst="rect">
            <a:avLst/>
          </a:prstGeom>
          <a:noFill/>
          <a:ln>
            <a:noFill/>
          </a:ln>
        </p:spPr>
        <p:txBody>
          <a:bodyPr spcFirstLastPara="1" wrap="square" lIns="130025" tIns="130025" rIns="130025" bIns="130025" anchor="t" anchorCtr="0">
            <a:noAutofit/>
          </a:bodyPr>
          <a:lstStyle/>
          <a:p>
            <a:pPr marL="0" lvl="0" indent="0" algn="r" rtl="0">
              <a:lnSpc>
                <a:spcPct val="100000"/>
              </a:lnSpc>
              <a:spcBef>
                <a:spcPts val="0"/>
              </a:spcBef>
              <a:spcAft>
                <a:spcPts val="0"/>
              </a:spcAft>
              <a:buSzPts val="1800"/>
              <a:buNone/>
            </a:pPr>
            <a:fld id="{00000000-1234-1234-1234-123412341234}" type="slidenum">
              <a:rPr lang="en-US"/>
              <a:t>11</a:t>
            </a:fld>
            <a:endParaRPr/>
          </a:p>
        </p:txBody>
      </p:sp>
      <p:pic>
        <p:nvPicPr>
          <p:cNvPr id="219" name="Google Shape;219;p8"/>
          <p:cNvPicPr preferRelativeResize="0"/>
          <p:nvPr/>
        </p:nvPicPr>
        <p:blipFill rotWithShape="1">
          <a:blip r:embed="rId4">
            <a:alphaModFix/>
          </a:blip>
          <a:srcRect/>
          <a:stretch/>
        </p:blipFill>
        <p:spPr>
          <a:xfrm>
            <a:off x="10410349" y="399511"/>
            <a:ext cx="2039111" cy="350062"/>
          </a:xfrm>
          <a:prstGeom prst="rect">
            <a:avLst/>
          </a:prstGeom>
          <a:noFill/>
          <a:ln>
            <a:noFill/>
          </a:ln>
        </p:spPr>
      </p:pic>
      <p:grpSp>
        <p:nvGrpSpPr>
          <p:cNvPr id="220" name="Google Shape;220;p8"/>
          <p:cNvGrpSpPr/>
          <p:nvPr/>
        </p:nvGrpSpPr>
        <p:grpSpPr>
          <a:xfrm>
            <a:off x="8102600" y="8841472"/>
            <a:ext cx="4343399" cy="835928"/>
            <a:chOff x="8102600" y="8841472"/>
            <a:chExt cx="4343399" cy="835928"/>
          </a:xfrm>
        </p:grpSpPr>
        <p:pic>
          <p:nvPicPr>
            <p:cNvPr id="221" name="Google Shape;221;p8"/>
            <p:cNvPicPr preferRelativeResize="0"/>
            <p:nvPr/>
          </p:nvPicPr>
          <p:blipFill rotWithShape="1">
            <a:blip r:embed="rId5">
              <a:alphaModFix/>
            </a:blip>
            <a:srcRect/>
            <a:stretch/>
          </p:blipFill>
          <p:spPr>
            <a:xfrm>
              <a:off x="11014746" y="8991600"/>
              <a:ext cx="1431253" cy="685800"/>
            </a:xfrm>
            <a:prstGeom prst="rect">
              <a:avLst/>
            </a:prstGeom>
            <a:noFill/>
            <a:ln>
              <a:noFill/>
            </a:ln>
          </p:spPr>
        </p:pic>
        <p:sp>
          <p:nvSpPr>
            <p:cNvPr id="222" name="Google Shape;222;p8"/>
            <p:cNvSpPr txBox="1"/>
            <p:nvPr/>
          </p:nvSpPr>
          <p:spPr>
            <a:xfrm>
              <a:off x="8102600" y="8841472"/>
              <a:ext cx="2634325"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C0D0E"/>
                  </a:solidFill>
                  <a:latin typeface="Trebuchet MS"/>
                  <a:ea typeface="Trebuchet MS"/>
                  <a:cs typeface="Trebuchet MS"/>
                  <a:sym typeface="Trebuchet MS"/>
                </a:rPr>
                <a:t>Colorado Community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C0D0E"/>
                  </a:solidFill>
                  <a:latin typeface="Trebuchet MS"/>
                  <a:ea typeface="Trebuchet MS"/>
                  <a:cs typeface="Trebuchet MS"/>
                  <a:sym typeface="Trebuchet MS"/>
                </a:rPr>
                <a:t>Action Association</a:t>
              </a:r>
              <a:endParaRPr sz="1400" b="0" i="0" u="none" strike="noStrike" cap="none">
                <a:solidFill>
                  <a:srgbClr val="000000"/>
                </a:solidFill>
                <a:latin typeface="Arial"/>
                <a:ea typeface="Arial"/>
                <a:cs typeface="Arial"/>
                <a:sym typeface="Arial"/>
              </a:endParaRPr>
            </a:p>
          </p:txBody>
        </p:sp>
        <p:cxnSp>
          <p:nvCxnSpPr>
            <p:cNvPr id="223" name="Google Shape;223;p8"/>
            <p:cNvCxnSpPr/>
            <p:nvPr/>
          </p:nvCxnSpPr>
          <p:spPr>
            <a:xfrm>
              <a:off x="10859677" y="9046464"/>
              <a:ext cx="0" cy="598318"/>
            </a:xfrm>
            <a:prstGeom prst="straightConnector1">
              <a:avLst/>
            </a:prstGeom>
            <a:solidFill>
              <a:srgbClr val="14943F"/>
            </a:solidFill>
            <a:ln w="15875" cap="flat" cmpd="sng">
              <a:solidFill>
                <a:srgbClr val="000000"/>
              </a:solidFill>
              <a:prstDash val="solid"/>
              <a:miter lim="0"/>
              <a:headEnd type="none" w="sm" len="sm"/>
              <a:tailEnd type="none" w="sm" len="sm"/>
            </a:ln>
          </p:spPr>
        </p:cxn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9"/>
          <p:cNvSpPr txBox="1">
            <a:spLocks noGrp="1"/>
          </p:cNvSpPr>
          <p:nvPr>
            <p:ph type="sldNum" idx="12"/>
          </p:nvPr>
        </p:nvSpPr>
        <p:spPr>
          <a:xfrm>
            <a:off x="12169648" y="9007124"/>
            <a:ext cx="780300" cy="746700"/>
          </a:xfrm>
          <a:prstGeom prst="rect">
            <a:avLst/>
          </a:prstGeom>
          <a:noFill/>
          <a:ln>
            <a:noFill/>
          </a:ln>
        </p:spPr>
        <p:txBody>
          <a:bodyPr spcFirstLastPara="1" wrap="square" lIns="130025" tIns="130025" rIns="130025" bIns="130025" anchor="t" anchorCtr="0">
            <a:noAutofit/>
          </a:bodyPr>
          <a:lstStyle/>
          <a:p>
            <a:pPr marL="0" lvl="0" indent="0" algn="r" rtl="0">
              <a:lnSpc>
                <a:spcPct val="100000"/>
              </a:lnSpc>
              <a:spcBef>
                <a:spcPts val="0"/>
              </a:spcBef>
              <a:spcAft>
                <a:spcPts val="0"/>
              </a:spcAft>
              <a:buSzPts val="1800"/>
              <a:buNone/>
            </a:pPr>
            <a:fld id="{00000000-1234-1234-1234-123412341234}" type="slidenum">
              <a:rPr lang="en-US"/>
              <a:t>12</a:t>
            </a:fld>
            <a:endParaRPr/>
          </a:p>
        </p:txBody>
      </p:sp>
      <p:grpSp>
        <p:nvGrpSpPr>
          <p:cNvPr id="229" name="Google Shape;229;p9"/>
          <p:cNvGrpSpPr/>
          <p:nvPr/>
        </p:nvGrpSpPr>
        <p:grpSpPr>
          <a:xfrm>
            <a:off x="8102600" y="8833926"/>
            <a:ext cx="4343399" cy="835928"/>
            <a:chOff x="8102600" y="8841472"/>
            <a:chExt cx="4343399" cy="835928"/>
          </a:xfrm>
        </p:grpSpPr>
        <p:pic>
          <p:nvPicPr>
            <p:cNvPr id="230" name="Google Shape;230;p9"/>
            <p:cNvPicPr preferRelativeResize="0"/>
            <p:nvPr/>
          </p:nvPicPr>
          <p:blipFill rotWithShape="1">
            <a:blip r:embed="rId3">
              <a:alphaModFix/>
            </a:blip>
            <a:srcRect/>
            <a:stretch/>
          </p:blipFill>
          <p:spPr>
            <a:xfrm>
              <a:off x="11014746" y="8991600"/>
              <a:ext cx="1431253" cy="685800"/>
            </a:xfrm>
            <a:prstGeom prst="rect">
              <a:avLst/>
            </a:prstGeom>
            <a:noFill/>
            <a:ln>
              <a:noFill/>
            </a:ln>
          </p:spPr>
        </p:pic>
        <p:sp>
          <p:nvSpPr>
            <p:cNvPr id="231" name="Google Shape;231;p9"/>
            <p:cNvSpPr txBox="1"/>
            <p:nvPr/>
          </p:nvSpPr>
          <p:spPr>
            <a:xfrm>
              <a:off x="8102600" y="8841472"/>
              <a:ext cx="2634325"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C0D0E"/>
                  </a:solidFill>
                  <a:latin typeface="Trebuchet MS"/>
                  <a:ea typeface="Trebuchet MS"/>
                  <a:cs typeface="Trebuchet MS"/>
                  <a:sym typeface="Trebuchet MS"/>
                </a:rPr>
                <a:t>Colorado Community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C0D0E"/>
                  </a:solidFill>
                  <a:latin typeface="Trebuchet MS"/>
                  <a:ea typeface="Trebuchet MS"/>
                  <a:cs typeface="Trebuchet MS"/>
                  <a:sym typeface="Trebuchet MS"/>
                </a:rPr>
                <a:t>Action Association</a:t>
              </a:r>
              <a:endParaRPr sz="1400" b="0" i="0" u="none" strike="noStrike" cap="none">
                <a:solidFill>
                  <a:srgbClr val="000000"/>
                </a:solidFill>
                <a:latin typeface="Arial"/>
                <a:ea typeface="Arial"/>
                <a:cs typeface="Arial"/>
                <a:sym typeface="Arial"/>
              </a:endParaRPr>
            </a:p>
          </p:txBody>
        </p:sp>
        <p:cxnSp>
          <p:nvCxnSpPr>
            <p:cNvPr id="232" name="Google Shape;232;p9"/>
            <p:cNvCxnSpPr/>
            <p:nvPr/>
          </p:nvCxnSpPr>
          <p:spPr>
            <a:xfrm>
              <a:off x="10859677" y="9046464"/>
              <a:ext cx="0" cy="598318"/>
            </a:xfrm>
            <a:prstGeom prst="straightConnector1">
              <a:avLst/>
            </a:prstGeom>
            <a:solidFill>
              <a:srgbClr val="14943F"/>
            </a:solidFill>
            <a:ln w="15875" cap="flat" cmpd="sng">
              <a:solidFill>
                <a:srgbClr val="000000"/>
              </a:solidFill>
              <a:prstDash val="solid"/>
              <a:miter lim="0"/>
              <a:headEnd type="none" w="sm" len="sm"/>
              <a:tailEnd type="none" w="sm" len="sm"/>
            </a:ln>
          </p:spPr>
        </p:cxnSp>
      </p:grpSp>
      <p:sp>
        <p:nvSpPr>
          <p:cNvPr id="233" name="Google Shape;233;p9"/>
          <p:cNvSpPr txBox="1">
            <a:spLocks noGrp="1"/>
          </p:cNvSpPr>
          <p:nvPr>
            <p:ph type="title"/>
          </p:nvPr>
        </p:nvSpPr>
        <p:spPr>
          <a:xfrm>
            <a:off x="757572" y="1024720"/>
            <a:ext cx="10972800" cy="1213513"/>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SzPts val="1400"/>
              <a:buNone/>
            </a:pPr>
            <a:r>
              <a:rPr lang="en-US" b="1">
                <a:solidFill>
                  <a:srgbClr val="2D348E"/>
                </a:solidFill>
              </a:rPr>
              <a:t>ACTIVITY</a:t>
            </a:r>
            <a:endParaRPr/>
          </a:p>
        </p:txBody>
      </p:sp>
      <p:sp>
        <p:nvSpPr>
          <p:cNvPr id="234" name="Google Shape;234;p9"/>
          <p:cNvSpPr txBox="1"/>
          <p:nvPr/>
        </p:nvSpPr>
        <p:spPr>
          <a:xfrm>
            <a:off x="1805691" y="3095096"/>
            <a:ext cx="9158700" cy="2801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4400" b="0" i="0" u="none" strike="noStrike" cap="none">
                <a:solidFill>
                  <a:srgbClr val="000000"/>
                </a:solidFill>
                <a:latin typeface="Trebuchet MS"/>
                <a:ea typeface="Trebuchet MS"/>
                <a:cs typeface="Trebuchet MS"/>
                <a:sym typeface="Trebuchet MS"/>
              </a:rPr>
              <a:t>Large Group Brainstorm:</a:t>
            </a:r>
            <a:endParaRPr sz="4400" b="0" i="0" u="none" strike="noStrike" cap="none">
              <a:solidFill>
                <a:srgbClr val="000000"/>
              </a:solidFill>
              <a:latin typeface="Trebuchet MS"/>
              <a:ea typeface="Trebuchet MS"/>
              <a:cs typeface="Trebuchet MS"/>
              <a:sym typeface="Trebuchet MS"/>
            </a:endParaRPr>
          </a:p>
          <a:p>
            <a:pPr marL="0" marR="0" lvl="0" indent="0" algn="ctr" rtl="0">
              <a:lnSpc>
                <a:spcPct val="100000"/>
              </a:lnSpc>
              <a:spcBef>
                <a:spcPts val="0"/>
              </a:spcBef>
              <a:spcAft>
                <a:spcPts val="0"/>
              </a:spcAft>
              <a:buNone/>
            </a:pPr>
            <a:endParaRPr sz="4400">
              <a:latin typeface="Trebuchet MS"/>
              <a:ea typeface="Trebuchet MS"/>
              <a:cs typeface="Trebuchet MS"/>
              <a:sym typeface="Trebuchet MS"/>
            </a:endParaRPr>
          </a:p>
          <a:p>
            <a:pPr marL="0" lvl="0" indent="0" algn="ctr" rtl="0">
              <a:spcBef>
                <a:spcPts val="0"/>
              </a:spcBef>
              <a:spcAft>
                <a:spcPts val="0"/>
              </a:spcAft>
              <a:buNone/>
            </a:pPr>
            <a:r>
              <a:rPr lang="en-US" sz="4400" b="1">
                <a:latin typeface="Trebuchet MS"/>
                <a:ea typeface="Trebuchet MS"/>
                <a:cs typeface="Trebuchet MS"/>
                <a:sym typeface="Trebuchet MS"/>
              </a:rPr>
              <a:t>Who are our Customers?</a:t>
            </a:r>
            <a:endParaRPr/>
          </a:p>
          <a:p>
            <a:pPr marL="0" marR="0" lvl="0" indent="0" algn="l" rtl="0">
              <a:lnSpc>
                <a:spcPct val="100000"/>
              </a:lnSpc>
              <a:spcBef>
                <a:spcPts val="0"/>
              </a:spcBef>
              <a:spcAft>
                <a:spcPts val="0"/>
              </a:spcAft>
              <a:buNone/>
            </a:pPr>
            <a:endParaRPr sz="4400">
              <a:latin typeface="Trebuchet MS"/>
              <a:ea typeface="Trebuchet MS"/>
              <a:cs typeface="Trebuchet MS"/>
              <a:sym typeface="Trebuchet MS"/>
            </a:endParaRPr>
          </a:p>
        </p:txBody>
      </p:sp>
      <p:grpSp>
        <p:nvGrpSpPr>
          <p:cNvPr id="235" name="Google Shape;235;p9"/>
          <p:cNvGrpSpPr/>
          <p:nvPr/>
        </p:nvGrpSpPr>
        <p:grpSpPr>
          <a:xfrm>
            <a:off x="8102600" y="8841472"/>
            <a:ext cx="4343399" cy="835928"/>
            <a:chOff x="8102600" y="8841472"/>
            <a:chExt cx="4343399" cy="835928"/>
          </a:xfrm>
        </p:grpSpPr>
        <p:pic>
          <p:nvPicPr>
            <p:cNvPr id="236" name="Google Shape;236;p9"/>
            <p:cNvPicPr preferRelativeResize="0"/>
            <p:nvPr/>
          </p:nvPicPr>
          <p:blipFill rotWithShape="1">
            <a:blip r:embed="rId3">
              <a:alphaModFix/>
            </a:blip>
            <a:srcRect/>
            <a:stretch/>
          </p:blipFill>
          <p:spPr>
            <a:xfrm>
              <a:off x="11014746" y="8991600"/>
              <a:ext cx="1431253" cy="685800"/>
            </a:xfrm>
            <a:prstGeom prst="rect">
              <a:avLst/>
            </a:prstGeom>
            <a:noFill/>
            <a:ln>
              <a:noFill/>
            </a:ln>
          </p:spPr>
        </p:pic>
        <p:sp>
          <p:nvSpPr>
            <p:cNvPr id="237" name="Google Shape;237;p9"/>
            <p:cNvSpPr txBox="1"/>
            <p:nvPr/>
          </p:nvSpPr>
          <p:spPr>
            <a:xfrm>
              <a:off x="8102600" y="8841472"/>
              <a:ext cx="2634325"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C0D0E"/>
                  </a:solidFill>
                  <a:latin typeface="Trebuchet MS"/>
                  <a:ea typeface="Trebuchet MS"/>
                  <a:cs typeface="Trebuchet MS"/>
                  <a:sym typeface="Trebuchet MS"/>
                </a:rPr>
                <a:t>Colorado Community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C0D0E"/>
                  </a:solidFill>
                  <a:latin typeface="Trebuchet MS"/>
                  <a:ea typeface="Trebuchet MS"/>
                  <a:cs typeface="Trebuchet MS"/>
                  <a:sym typeface="Trebuchet MS"/>
                </a:rPr>
                <a:t>Action Association</a:t>
              </a:r>
              <a:endParaRPr sz="1400" b="0" i="0" u="none" strike="noStrike" cap="none">
                <a:solidFill>
                  <a:srgbClr val="000000"/>
                </a:solidFill>
                <a:latin typeface="Arial"/>
                <a:ea typeface="Arial"/>
                <a:cs typeface="Arial"/>
                <a:sym typeface="Arial"/>
              </a:endParaRPr>
            </a:p>
          </p:txBody>
        </p:sp>
        <p:cxnSp>
          <p:nvCxnSpPr>
            <p:cNvPr id="238" name="Google Shape;238;p9"/>
            <p:cNvCxnSpPr/>
            <p:nvPr/>
          </p:nvCxnSpPr>
          <p:spPr>
            <a:xfrm>
              <a:off x="10859677" y="9046464"/>
              <a:ext cx="0" cy="598318"/>
            </a:xfrm>
            <a:prstGeom prst="straightConnector1">
              <a:avLst/>
            </a:prstGeom>
            <a:solidFill>
              <a:srgbClr val="14943F"/>
            </a:solidFill>
            <a:ln w="15875" cap="flat" cmpd="sng">
              <a:solidFill>
                <a:srgbClr val="000000"/>
              </a:solidFill>
              <a:prstDash val="solid"/>
              <a:miter lim="0"/>
              <a:headEnd type="none" w="sm" len="sm"/>
              <a:tailEnd type="none" w="sm" len="sm"/>
            </a:ln>
          </p:spPr>
        </p:cxnSp>
      </p:grpSp>
      <p:pic>
        <p:nvPicPr>
          <p:cNvPr id="239" name="Google Shape;239;p9"/>
          <p:cNvPicPr preferRelativeResize="0"/>
          <p:nvPr/>
        </p:nvPicPr>
        <p:blipFill rotWithShape="1">
          <a:blip r:embed="rId4">
            <a:alphaModFix/>
          </a:blip>
          <a:srcRect/>
          <a:stretch/>
        </p:blipFill>
        <p:spPr>
          <a:xfrm>
            <a:off x="10410349" y="399511"/>
            <a:ext cx="2039111" cy="350062"/>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76"/>
          <p:cNvSpPr/>
          <p:nvPr/>
        </p:nvSpPr>
        <p:spPr>
          <a:xfrm>
            <a:off x="925163" y="2819400"/>
            <a:ext cx="9144000" cy="6432490"/>
          </a:xfrm>
          <a:prstGeom prst="rect">
            <a:avLst/>
          </a:prstGeom>
          <a:noFill/>
          <a:ln>
            <a:noFill/>
          </a:ln>
        </p:spPr>
        <p:txBody>
          <a:bodyPr spcFirstLastPara="1" wrap="square" lIns="91425" tIns="45700" rIns="91425" bIns="45700" anchor="t" anchorCtr="0">
            <a:spAutoFit/>
          </a:bodyPr>
          <a:lstStyle/>
          <a:p>
            <a:pPr marL="457200" marR="0" lvl="0" indent="-381000" algn="l" rtl="0">
              <a:lnSpc>
                <a:spcPct val="100000"/>
              </a:lnSpc>
              <a:spcBef>
                <a:spcPts val="0"/>
              </a:spcBef>
              <a:spcAft>
                <a:spcPts val="0"/>
              </a:spcAft>
              <a:buClr>
                <a:srgbClr val="222222"/>
              </a:buClr>
              <a:buSzPts val="2400"/>
              <a:buFont typeface="Times New Roman"/>
              <a:buChar char="●"/>
            </a:pPr>
            <a:r>
              <a:rPr lang="en-US" sz="3200" b="0" i="0" u="none" strike="noStrike" cap="none">
                <a:solidFill>
                  <a:srgbClr val="222222"/>
                </a:solidFill>
                <a:latin typeface="Trebuchet MS"/>
                <a:ea typeface="Trebuchet MS"/>
                <a:cs typeface="Trebuchet MS"/>
                <a:sym typeface="Trebuchet MS"/>
              </a:rPr>
              <a:t>What was done in the past?</a:t>
            </a:r>
            <a:endParaRPr sz="3200" b="0" i="0" u="none" strike="noStrike" cap="none">
              <a:solidFill>
                <a:srgbClr val="222222"/>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5C6670"/>
              </a:buClr>
              <a:buSzPts val="3200"/>
              <a:buFont typeface="Trebuchet MS"/>
              <a:buNone/>
            </a:pPr>
            <a:endParaRPr sz="3200" b="0" i="0" u="none" strike="noStrike" cap="none">
              <a:solidFill>
                <a:srgbClr val="222222"/>
              </a:solidFill>
              <a:latin typeface="Trebuchet MS"/>
              <a:ea typeface="Trebuchet MS"/>
              <a:cs typeface="Trebuchet MS"/>
              <a:sym typeface="Trebuchet MS"/>
            </a:endParaRPr>
          </a:p>
          <a:p>
            <a:pPr marL="457200" marR="0" lvl="0" indent="-381000" algn="l" rtl="0">
              <a:lnSpc>
                <a:spcPct val="100000"/>
              </a:lnSpc>
              <a:spcBef>
                <a:spcPts val="0"/>
              </a:spcBef>
              <a:spcAft>
                <a:spcPts val="0"/>
              </a:spcAft>
              <a:buClr>
                <a:srgbClr val="222222"/>
              </a:buClr>
              <a:buSzPts val="2400"/>
              <a:buFont typeface="Times New Roman"/>
              <a:buChar char="●"/>
            </a:pPr>
            <a:r>
              <a:rPr lang="en-US" sz="3200" b="0" i="0" u="none" strike="noStrike" cap="none">
                <a:solidFill>
                  <a:srgbClr val="222222"/>
                </a:solidFill>
                <a:latin typeface="Trebuchet MS"/>
                <a:ea typeface="Trebuchet MS"/>
                <a:cs typeface="Trebuchet MS"/>
                <a:sym typeface="Trebuchet MS"/>
              </a:rPr>
              <a:t>Past Needs Assessment </a:t>
            </a:r>
            <a:r>
              <a:rPr lang="en-US" sz="3200">
                <a:solidFill>
                  <a:srgbClr val="222222"/>
                </a:solidFill>
                <a:latin typeface="Trebuchet MS"/>
                <a:ea typeface="Trebuchet MS"/>
                <a:cs typeface="Trebuchet MS"/>
                <a:sym typeface="Trebuchet MS"/>
              </a:rPr>
              <a:t>r</a:t>
            </a:r>
            <a:r>
              <a:rPr lang="en-US" sz="3200" b="0" i="0" u="none" strike="noStrike" cap="none">
                <a:solidFill>
                  <a:srgbClr val="222222"/>
                </a:solidFill>
                <a:latin typeface="Trebuchet MS"/>
                <a:ea typeface="Trebuchet MS"/>
                <a:cs typeface="Trebuchet MS"/>
                <a:sym typeface="Trebuchet MS"/>
              </a:rPr>
              <a:t>eview</a:t>
            </a:r>
            <a:endParaRPr sz="3200" b="0" i="0" u="none" strike="noStrike" cap="none">
              <a:solidFill>
                <a:srgbClr val="222222"/>
              </a:solidFill>
              <a:latin typeface="Trebuchet MS"/>
              <a:ea typeface="Trebuchet MS"/>
              <a:cs typeface="Trebuchet MS"/>
              <a:sym typeface="Trebuchet MS"/>
            </a:endParaRPr>
          </a:p>
          <a:p>
            <a:pPr marL="457200" marR="0" lvl="1" indent="0" algn="l" rtl="0">
              <a:lnSpc>
                <a:spcPct val="100000"/>
              </a:lnSpc>
              <a:spcBef>
                <a:spcPts val="0"/>
              </a:spcBef>
              <a:spcAft>
                <a:spcPts val="0"/>
              </a:spcAft>
              <a:buClr>
                <a:srgbClr val="5C6670"/>
              </a:buClr>
              <a:buSzPts val="3200"/>
              <a:buFont typeface="Trebuchet MS"/>
              <a:buNone/>
            </a:pPr>
            <a:endParaRPr sz="3200" b="0" i="0" u="none" strike="noStrike" cap="none">
              <a:solidFill>
                <a:srgbClr val="222222"/>
              </a:solidFill>
              <a:latin typeface="Trebuchet MS"/>
              <a:ea typeface="Trebuchet MS"/>
              <a:cs typeface="Trebuchet MS"/>
              <a:sym typeface="Trebuchet MS"/>
            </a:endParaRPr>
          </a:p>
          <a:p>
            <a:pPr marL="457200" marR="0" lvl="0" indent="-381000" algn="l" rtl="0">
              <a:lnSpc>
                <a:spcPct val="100000"/>
              </a:lnSpc>
              <a:spcBef>
                <a:spcPts val="0"/>
              </a:spcBef>
              <a:spcAft>
                <a:spcPts val="0"/>
              </a:spcAft>
              <a:buClr>
                <a:srgbClr val="222222"/>
              </a:buClr>
              <a:buSzPts val="2400"/>
              <a:buFont typeface="Times New Roman"/>
              <a:buChar char="●"/>
            </a:pPr>
            <a:r>
              <a:rPr lang="en-US" sz="3200" b="0" i="0" u="none" strike="noStrike" cap="none">
                <a:solidFill>
                  <a:srgbClr val="222222"/>
                </a:solidFill>
                <a:latin typeface="Trebuchet MS"/>
                <a:ea typeface="Trebuchet MS"/>
                <a:cs typeface="Trebuchet MS"/>
                <a:sym typeface="Trebuchet MS"/>
              </a:rPr>
              <a:t>Past </a:t>
            </a:r>
            <a:r>
              <a:rPr lang="en-US" sz="3200">
                <a:solidFill>
                  <a:srgbClr val="222222"/>
                </a:solidFill>
                <a:latin typeface="Trebuchet MS"/>
                <a:ea typeface="Trebuchet MS"/>
                <a:cs typeface="Trebuchet MS"/>
                <a:sym typeface="Trebuchet MS"/>
              </a:rPr>
              <a:t>p</a:t>
            </a:r>
            <a:r>
              <a:rPr lang="en-US" sz="3200" b="0" i="0" u="none" strike="noStrike" cap="none">
                <a:solidFill>
                  <a:srgbClr val="222222"/>
                </a:solidFill>
                <a:latin typeface="Trebuchet MS"/>
                <a:ea typeface="Trebuchet MS"/>
                <a:cs typeface="Trebuchet MS"/>
                <a:sym typeface="Trebuchet MS"/>
              </a:rPr>
              <a:t>lans </a:t>
            </a:r>
            <a:r>
              <a:rPr lang="en-US" sz="3200">
                <a:solidFill>
                  <a:srgbClr val="222222"/>
                </a:solidFill>
                <a:latin typeface="Trebuchet MS"/>
                <a:ea typeface="Trebuchet MS"/>
                <a:cs typeface="Trebuchet MS"/>
                <a:sym typeface="Trebuchet MS"/>
              </a:rPr>
              <a:t>r</a:t>
            </a:r>
            <a:r>
              <a:rPr lang="en-US" sz="3200" b="0" i="0" u="none" strike="noStrike" cap="none">
                <a:solidFill>
                  <a:srgbClr val="222222"/>
                </a:solidFill>
                <a:latin typeface="Trebuchet MS"/>
                <a:ea typeface="Trebuchet MS"/>
                <a:cs typeface="Trebuchet MS"/>
                <a:sym typeface="Trebuchet MS"/>
              </a:rPr>
              <a:t>eview</a:t>
            </a:r>
            <a:endParaRPr sz="3200" b="0" i="0" u="none" strike="noStrike" cap="none">
              <a:solidFill>
                <a:srgbClr val="222222"/>
              </a:solidFill>
              <a:latin typeface="Trebuchet MS"/>
              <a:ea typeface="Trebuchet MS"/>
              <a:cs typeface="Trebuchet MS"/>
              <a:sym typeface="Trebuchet MS"/>
            </a:endParaRPr>
          </a:p>
          <a:p>
            <a:pPr marL="457200" marR="0" lvl="1" indent="0" algn="l" rtl="0">
              <a:lnSpc>
                <a:spcPct val="100000"/>
              </a:lnSpc>
              <a:spcBef>
                <a:spcPts val="0"/>
              </a:spcBef>
              <a:spcAft>
                <a:spcPts val="0"/>
              </a:spcAft>
              <a:buClr>
                <a:srgbClr val="5C6670"/>
              </a:buClr>
              <a:buSzPts val="3200"/>
              <a:buFont typeface="Trebuchet MS"/>
              <a:buNone/>
            </a:pPr>
            <a:endParaRPr sz="3200" b="0" i="0" u="none" strike="noStrike" cap="none">
              <a:solidFill>
                <a:srgbClr val="222222"/>
              </a:solidFill>
              <a:latin typeface="Trebuchet MS"/>
              <a:ea typeface="Trebuchet MS"/>
              <a:cs typeface="Trebuchet MS"/>
              <a:sym typeface="Trebuchet MS"/>
            </a:endParaRPr>
          </a:p>
          <a:p>
            <a:pPr marL="457200" marR="0" lvl="0" indent="-381000" algn="l" rtl="0">
              <a:lnSpc>
                <a:spcPct val="100000"/>
              </a:lnSpc>
              <a:spcBef>
                <a:spcPts val="0"/>
              </a:spcBef>
              <a:spcAft>
                <a:spcPts val="0"/>
              </a:spcAft>
              <a:buClr>
                <a:srgbClr val="222222"/>
              </a:buClr>
              <a:buSzPts val="2400"/>
              <a:buFont typeface="Times New Roman"/>
              <a:buChar char="●"/>
            </a:pPr>
            <a:r>
              <a:rPr lang="en-US" sz="3200" b="0" i="0" u="none" strike="noStrike" cap="none">
                <a:solidFill>
                  <a:srgbClr val="222222"/>
                </a:solidFill>
                <a:latin typeface="Trebuchet MS"/>
                <a:ea typeface="Trebuchet MS"/>
                <a:cs typeface="Trebuchet MS"/>
                <a:sym typeface="Trebuchet MS"/>
              </a:rPr>
              <a:t>Current agency customer data review</a:t>
            </a:r>
            <a:endParaRPr sz="3200" b="0" i="0" u="none" strike="noStrike" cap="none">
              <a:solidFill>
                <a:srgbClr val="222222"/>
              </a:solidFill>
              <a:latin typeface="Trebuchet MS"/>
              <a:ea typeface="Trebuchet MS"/>
              <a:cs typeface="Trebuchet MS"/>
              <a:sym typeface="Trebuchet MS"/>
            </a:endParaRPr>
          </a:p>
          <a:p>
            <a:pPr marL="457200" marR="0" lvl="1" indent="0" algn="l" rtl="0">
              <a:lnSpc>
                <a:spcPct val="100000"/>
              </a:lnSpc>
              <a:spcBef>
                <a:spcPts val="0"/>
              </a:spcBef>
              <a:spcAft>
                <a:spcPts val="0"/>
              </a:spcAft>
              <a:buClr>
                <a:srgbClr val="5C6670"/>
              </a:buClr>
              <a:buSzPts val="3200"/>
              <a:buFont typeface="Trebuchet MS"/>
              <a:buNone/>
            </a:pPr>
            <a:endParaRPr sz="3200" b="0" i="0" u="none" strike="noStrike" cap="none">
              <a:solidFill>
                <a:srgbClr val="222222"/>
              </a:solidFill>
              <a:latin typeface="Trebuchet MS"/>
              <a:ea typeface="Trebuchet MS"/>
              <a:cs typeface="Trebuchet MS"/>
              <a:sym typeface="Trebuchet MS"/>
            </a:endParaRPr>
          </a:p>
          <a:p>
            <a:pPr marL="457200" marR="0" lvl="0" indent="-381000" algn="l" rtl="0">
              <a:lnSpc>
                <a:spcPct val="100000"/>
              </a:lnSpc>
              <a:spcBef>
                <a:spcPts val="0"/>
              </a:spcBef>
              <a:spcAft>
                <a:spcPts val="0"/>
              </a:spcAft>
              <a:buClr>
                <a:srgbClr val="222222"/>
              </a:buClr>
              <a:buSzPts val="2400"/>
              <a:buFont typeface="Times New Roman"/>
              <a:buChar char="●"/>
            </a:pPr>
            <a:r>
              <a:rPr lang="en-US" sz="3200" b="0" i="0" u="none" strike="noStrike" cap="none">
                <a:solidFill>
                  <a:srgbClr val="222222"/>
                </a:solidFill>
                <a:latin typeface="Trebuchet MS"/>
                <a:ea typeface="Trebuchet MS"/>
                <a:cs typeface="Trebuchet MS"/>
                <a:sym typeface="Trebuchet MS"/>
              </a:rPr>
              <a:t>Customer/</a:t>
            </a:r>
            <a:r>
              <a:rPr lang="en-US" sz="3200">
                <a:solidFill>
                  <a:srgbClr val="222222"/>
                </a:solidFill>
                <a:latin typeface="Trebuchet MS"/>
                <a:ea typeface="Trebuchet MS"/>
                <a:cs typeface="Trebuchet MS"/>
                <a:sym typeface="Trebuchet MS"/>
              </a:rPr>
              <a:t>s</a:t>
            </a:r>
            <a:r>
              <a:rPr lang="en-US" sz="3200" b="0" i="0" u="none" strike="noStrike" cap="none">
                <a:solidFill>
                  <a:srgbClr val="222222"/>
                </a:solidFill>
                <a:latin typeface="Trebuchet MS"/>
                <a:ea typeface="Trebuchet MS"/>
                <a:cs typeface="Trebuchet MS"/>
                <a:sym typeface="Trebuchet MS"/>
              </a:rPr>
              <a:t>takeholder </a:t>
            </a:r>
            <a:r>
              <a:rPr lang="en-US" sz="3200">
                <a:solidFill>
                  <a:srgbClr val="222222"/>
                </a:solidFill>
                <a:latin typeface="Trebuchet MS"/>
                <a:ea typeface="Trebuchet MS"/>
                <a:cs typeface="Trebuchet MS"/>
                <a:sym typeface="Trebuchet MS"/>
              </a:rPr>
              <a:t>i</a:t>
            </a:r>
            <a:r>
              <a:rPr lang="en-US" sz="3200" b="0" i="0" u="none" strike="noStrike" cap="none">
                <a:solidFill>
                  <a:srgbClr val="222222"/>
                </a:solidFill>
                <a:latin typeface="Trebuchet MS"/>
                <a:ea typeface="Trebuchet MS"/>
                <a:cs typeface="Trebuchet MS"/>
                <a:sym typeface="Trebuchet MS"/>
              </a:rPr>
              <a:t>nput and </a:t>
            </a:r>
            <a:r>
              <a:rPr lang="en-US" sz="3200">
                <a:solidFill>
                  <a:srgbClr val="222222"/>
                </a:solidFill>
                <a:latin typeface="Trebuchet MS"/>
                <a:ea typeface="Trebuchet MS"/>
                <a:cs typeface="Trebuchet MS"/>
                <a:sym typeface="Trebuchet MS"/>
              </a:rPr>
              <a:t>f</a:t>
            </a:r>
            <a:r>
              <a:rPr lang="en-US" sz="3200" b="0" i="0" u="none" strike="noStrike" cap="none">
                <a:solidFill>
                  <a:srgbClr val="222222"/>
                </a:solidFill>
                <a:latin typeface="Trebuchet MS"/>
                <a:ea typeface="Trebuchet MS"/>
                <a:cs typeface="Trebuchet MS"/>
                <a:sym typeface="Trebuchet MS"/>
              </a:rPr>
              <a:t>eedback review</a:t>
            </a:r>
            <a:endParaRPr sz="3200" b="0" i="0" u="none" strike="noStrike" cap="none">
              <a:solidFill>
                <a:srgbClr val="222222"/>
              </a:solidFill>
              <a:latin typeface="Trebuchet MS"/>
              <a:ea typeface="Trebuchet MS"/>
              <a:cs typeface="Trebuchet MS"/>
              <a:sym typeface="Trebuchet MS"/>
            </a:endParaRPr>
          </a:p>
          <a:p>
            <a:pPr marL="457200" marR="0" lvl="1" indent="0" algn="ctr" rtl="0">
              <a:lnSpc>
                <a:spcPct val="100000"/>
              </a:lnSpc>
              <a:spcBef>
                <a:spcPts val="0"/>
              </a:spcBef>
              <a:spcAft>
                <a:spcPts val="0"/>
              </a:spcAft>
              <a:buClr>
                <a:srgbClr val="5C6670"/>
              </a:buClr>
              <a:buSzPts val="3200"/>
              <a:buFont typeface="Trebuchet MS"/>
              <a:buNone/>
            </a:pPr>
            <a:endParaRPr sz="3200" b="0" i="0" u="none" strike="noStrike" cap="none">
              <a:solidFill>
                <a:srgbClr val="222222"/>
              </a:solidFill>
              <a:latin typeface="Trebuchet MS"/>
              <a:ea typeface="Trebuchet MS"/>
              <a:cs typeface="Trebuchet MS"/>
              <a:sym typeface="Trebuchet MS"/>
            </a:endParaRPr>
          </a:p>
          <a:p>
            <a:pPr marL="457200" marR="0" lvl="1" indent="0" algn="l" rtl="0">
              <a:lnSpc>
                <a:spcPct val="100000"/>
              </a:lnSpc>
              <a:spcBef>
                <a:spcPts val="0"/>
              </a:spcBef>
              <a:spcAft>
                <a:spcPts val="0"/>
              </a:spcAft>
              <a:buClr>
                <a:srgbClr val="5C6670"/>
              </a:buClr>
              <a:buSzPts val="2000"/>
              <a:buFont typeface="Trebuchet MS"/>
              <a:buNone/>
            </a:pPr>
            <a:endParaRPr sz="2000" b="0" i="0" u="none" strike="noStrike" cap="none">
              <a:solidFill>
                <a:srgbClr val="222222"/>
              </a:solidFill>
              <a:latin typeface="Times New Roman"/>
              <a:ea typeface="Times New Roman"/>
              <a:cs typeface="Times New Roman"/>
              <a:sym typeface="Times New Roman"/>
            </a:endParaRPr>
          </a:p>
          <a:p>
            <a:pPr marL="457200" marR="0" lvl="1" indent="0" algn="l" rtl="0">
              <a:lnSpc>
                <a:spcPct val="100000"/>
              </a:lnSpc>
              <a:spcBef>
                <a:spcPts val="0"/>
              </a:spcBef>
              <a:spcAft>
                <a:spcPts val="0"/>
              </a:spcAft>
              <a:buClr>
                <a:srgbClr val="5C6670"/>
              </a:buClr>
              <a:buSzPts val="2000"/>
              <a:buFont typeface="Trebuchet MS"/>
              <a:buNone/>
            </a:pPr>
            <a:endParaRPr sz="2000" b="0" i="0" u="none" strike="noStrike" cap="none">
              <a:solidFill>
                <a:srgbClr val="222222"/>
              </a:solidFill>
              <a:latin typeface="Times New Roman"/>
              <a:ea typeface="Times New Roman"/>
              <a:cs typeface="Times New Roman"/>
              <a:sym typeface="Times New Roman"/>
            </a:endParaRPr>
          </a:p>
          <a:p>
            <a:pPr marL="457200" marR="0" lvl="1" indent="0" algn="l" rtl="0">
              <a:lnSpc>
                <a:spcPct val="100000"/>
              </a:lnSpc>
              <a:spcBef>
                <a:spcPts val="0"/>
              </a:spcBef>
              <a:spcAft>
                <a:spcPts val="0"/>
              </a:spcAft>
              <a:buClr>
                <a:srgbClr val="5C6670"/>
              </a:buClr>
              <a:buSzPts val="2000"/>
              <a:buFont typeface="Trebuchet MS"/>
              <a:buNone/>
            </a:pPr>
            <a:endParaRPr sz="2000" b="0" i="0" u="none" strike="noStrike" cap="none">
              <a:solidFill>
                <a:srgbClr val="222222"/>
              </a:solidFill>
              <a:latin typeface="Times New Roman"/>
              <a:ea typeface="Times New Roman"/>
              <a:cs typeface="Times New Roman"/>
              <a:sym typeface="Times New Roman"/>
            </a:endParaRPr>
          </a:p>
        </p:txBody>
      </p:sp>
      <p:sp>
        <p:nvSpPr>
          <p:cNvPr id="245" name="Google Shape;245;p76"/>
          <p:cNvSpPr txBox="1">
            <a:spLocks noGrp="1"/>
          </p:cNvSpPr>
          <p:nvPr>
            <p:ph type="title"/>
          </p:nvPr>
        </p:nvSpPr>
        <p:spPr>
          <a:xfrm>
            <a:off x="2006600" y="687076"/>
            <a:ext cx="8991600" cy="1599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Times New Roman"/>
              <a:buNone/>
            </a:pPr>
            <a:r>
              <a:rPr lang="en-US" sz="4400" b="1">
                <a:solidFill>
                  <a:srgbClr val="2D348E"/>
                </a:solidFill>
                <a:latin typeface="Trebuchet MS"/>
                <a:ea typeface="Trebuchet MS"/>
                <a:cs typeface="Trebuchet MS"/>
                <a:sym typeface="Trebuchet MS"/>
              </a:rPr>
              <a:t>Things to Consider Prior to the Community Needs Assessment</a:t>
            </a:r>
            <a:endParaRPr sz="4400" b="1">
              <a:solidFill>
                <a:srgbClr val="2D348E"/>
              </a:solidFill>
              <a:latin typeface="Trebuchet MS"/>
              <a:ea typeface="Trebuchet MS"/>
              <a:cs typeface="Trebuchet MS"/>
              <a:sym typeface="Trebuchet MS"/>
            </a:endParaRPr>
          </a:p>
        </p:txBody>
      </p:sp>
      <p:sp>
        <p:nvSpPr>
          <p:cNvPr id="246" name="Google Shape;246;p76"/>
          <p:cNvSpPr txBox="1">
            <a:spLocks noGrp="1"/>
          </p:cNvSpPr>
          <p:nvPr>
            <p:ph type="sldNum" idx="12"/>
          </p:nvPr>
        </p:nvSpPr>
        <p:spPr>
          <a:xfrm>
            <a:off x="12169648" y="9007124"/>
            <a:ext cx="780300" cy="746700"/>
          </a:xfrm>
          <a:prstGeom prst="rect">
            <a:avLst/>
          </a:prstGeom>
          <a:noFill/>
          <a:ln>
            <a:noFill/>
          </a:ln>
        </p:spPr>
        <p:txBody>
          <a:bodyPr spcFirstLastPara="1" wrap="square" lIns="130025" tIns="130025" rIns="130025" bIns="130025" anchor="t" anchorCtr="0">
            <a:noAutofit/>
          </a:bodyPr>
          <a:lstStyle/>
          <a:p>
            <a:pPr marL="0" lvl="0" indent="0" algn="r" rtl="0">
              <a:lnSpc>
                <a:spcPct val="100000"/>
              </a:lnSpc>
              <a:spcBef>
                <a:spcPts val="0"/>
              </a:spcBef>
              <a:spcAft>
                <a:spcPts val="0"/>
              </a:spcAft>
              <a:buSzPts val="1800"/>
              <a:buNone/>
            </a:pPr>
            <a:fld id="{00000000-1234-1234-1234-123412341234}" type="slidenum">
              <a:rPr lang="en-US"/>
              <a:t>13</a:t>
            </a:fld>
            <a:endParaRPr/>
          </a:p>
        </p:txBody>
      </p:sp>
      <p:pic>
        <p:nvPicPr>
          <p:cNvPr id="247" name="Google Shape;247;p76"/>
          <p:cNvPicPr preferRelativeResize="0"/>
          <p:nvPr/>
        </p:nvPicPr>
        <p:blipFill rotWithShape="1">
          <a:blip r:embed="rId3">
            <a:alphaModFix/>
          </a:blip>
          <a:srcRect/>
          <a:stretch/>
        </p:blipFill>
        <p:spPr>
          <a:xfrm>
            <a:off x="11233434" y="190500"/>
            <a:ext cx="1431253" cy="685800"/>
          </a:xfrm>
          <a:prstGeom prst="rect">
            <a:avLst/>
          </a:prstGeom>
          <a:noFill/>
          <a:ln>
            <a:noFill/>
          </a:ln>
        </p:spPr>
      </p:pic>
      <p:grpSp>
        <p:nvGrpSpPr>
          <p:cNvPr id="248" name="Google Shape;248;p76"/>
          <p:cNvGrpSpPr/>
          <p:nvPr/>
        </p:nvGrpSpPr>
        <p:grpSpPr>
          <a:xfrm>
            <a:off x="8102600" y="8833926"/>
            <a:ext cx="4343399" cy="835928"/>
            <a:chOff x="8102600" y="8841472"/>
            <a:chExt cx="4343399" cy="835928"/>
          </a:xfrm>
        </p:grpSpPr>
        <p:pic>
          <p:nvPicPr>
            <p:cNvPr id="249" name="Google Shape;249;p76"/>
            <p:cNvPicPr preferRelativeResize="0"/>
            <p:nvPr/>
          </p:nvPicPr>
          <p:blipFill rotWithShape="1">
            <a:blip r:embed="rId3">
              <a:alphaModFix/>
            </a:blip>
            <a:srcRect/>
            <a:stretch/>
          </p:blipFill>
          <p:spPr>
            <a:xfrm>
              <a:off x="11014746" y="8991600"/>
              <a:ext cx="1431253" cy="685800"/>
            </a:xfrm>
            <a:prstGeom prst="rect">
              <a:avLst/>
            </a:prstGeom>
            <a:noFill/>
            <a:ln>
              <a:noFill/>
            </a:ln>
          </p:spPr>
        </p:pic>
        <p:sp>
          <p:nvSpPr>
            <p:cNvPr id="250" name="Google Shape;250;p76"/>
            <p:cNvSpPr txBox="1"/>
            <p:nvPr/>
          </p:nvSpPr>
          <p:spPr>
            <a:xfrm>
              <a:off x="8102600" y="8841472"/>
              <a:ext cx="2634325"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C0D0E"/>
                  </a:solidFill>
                  <a:latin typeface="Trebuchet MS"/>
                  <a:ea typeface="Trebuchet MS"/>
                  <a:cs typeface="Trebuchet MS"/>
                  <a:sym typeface="Trebuchet MS"/>
                </a:rPr>
                <a:t>Colorado Community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C0D0E"/>
                  </a:solidFill>
                  <a:latin typeface="Trebuchet MS"/>
                  <a:ea typeface="Trebuchet MS"/>
                  <a:cs typeface="Trebuchet MS"/>
                  <a:sym typeface="Trebuchet MS"/>
                </a:rPr>
                <a:t>Action Association</a:t>
              </a:r>
              <a:endParaRPr sz="1400" b="0" i="0" u="none" strike="noStrike" cap="none">
                <a:solidFill>
                  <a:srgbClr val="000000"/>
                </a:solidFill>
                <a:latin typeface="Arial"/>
                <a:ea typeface="Arial"/>
                <a:cs typeface="Arial"/>
                <a:sym typeface="Arial"/>
              </a:endParaRPr>
            </a:p>
          </p:txBody>
        </p:sp>
        <p:cxnSp>
          <p:nvCxnSpPr>
            <p:cNvPr id="251" name="Google Shape;251;p76"/>
            <p:cNvCxnSpPr/>
            <p:nvPr/>
          </p:nvCxnSpPr>
          <p:spPr>
            <a:xfrm>
              <a:off x="10859677" y="9046464"/>
              <a:ext cx="0" cy="598318"/>
            </a:xfrm>
            <a:prstGeom prst="straightConnector1">
              <a:avLst/>
            </a:prstGeom>
            <a:solidFill>
              <a:srgbClr val="14943F"/>
            </a:solidFill>
            <a:ln w="15875" cap="flat" cmpd="sng">
              <a:solidFill>
                <a:srgbClr val="000000"/>
              </a:solidFill>
              <a:prstDash val="solid"/>
              <a:miter lim="0"/>
              <a:headEnd type="none" w="sm" len="sm"/>
              <a:tailEnd type="none" w="sm" len="sm"/>
            </a:ln>
          </p:spPr>
        </p:cxn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77"/>
          <p:cNvSpPr txBox="1">
            <a:spLocks noGrp="1"/>
          </p:cNvSpPr>
          <p:nvPr>
            <p:ph type="sldNum" idx="12"/>
          </p:nvPr>
        </p:nvSpPr>
        <p:spPr>
          <a:xfrm>
            <a:off x="12169648" y="9007124"/>
            <a:ext cx="780300" cy="746700"/>
          </a:xfrm>
          <a:prstGeom prst="rect">
            <a:avLst/>
          </a:prstGeom>
          <a:noFill/>
          <a:ln>
            <a:noFill/>
          </a:ln>
        </p:spPr>
        <p:txBody>
          <a:bodyPr spcFirstLastPara="1" wrap="square" lIns="130025" tIns="130025" rIns="130025" bIns="130025" anchor="t" anchorCtr="0">
            <a:noAutofit/>
          </a:bodyPr>
          <a:lstStyle/>
          <a:p>
            <a:pPr marL="0" lvl="0" indent="0" algn="r" rtl="0">
              <a:lnSpc>
                <a:spcPct val="100000"/>
              </a:lnSpc>
              <a:spcBef>
                <a:spcPts val="0"/>
              </a:spcBef>
              <a:spcAft>
                <a:spcPts val="0"/>
              </a:spcAft>
              <a:buSzPts val="1800"/>
              <a:buNone/>
            </a:pPr>
            <a:fld id="{00000000-1234-1234-1234-123412341234}" type="slidenum">
              <a:rPr lang="en-US"/>
              <a:t>14</a:t>
            </a:fld>
            <a:endParaRPr/>
          </a:p>
        </p:txBody>
      </p:sp>
      <p:pic>
        <p:nvPicPr>
          <p:cNvPr id="257" name="Google Shape;257;p77"/>
          <p:cNvPicPr preferRelativeResize="0"/>
          <p:nvPr/>
        </p:nvPicPr>
        <p:blipFill rotWithShape="1">
          <a:blip r:embed="rId3">
            <a:alphaModFix/>
          </a:blip>
          <a:srcRect/>
          <a:stretch/>
        </p:blipFill>
        <p:spPr>
          <a:xfrm>
            <a:off x="11233434" y="190500"/>
            <a:ext cx="1431253" cy="685800"/>
          </a:xfrm>
          <a:prstGeom prst="rect">
            <a:avLst/>
          </a:prstGeom>
          <a:noFill/>
          <a:ln>
            <a:noFill/>
          </a:ln>
        </p:spPr>
      </p:pic>
      <p:grpSp>
        <p:nvGrpSpPr>
          <p:cNvPr id="258" name="Google Shape;258;p77"/>
          <p:cNvGrpSpPr/>
          <p:nvPr/>
        </p:nvGrpSpPr>
        <p:grpSpPr>
          <a:xfrm>
            <a:off x="8102600" y="8833926"/>
            <a:ext cx="4343399" cy="835928"/>
            <a:chOff x="8102600" y="8841472"/>
            <a:chExt cx="4343399" cy="835928"/>
          </a:xfrm>
        </p:grpSpPr>
        <p:pic>
          <p:nvPicPr>
            <p:cNvPr id="259" name="Google Shape;259;p77"/>
            <p:cNvPicPr preferRelativeResize="0"/>
            <p:nvPr/>
          </p:nvPicPr>
          <p:blipFill rotWithShape="1">
            <a:blip r:embed="rId3">
              <a:alphaModFix/>
            </a:blip>
            <a:srcRect/>
            <a:stretch/>
          </p:blipFill>
          <p:spPr>
            <a:xfrm>
              <a:off x="11014746" y="8991600"/>
              <a:ext cx="1431253" cy="685800"/>
            </a:xfrm>
            <a:prstGeom prst="rect">
              <a:avLst/>
            </a:prstGeom>
            <a:noFill/>
            <a:ln>
              <a:noFill/>
            </a:ln>
          </p:spPr>
        </p:pic>
        <p:sp>
          <p:nvSpPr>
            <p:cNvPr id="260" name="Google Shape;260;p77"/>
            <p:cNvSpPr txBox="1"/>
            <p:nvPr/>
          </p:nvSpPr>
          <p:spPr>
            <a:xfrm>
              <a:off x="8102600" y="8841472"/>
              <a:ext cx="2634325"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C0D0E"/>
                  </a:solidFill>
                  <a:latin typeface="Trebuchet MS"/>
                  <a:ea typeface="Trebuchet MS"/>
                  <a:cs typeface="Trebuchet MS"/>
                  <a:sym typeface="Trebuchet MS"/>
                </a:rPr>
                <a:t>Colorado Community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C0D0E"/>
                  </a:solidFill>
                  <a:latin typeface="Trebuchet MS"/>
                  <a:ea typeface="Trebuchet MS"/>
                  <a:cs typeface="Trebuchet MS"/>
                  <a:sym typeface="Trebuchet MS"/>
                </a:rPr>
                <a:t>Action Association</a:t>
              </a:r>
              <a:endParaRPr sz="1400" b="0" i="0" u="none" strike="noStrike" cap="none">
                <a:solidFill>
                  <a:srgbClr val="000000"/>
                </a:solidFill>
                <a:latin typeface="Arial"/>
                <a:ea typeface="Arial"/>
                <a:cs typeface="Arial"/>
                <a:sym typeface="Arial"/>
              </a:endParaRPr>
            </a:p>
          </p:txBody>
        </p:sp>
        <p:cxnSp>
          <p:nvCxnSpPr>
            <p:cNvPr id="261" name="Google Shape;261;p77"/>
            <p:cNvCxnSpPr/>
            <p:nvPr/>
          </p:nvCxnSpPr>
          <p:spPr>
            <a:xfrm>
              <a:off x="10859677" y="9046464"/>
              <a:ext cx="0" cy="598318"/>
            </a:xfrm>
            <a:prstGeom prst="straightConnector1">
              <a:avLst/>
            </a:prstGeom>
            <a:solidFill>
              <a:srgbClr val="14943F"/>
            </a:solidFill>
            <a:ln w="15875" cap="flat" cmpd="sng">
              <a:solidFill>
                <a:srgbClr val="000000"/>
              </a:solidFill>
              <a:prstDash val="solid"/>
              <a:miter lim="0"/>
              <a:headEnd type="none" w="sm" len="sm"/>
              <a:tailEnd type="none" w="sm" len="sm"/>
            </a:ln>
          </p:spPr>
        </p:cxnSp>
      </p:grpSp>
      <p:sp>
        <p:nvSpPr>
          <p:cNvPr id="262" name="Google Shape;262;p77"/>
          <p:cNvSpPr txBox="1">
            <a:spLocks noGrp="1"/>
          </p:cNvSpPr>
          <p:nvPr>
            <p:ph type="title"/>
          </p:nvPr>
        </p:nvSpPr>
        <p:spPr>
          <a:xfrm>
            <a:off x="757572" y="53174"/>
            <a:ext cx="10972800" cy="1213513"/>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SzPts val="1400"/>
              <a:buNone/>
            </a:pPr>
            <a:r>
              <a:rPr lang="en-US" b="1" dirty="0">
                <a:solidFill>
                  <a:srgbClr val="2D348E"/>
                </a:solidFill>
              </a:rPr>
              <a:t>ACTIVITY</a:t>
            </a:r>
            <a:endParaRPr dirty="0"/>
          </a:p>
        </p:txBody>
      </p:sp>
      <p:sp>
        <p:nvSpPr>
          <p:cNvPr id="263" name="Google Shape;263;p77"/>
          <p:cNvSpPr txBox="1"/>
          <p:nvPr/>
        </p:nvSpPr>
        <p:spPr>
          <a:xfrm>
            <a:off x="1719616" y="1123960"/>
            <a:ext cx="9158650" cy="76944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4400" b="0" i="0" u="none" strike="noStrike" cap="none" dirty="0">
                <a:solidFill>
                  <a:srgbClr val="000000"/>
                </a:solidFill>
                <a:latin typeface="Trebuchet MS"/>
                <a:ea typeface="Trebuchet MS"/>
                <a:cs typeface="Trebuchet MS"/>
                <a:sym typeface="Trebuchet MS"/>
              </a:rPr>
              <a:t>Pairs/Small Group Handout:</a:t>
            </a:r>
            <a:endParaRPr dirty="0"/>
          </a:p>
        </p:txBody>
      </p:sp>
      <p:grpSp>
        <p:nvGrpSpPr>
          <p:cNvPr id="264" name="Google Shape;264;p77"/>
          <p:cNvGrpSpPr/>
          <p:nvPr/>
        </p:nvGrpSpPr>
        <p:grpSpPr>
          <a:xfrm>
            <a:off x="8102600" y="8841472"/>
            <a:ext cx="4343399" cy="835928"/>
            <a:chOff x="8102600" y="8841472"/>
            <a:chExt cx="4343399" cy="835928"/>
          </a:xfrm>
        </p:grpSpPr>
        <p:pic>
          <p:nvPicPr>
            <p:cNvPr id="265" name="Google Shape;265;p77"/>
            <p:cNvPicPr preferRelativeResize="0"/>
            <p:nvPr/>
          </p:nvPicPr>
          <p:blipFill rotWithShape="1">
            <a:blip r:embed="rId3">
              <a:alphaModFix/>
            </a:blip>
            <a:srcRect/>
            <a:stretch/>
          </p:blipFill>
          <p:spPr>
            <a:xfrm>
              <a:off x="11014746" y="8991600"/>
              <a:ext cx="1431253" cy="685800"/>
            </a:xfrm>
            <a:prstGeom prst="rect">
              <a:avLst/>
            </a:prstGeom>
            <a:noFill/>
            <a:ln>
              <a:noFill/>
            </a:ln>
          </p:spPr>
        </p:pic>
        <p:sp>
          <p:nvSpPr>
            <p:cNvPr id="266" name="Google Shape;266;p77"/>
            <p:cNvSpPr txBox="1"/>
            <p:nvPr/>
          </p:nvSpPr>
          <p:spPr>
            <a:xfrm>
              <a:off x="8102600" y="8841472"/>
              <a:ext cx="2634325"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C0D0E"/>
                  </a:solidFill>
                  <a:latin typeface="Trebuchet MS"/>
                  <a:ea typeface="Trebuchet MS"/>
                  <a:cs typeface="Trebuchet MS"/>
                  <a:sym typeface="Trebuchet MS"/>
                </a:rPr>
                <a:t>Colorado Community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C0D0E"/>
                  </a:solidFill>
                  <a:latin typeface="Trebuchet MS"/>
                  <a:ea typeface="Trebuchet MS"/>
                  <a:cs typeface="Trebuchet MS"/>
                  <a:sym typeface="Trebuchet MS"/>
                </a:rPr>
                <a:t>Action Association</a:t>
              </a:r>
              <a:endParaRPr sz="1400" b="0" i="0" u="none" strike="noStrike" cap="none">
                <a:solidFill>
                  <a:srgbClr val="000000"/>
                </a:solidFill>
                <a:latin typeface="Arial"/>
                <a:ea typeface="Arial"/>
                <a:cs typeface="Arial"/>
                <a:sym typeface="Arial"/>
              </a:endParaRPr>
            </a:p>
          </p:txBody>
        </p:sp>
        <p:cxnSp>
          <p:nvCxnSpPr>
            <p:cNvPr id="267" name="Google Shape;267;p77"/>
            <p:cNvCxnSpPr/>
            <p:nvPr/>
          </p:nvCxnSpPr>
          <p:spPr>
            <a:xfrm>
              <a:off x="10859677" y="9046464"/>
              <a:ext cx="0" cy="598318"/>
            </a:xfrm>
            <a:prstGeom prst="straightConnector1">
              <a:avLst/>
            </a:prstGeom>
            <a:solidFill>
              <a:srgbClr val="14943F"/>
            </a:solidFill>
            <a:ln w="15875" cap="flat" cmpd="sng">
              <a:solidFill>
                <a:srgbClr val="000000"/>
              </a:solidFill>
              <a:prstDash val="solid"/>
              <a:miter lim="0"/>
              <a:headEnd type="none" w="sm" len="sm"/>
              <a:tailEnd type="none" w="sm" len="sm"/>
            </a:ln>
          </p:spPr>
        </p:cxnSp>
      </p:grpSp>
      <p:sp>
        <p:nvSpPr>
          <p:cNvPr id="268" name="Google Shape;268;p77"/>
          <p:cNvSpPr txBox="1"/>
          <p:nvPr/>
        </p:nvSpPr>
        <p:spPr>
          <a:xfrm>
            <a:off x="635001" y="1927170"/>
            <a:ext cx="12074100" cy="6755655"/>
          </a:xfrm>
          <a:prstGeom prst="rect">
            <a:avLst/>
          </a:prstGeom>
          <a:noFill/>
          <a:ln>
            <a:noFill/>
          </a:ln>
        </p:spPr>
        <p:txBody>
          <a:bodyPr spcFirstLastPara="1" wrap="square" lIns="91425" tIns="45700" rIns="91425" bIns="45700" anchor="t" anchorCtr="0">
            <a:spAutoFit/>
          </a:bodyPr>
          <a:lstStyle/>
          <a:p>
            <a:pPr marL="742950" marR="0" lvl="1" indent="-308610" algn="l" rtl="0">
              <a:lnSpc>
                <a:spcPct val="100000"/>
              </a:lnSpc>
              <a:spcBef>
                <a:spcPts val="0"/>
              </a:spcBef>
              <a:spcAft>
                <a:spcPts val="0"/>
              </a:spcAft>
              <a:buClr>
                <a:srgbClr val="000000"/>
              </a:buClr>
              <a:buSzPts val="2400"/>
              <a:buFont typeface="Arial"/>
              <a:buChar char="○"/>
            </a:pPr>
            <a:r>
              <a:rPr lang="en-US" sz="2400" b="0" i="0" u="none" strike="noStrike" cap="none" dirty="0">
                <a:solidFill>
                  <a:srgbClr val="000000"/>
                </a:solidFill>
                <a:latin typeface="Trebuchet MS"/>
                <a:ea typeface="Trebuchet MS"/>
                <a:cs typeface="Trebuchet MS"/>
                <a:sym typeface="Trebuchet MS"/>
              </a:rPr>
              <a:t>What were the major findings of the previous three-year Community Needs Assessment?</a:t>
            </a:r>
            <a:endParaRPr sz="2400" b="0" i="0" u="none" strike="noStrike" cap="none" dirty="0">
              <a:solidFill>
                <a:srgbClr val="000000"/>
              </a:solidFill>
              <a:latin typeface="Trebuchet MS"/>
              <a:ea typeface="Trebuchet MS"/>
              <a:cs typeface="Trebuchet MS"/>
              <a:sym typeface="Trebuchet MS"/>
            </a:endParaRPr>
          </a:p>
          <a:p>
            <a:pPr marL="914400" marR="0" lvl="0" indent="0" algn="l" rtl="0">
              <a:lnSpc>
                <a:spcPct val="100000"/>
              </a:lnSpc>
              <a:spcBef>
                <a:spcPts val="0"/>
              </a:spcBef>
              <a:spcAft>
                <a:spcPts val="0"/>
              </a:spcAft>
              <a:buNone/>
            </a:pPr>
            <a:endParaRPr sz="2400" dirty="0">
              <a:latin typeface="Trebuchet MS"/>
              <a:ea typeface="Trebuchet MS"/>
              <a:cs typeface="Trebuchet MS"/>
              <a:sym typeface="Trebuchet MS"/>
            </a:endParaRPr>
          </a:p>
          <a:p>
            <a:pPr marL="742950" marR="0" lvl="1" indent="-308610" algn="l" rtl="0">
              <a:lnSpc>
                <a:spcPct val="100000"/>
              </a:lnSpc>
              <a:spcBef>
                <a:spcPts val="0"/>
              </a:spcBef>
              <a:spcAft>
                <a:spcPts val="0"/>
              </a:spcAft>
              <a:buClr>
                <a:srgbClr val="000000"/>
              </a:buClr>
              <a:buSzPts val="2400"/>
              <a:buFont typeface="Arial"/>
              <a:buChar char="○"/>
            </a:pPr>
            <a:r>
              <a:rPr lang="en-US" sz="2400" b="0" i="0" u="none" strike="noStrike" cap="none" dirty="0">
                <a:solidFill>
                  <a:srgbClr val="000000"/>
                </a:solidFill>
                <a:latin typeface="Trebuchet MS"/>
                <a:ea typeface="Trebuchet MS"/>
                <a:cs typeface="Trebuchet MS"/>
                <a:sym typeface="Trebuchet MS"/>
              </a:rPr>
              <a:t>Who received services or benefited from the community strategies implemented?</a:t>
            </a:r>
            <a:endParaRPr sz="2400" b="0" i="0" u="none" strike="noStrike" cap="none" dirty="0">
              <a:solidFill>
                <a:srgbClr val="000000"/>
              </a:solidFill>
              <a:latin typeface="Trebuchet MS"/>
              <a:ea typeface="Trebuchet MS"/>
              <a:cs typeface="Trebuchet MS"/>
              <a:sym typeface="Trebuchet MS"/>
            </a:endParaRPr>
          </a:p>
          <a:p>
            <a:pPr marL="914400" marR="0" lvl="0" indent="0" algn="l" rtl="0">
              <a:lnSpc>
                <a:spcPct val="100000"/>
              </a:lnSpc>
              <a:spcBef>
                <a:spcPts val="0"/>
              </a:spcBef>
              <a:spcAft>
                <a:spcPts val="0"/>
              </a:spcAft>
              <a:buNone/>
            </a:pPr>
            <a:endParaRPr sz="2400" dirty="0">
              <a:latin typeface="Trebuchet MS"/>
              <a:ea typeface="Trebuchet MS"/>
              <a:cs typeface="Trebuchet MS"/>
              <a:sym typeface="Trebuchet MS"/>
            </a:endParaRPr>
          </a:p>
          <a:p>
            <a:pPr marL="742950" marR="0" lvl="1" indent="-308610" algn="l" rtl="0">
              <a:lnSpc>
                <a:spcPct val="100000"/>
              </a:lnSpc>
              <a:spcBef>
                <a:spcPts val="0"/>
              </a:spcBef>
              <a:spcAft>
                <a:spcPts val="0"/>
              </a:spcAft>
              <a:buClr>
                <a:srgbClr val="000000"/>
              </a:buClr>
              <a:buSzPts val="2400"/>
              <a:buFont typeface="Arial"/>
              <a:buChar char="○"/>
            </a:pPr>
            <a:r>
              <a:rPr lang="en-US" sz="2400" b="0" i="0" u="none" strike="noStrike" cap="none" dirty="0">
                <a:solidFill>
                  <a:srgbClr val="000000"/>
                </a:solidFill>
                <a:latin typeface="Trebuchet MS"/>
                <a:ea typeface="Trebuchet MS"/>
                <a:cs typeface="Trebuchet MS"/>
                <a:sym typeface="Trebuchet MS"/>
              </a:rPr>
              <a:t>Were any changes made to the strategies/services during the current three-year period?</a:t>
            </a:r>
            <a:endParaRPr sz="2400" b="0" i="0" u="none" strike="noStrike" cap="none" dirty="0">
              <a:solidFill>
                <a:srgbClr val="000000"/>
              </a:solidFill>
              <a:latin typeface="Trebuchet MS"/>
              <a:ea typeface="Trebuchet MS"/>
              <a:cs typeface="Trebuchet MS"/>
              <a:sym typeface="Trebuchet MS"/>
            </a:endParaRPr>
          </a:p>
          <a:p>
            <a:pPr marL="914400" marR="0" lvl="0" indent="0" algn="l" rtl="0">
              <a:lnSpc>
                <a:spcPct val="100000"/>
              </a:lnSpc>
              <a:spcBef>
                <a:spcPts val="0"/>
              </a:spcBef>
              <a:spcAft>
                <a:spcPts val="0"/>
              </a:spcAft>
              <a:buNone/>
            </a:pPr>
            <a:endParaRPr sz="2400" dirty="0">
              <a:latin typeface="Trebuchet MS"/>
              <a:ea typeface="Trebuchet MS"/>
              <a:cs typeface="Trebuchet MS"/>
              <a:sym typeface="Trebuchet MS"/>
            </a:endParaRPr>
          </a:p>
          <a:p>
            <a:pPr marL="742950" marR="0" lvl="1" indent="-308610" algn="l" rtl="0">
              <a:lnSpc>
                <a:spcPct val="100000"/>
              </a:lnSpc>
              <a:spcBef>
                <a:spcPts val="0"/>
              </a:spcBef>
              <a:spcAft>
                <a:spcPts val="0"/>
              </a:spcAft>
              <a:buClr>
                <a:srgbClr val="000000"/>
              </a:buClr>
              <a:buSzPts val="2400"/>
              <a:buFont typeface="Arial"/>
              <a:buChar char="○"/>
            </a:pPr>
            <a:r>
              <a:rPr lang="en-US" sz="2400" b="0" i="0" u="none" strike="noStrike" cap="none" dirty="0">
                <a:solidFill>
                  <a:srgbClr val="000000"/>
                </a:solidFill>
                <a:latin typeface="Trebuchet MS"/>
                <a:ea typeface="Trebuchet MS"/>
                <a:cs typeface="Trebuchet MS"/>
                <a:sym typeface="Trebuchet MS"/>
              </a:rPr>
              <a:t>What progress has been made towards the previous three-year Community Action Plan </a:t>
            </a:r>
            <a:r>
              <a:rPr lang="en-US" sz="2400" dirty="0">
                <a:latin typeface="Trebuchet MS"/>
                <a:ea typeface="Trebuchet MS"/>
                <a:cs typeface="Trebuchet MS"/>
                <a:sym typeface="Trebuchet MS"/>
              </a:rPr>
              <a:t>g</a:t>
            </a:r>
            <a:r>
              <a:rPr lang="en-US" sz="2400" b="0" i="0" u="none" strike="noStrike" cap="none" dirty="0">
                <a:solidFill>
                  <a:srgbClr val="000000"/>
                </a:solidFill>
                <a:latin typeface="Trebuchet MS"/>
                <a:ea typeface="Trebuchet MS"/>
                <a:cs typeface="Trebuchet MS"/>
                <a:sym typeface="Trebuchet MS"/>
              </a:rPr>
              <a:t>oals?</a:t>
            </a:r>
            <a:endParaRPr sz="2400" b="0" i="0" u="none" strike="noStrike" cap="none" dirty="0">
              <a:solidFill>
                <a:srgbClr val="000000"/>
              </a:solidFill>
              <a:latin typeface="Trebuchet MS"/>
              <a:ea typeface="Trebuchet MS"/>
              <a:cs typeface="Trebuchet MS"/>
              <a:sym typeface="Trebuchet MS"/>
            </a:endParaRPr>
          </a:p>
          <a:p>
            <a:pPr marL="914400" marR="0" lvl="0" indent="0" algn="l" rtl="0">
              <a:lnSpc>
                <a:spcPct val="100000"/>
              </a:lnSpc>
              <a:spcBef>
                <a:spcPts val="0"/>
              </a:spcBef>
              <a:spcAft>
                <a:spcPts val="0"/>
              </a:spcAft>
              <a:buNone/>
            </a:pPr>
            <a:endParaRPr sz="2400" dirty="0">
              <a:latin typeface="Trebuchet MS"/>
              <a:ea typeface="Trebuchet MS"/>
              <a:cs typeface="Trebuchet MS"/>
              <a:sym typeface="Trebuchet MS"/>
            </a:endParaRPr>
          </a:p>
          <a:p>
            <a:pPr marL="742950" marR="0" lvl="1" indent="-308610" algn="l" rtl="0">
              <a:lnSpc>
                <a:spcPct val="100000"/>
              </a:lnSpc>
              <a:spcBef>
                <a:spcPts val="0"/>
              </a:spcBef>
              <a:spcAft>
                <a:spcPts val="0"/>
              </a:spcAft>
              <a:buClr>
                <a:srgbClr val="000000"/>
              </a:buClr>
              <a:buSzPts val="2400"/>
              <a:buFont typeface="Arial"/>
              <a:buChar char="○"/>
            </a:pPr>
            <a:r>
              <a:rPr lang="en-US" sz="2400" b="0" i="0" u="none" strike="noStrike" cap="none" dirty="0">
                <a:solidFill>
                  <a:srgbClr val="000000"/>
                </a:solidFill>
                <a:latin typeface="Trebuchet MS"/>
                <a:ea typeface="Trebuchet MS"/>
                <a:cs typeface="Trebuchet MS"/>
                <a:sym typeface="Trebuchet MS"/>
              </a:rPr>
              <a:t>Is there a Theory of Change model in place for those with low-incomes and/or low-income neighborhoods?</a:t>
            </a:r>
            <a:endParaRPr sz="2400" b="0" i="0" u="none" strike="noStrike" cap="none" dirty="0">
              <a:solidFill>
                <a:srgbClr val="000000"/>
              </a:solidFill>
              <a:latin typeface="Trebuchet MS"/>
              <a:ea typeface="Trebuchet MS"/>
              <a:cs typeface="Trebuchet MS"/>
              <a:sym typeface="Trebuchet MS"/>
            </a:endParaRPr>
          </a:p>
          <a:p>
            <a:pPr marL="914400" marR="0" lvl="0" indent="0" algn="l" rtl="0">
              <a:lnSpc>
                <a:spcPct val="100000"/>
              </a:lnSpc>
              <a:spcBef>
                <a:spcPts val="0"/>
              </a:spcBef>
              <a:spcAft>
                <a:spcPts val="0"/>
              </a:spcAft>
              <a:buNone/>
            </a:pPr>
            <a:endParaRPr sz="2400" dirty="0">
              <a:latin typeface="Trebuchet MS"/>
              <a:ea typeface="Trebuchet MS"/>
              <a:cs typeface="Trebuchet MS"/>
              <a:sym typeface="Trebuchet MS"/>
            </a:endParaRPr>
          </a:p>
          <a:p>
            <a:pPr marL="742950" marR="0" lvl="1" indent="-308610" algn="l" rtl="0">
              <a:lnSpc>
                <a:spcPct val="100000"/>
              </a:lnSpc>
              <a:spcBef>
                <a:spcPts val="0"/>
              </a:spcBef>
              <a:spcAft>
                <a:spcPts val="0"/>
              </a:spcAft>
              <a:buClr>
                <a:srgbClr val="000000"/>
              </a:buClr>
              <a:buSzPts val="2400"/>
              <a:buFont typeface="Arial"/>
              <a:buChar char="○"/>
            </a:pPr>
            <a:r>
              <a:rPr lang="en-US" sz="2400" b="0" i="0" u="none" strike="noStrike" cap="none" dirty="0">
                <a:solidFill>
                  <a:srgbClr val="000000"/>
                </a:solidFill>
                <a:latin typeface="Trebuchet MS"/>
                <a:ea typeface="Trebuchet MS"/>
                <a:cs typeface="Trebuchet MS"/>
                <a:sym typeface="Trebuchet MS"/>
              </a:rPr>
              <a:t>Are there any environmental scan items (external trends/unique opportunities) that need to be considered during the upcoming Community Needs Assessment?</a:t>
            </a:r>
            <a:endParaRPr sz="2400" dirty="0"/>
          </a:p>
          <a:p>
            <a:pPr marL="0" marR="0" lvl="0" indent="0" algn="l" rtl="0">
              <a:lnSpc>
                <a:spcPct val="100000"/>
              </a:lnSpc>
              <a:spcBef>
                <a:spcPts val="0"/>
              </a:spcBef>
              <a:spcAft>
                <a:spcPts val="0"/>
              </a:spcAft>
              <a:buNone/>
            </a:pPr>
            <a:endParaRPr sz="2500" b="1" i="0" u="none" strike="noStrike" cap="none" dirty="0">
              <a:solidFill>
                <a:srgbClr val="000000"/>
              </a:solidFill>
              <a:latin typeface="Trebuchet MS"/>
              <a:ea typeface="Trebuchet MS"/>
              <a:cs typeface="Trebuchet MS"/>
              <a:sym typeface="Trebuchet MS"/>
            </a:endParaRPr>
          </a:p>
        </p:txBody>
      </p:sp>
      <p:sp>
        <p:nvSpPr>
          <p:cNvPr id="269" name="Google Shape;269;p77"/>
          <p:cNvSpPr txBox="1"/>
          <p:nvPr/>
        </p:nvSpPr>
        <p:spPr>
          <a:xfrm>
            <a:off x="1664625" y="8320528"/>
            <a:ext cx="9158700" cy="585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3200" b="1" i="0" u="none" strike="noStrike" cap="none" dirty="0">
                <a:solidFill>
                  <a:srgbClr val="000000"/>
                </a:solidFill>
                <a:latin typeface="Trebuchet MS"/>
                <a:ea typeface="Trebuchet MS"/>
                <a:cs typeface="Trebuchet MS"/>
                <a:sym typeface="Trebuchet MS"/>
              </a:rPr>
              <a:t>Large </a:t>
            </a:r>
            <a:r>
              <a:rPr lang="en-US" sz="3200" b="1" dirty="0">
                <a:latin typeface="Trebuchet MS"/>
                <a:ea typeface="Trebuchet MS"/>
                <a:cs typeface="Trebuchet MS"/>
                <a:sym typeface="Trebuchet MS"/>
              </a:rPr>
              <a:t>g</a:t>
            </a:r>
            <a:r>
              <a:rPr lang="en-US" sz="3200" b="1" i="0" u="none" strike="noStrike" cap="none" dirty="0">
                <a:solidFill>
                  <a:srgbClr val="000000"/>
                </a:solidFill>
                <a:latin typeface="Trebuchet MS"/>
                <a:ea typeface="Trebuchet MS"/>
                <a:cs typeface="Trebuchet MS"/>
                <a:sym typeface="Trebuchet MS"/>
              </a:rPr>
              <a:t>roup report out/discussion</a:t>
            </a:r>
            <a:endParaRPr sz="3200" b="1" i="0" u="none" strike="noStrike" cap="none" dirty="0">
              <a:solidFill>
                <a:srgbClr val="000000"/>
              </a:solidFill>
              <a:latin typeface="Trebuchet MS"/>
              <a:ea typeface="Trebuchet MS"/>
              <a:cs typeface="Trebuchet MS"/>
              <a:sym typeface="Trebuchet M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10"/>
          <p:cNvSpPr txBox="1">
            <a:spLocks noGrp="1"/>
          </p:cNvSpPr>
          <p:nvPr>
            <p:ph type="title"/>
          </p:nvPr>
        </p:nvSpPr>
        <p:spPr>
          <a:xfrm>
            <a:off x="2159000" y="16173"/>
            <a:ext cx="8991600" cy="970798"/>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Times New Roman"/>
              <a:buNone/>
            </a:pPr>
            <a:r>
              <a:rPr lang="en-US" sz="4400" b="1" dirty="0">
                <a:solidFill>
                  <a:srgbClr val="2D348E"/>
                </a:solidFill>
                <a:latin typeface="Trebuchet MS"/>
                <a:ea typeface="Trebuchet MS"/>
                <a:cs typeface="Trebuchet MS"/>
                <a:sym typeface="Trebuchet MS"/>
              </a:rPr>
              <a:t>Data: Qualitative</a:t>
            </a:r>
            <a:endParaRPr sz="4400" b="1" dirty="0">
              <a:solidFill>
                <a:srgbClr val="2D348E"/>
              </a:solidFill>
              <a:latin typeface="Trebuchet MS"/>
              <a:ea typeface="Trebuchet MS"/>
              <a:cs typeface="Trebuchet MS"/>
              <a:sym typeface="Trebuchet MS"/>
            </a:endParaRPr>
          </a:p>
        </p:txBody>
      </p:sp>
      <p:sp>
        <p:nvSpPr>
          <p:cNvPr id="275" name="Google Shape;275;p10"/>
          <p:cNvSpPr/>
          <p:nvPr/>
        </p:nvSpPr>
        <p:spPr>
          <a:xfrm>
            <a:off x="711204" y="878114"/>
            <a:ext cx="11734800" cy="6586500"/>
          </a:xfrm>
          <a:prstGeom prst="rect">
            <a:avLst/>
          </a:prstGeom>
          <a:noFill/>
          <a:ln>
            <a:noFill/>
          </a:ln>
        </p:spPr>
        <p:txBody>
          <a:bodyPr spcFirstLastPara="1" wrap="square" lIns="91425" tIns="45700" rIns="91425" bIns="45700" anchor="t" anchorCtr="0">
            <a:spAutoFit/>
          </a:bodyPr>
          <a:lstStyle/>
          <a:p>
            <a:pPr marL="457200" marR="0" lvl="1" indent="0" algn="ctr" rtl="0">
              <a:lnSpc>
                <a:spcPct val="100000"/>
              </a:lnSpc>
              <a:spcBef>
                <a:spcPts val="0"/>
              </a:spcBef>
              <a:spcAft>
                <a:spcPts val="0"/>
              </a:spcAft>
              <a:buClr>
                <a:srgbClr val="292934"/>
              </a:buClr>
              <a:buSzPts val="2400"/>
              <a:buFont typeface="Times New Roman"/>
              <a:buNone/>
            </a:pPr>
            <a:r>
              <a:rPr lang="en-US" sz="2600" b="0" i="0" u="none" strike="noStrike" cap="none" dirty="0">
                <a:solidFill>
                  <a:srgbClr val="222222"/>
                </a:solidFill>
                <a:latin typeface="Trebuchet MS"/>
                <a:ea typeface="Trebuchet MS"/>
                <a:cs typeface="Trebuchet MS"/>
                <a:sym typeface="Trebuchet MS"/>
              </a:rPr>
              <a:t>It is important to survey primary customers (those that receive the services) and secondary customers (community, partner agencies, funders) to provide local perspective and context to the needs of the community. </a:t>
            </a:r>
            <a:endParaRPr sz="2600" b="0" i="0" u="none" strike="noStrike" cap="none" dirty="0">
              <a:solidFill>
                <a:srgbClr val="222222"/>
              </a:solidFill>
              <a:latin typeface="Trebuchet MS"/>
              <a:ea typeface="Trebuchet MS"/>
              <a:cs typeface="Trebuchet MS"/>
              <a:sym typeface="Trebuchet MS"/>
            </a:endParaRPr>
          </a:p>
          <a:p>
            <a:pPr marL="457200" marR="0" lvl="1" indent="0" algn="l" rtl="0">
              <a:lnSpc>
                <a:spcPct val="100000"/>
              </a:lnSpc>
              <a:spcBef>
                <a:spcPts val="0"/>
              </a:spcBef>
              <a:spcAft>
                <a:spcPts val="0"/>
              </a:spcAft>
              <a:buClr>
                <a:srgbClr val="292934"/>
              </a:buClr>
              <a:buSzPts val="2400"/>
              <a:buFont typeface="Times New Roman"/>
              <a:buNone/>
            </a:pPr>
            <a:r>
              <a:rPr lang="en-US" sz="2600" b="0" i="0" u="none" strike="noStrike" cap="none" dirty="0">
                <a:solidFill>
                  <a:srgbClr val="222222"/>
                </a:solidFill>
                <a:latin typeface="Trebuchet MS"/>
                <a:ea typeface="Trebuchet MS"/>
                <a:cs typeface="Trebuchet MS"/>
                <a:sym typeface="Trebuchet MS"/>
              </a:rPr>
              <a:t> </a:t>
            </a:r>
            <a:endParaRPr sz="2600" b="0" i="0" u="none" strike="noStrike" cap="none" dirty="0">
              <a:solidFill>
                <a:srgbClr val="222222"/>
              </a:solidFill>
              <a:latin typeface="Trebuchet MS"/>
              <a:ea typeface="Trebuchet MS"/>
              <a:cs typeface="Trebuchet MS"/>
              <a:sym typeface="Trebuchet MS"/>
            </a:endParaRPr>
          </a:p>
          <a:p>
            <a:pPr marL="457200" marR="0" lvl="1" indent="0" algn="l" rtl="0">
              <a:lnSpc>
                <a:spcPct val="100000"/>
              </a:lnSpc>
              <a:spcBef>
                <a:spcPts val="0"/>
              </a:spcBef>
              <a:spcAft>
                <a:spcPts val="0"/>
              </a:spcAft>
              <a:buClr>
                <a:srgbClr val="000000"/>
              </a:buClr>
              <a:buSzPts val="2400"/>
              <a:buFont typeface="Arial"/>
              <a:buNone/>
            </a:pPr>
            <a:r>
              <a:rPr lang="en-US" sz="2600" b="1" i="0" u="none" strike="noStrike" cap="none" dirty="0">
                <a:solidFill>
                  <a:srgbClr val="222222"/>
                </a:solidFill>
                <a:latin typeface="Trebuchet MS"/>
                <a:ea typeface="Trebuchet MS"/>
                <a:cs typeface="Trebuchet MS"/>
                <a:sym typeface="Trebuchet MS"/>
              </a:rPr>
              <a:t>Qualitative Data Examples:</a:t>
            </a:r>
            <a:endParaRPr sz="2600" b="1" i="0" u="none" strike="noStrike" cap="none" dirty="0">
              <a:solidFill>
                <a:srgbClr val="222222"/>
              </a:solidFill>
              <a:latin typeface="Trebuchet MS"/>
              <a:ea typeface="Trebuchet MS"/>
              <a:cs typeface="Trebuchet MS"/>
              <a:sym typeface="Trebuchet MS"/>
            </a:endParaRPr>
          </a:p>
          <a:p>
            <a:pPr marL="742950" marR="0" lvl="1" indent="-323850" algn="l" rtl="0">
              <a:lnSpc>
                <a:spcPct val="100000"/>
              </a:lnSpc>
              <a:spcBef>
                <a:spcPts val="0"/>
              </a:spcBef>
              <a:spcAft>
                <a:spcPts val="0"/>
              </a:spcAft>
              <a:buClr>
                <a:srgbClr val="222222"/>
              </a:buClr>
              <a:buSzPts val="2600"/>
              <a:buFont typeface="Arial"/>
              <a:buChar char="•"/>
            </a:pPr>
            <a:r>
              <a:rPr lang="en-US" sz="2600" b="0" i="0" u="none" strike="noStrike" cap="none" dirty="0">
                <a:solidFill>
                  <a:srgbClr val="222222"/>
                </a:solidFill>
                <a:latin typeface="Trebuchet MS"/>
                <a:ea typeface="Trebuchet MS"/>
                <a:cs typeface="Trebuchet MS"/>
                <a:sym typeface="Trebuchet MS"/>
              </a:rPr>
              <a:t>Customer Satisfaction Survey(s)</a:t>
            </a:r>
            <a:r>
              <a:rPr lang="en-US" sz="2600" dirty="0">
                <a:solidFill>
                  <a:srgbClr val="222222"/>
                </a:solidFill>
                <a:latin typeface="Trebuchet MS"/>
                <a:ea typeface="Trebuchet MS"/>
                <a:cs typeface="Trebuchet MS"/>
                <a:sym typeface="Trebuchet MS"/>
              </a:rPr>
              <a:t>:</a:t>
            </a:r>
            <a:r>
              <a:rPr lang="en-US" sz="2600" b="0" i="0" u="none" strike="noStrike" cap="none" dirty="0">
                <a:solidFill>
                  <a:srgbClr val="222222"/>
                </a:solidFill>
                <a:latin typeface="Trebuchet MS"/>
                <a:ea typeface="Trebuchet MS"/>
                <a:cs typeface="Trebuchet MS"/>
                <a:sym typeface="Trebuchet MS"/>
              </a:rPr>
              <a:t> Org Standard 1.3 and 6.4 – Gauge the overall satisfaction of the customer with their interaction with the program/agency.</a:t>
            </a:r>
            <a:endParaRPr sz="2600" b="0" i="0" u="none" strike="noStrike" cap="none" dirty="0">
              <a:solidFill>
                <a:srgbClr val="222222"/>
              </a:solidFill>
              <a:latin typeface="Trebuchet MS"/>
              <a:ea typeface="Trebuchet MS"/>
              <a:cs typeface="Trebuchet MS"/>
              <a:sym typeface="Trebuchet MS"/>
            </a:endParaRPr>
          </a:p>
          <a:p>
            <a:pPr marL="1200150" marR="0" lvl="2" indent="-323850" algn="l" rtl="0">
              <a:lnSpc>
                <a:spcPct val="100000"/>
              </a:lnSpc>
              <a:spcBef>
                <a:spcPts val="0"/>
              </a:spcBef>
              <a:spcAft>
                <a:spcPts val="0"/>
              </a:spcAft>
              <a:buClr>
                <a:srgbClr val="292934"/>
              </a:buClr>
              <a:buSzPts val="2600"/>
              <a:buFont typeface="Arial"/>
              <a:buChar char="•"/>
            </a:pPr>
            <a:r>
              <a:rPr lang="en-US" sz="2600" b="0" i="0" u="sng" strike="noStrike" cap="none" dirty="0">
                <a:solidFill>
                  <a:srgbClr val="0000FF"/>
                </a:solidFill>
                <a:latin typeface="Trebuchet MS"/>
                <a:ea typeface="Trebuchet MS"/>
                <a:cs typeface="Trebuchet MS"/>
                <a:sym typeface="Trebuchet MS"/>
                <a:hlinkClick r:id="rId3">
                  <a:extLst>
                    <a:ext uri="{A12FA001-AC4F-418D-AE19-62706E023703}">
                      <ahyp:hlinkClr xmlns:ahyp="http://schemas.microsoft.com/office/drawing/2018/hyperlinkcolor" val="tx"/>
                    </a:ext>
                  </a:extLst>
                </a:hlinkClick>
              </a:rPr>
              <a:t>Customer Satisfaction Survey Template</a:t>
            </a:r>
            <a:endParaRPr sz="2600" b="0" i="0" u="none" strike="noStrike" cap="none" dirty="0">
              <a:solidFill>
                <a:srgbClr val="292934"/>
              </a:solidFill>
              <a:latin typeface="Trebuchet MS"/>
              <a:ea typeface="Trebuchet MS"/>
              <a:cs typeface="Trebuchet MS"/>
              <a:sym typeface="Trebuchet MS"/>
            </a:endParaRPr>
          </a:p>
          <a:p>
            <a:pPr marL="914400" marR="0" lvl="2" indent="0" algn="l" rtl="0">
              <a:lnSpc>
                <a:spcPct val="100000"/>
              </a:lnSpc>
              <a:spcBef>
                <a:spcPts val="0"/>
              </a:spcBef>
              <a:spcAft>
                <a:spcPts val="0"/>
              </a:spcAft>
              <a:buClr>
                <a:srgbClr val="000000"/>
              </a:buClr>
              <a:buSzPts val="2200"/>
              <a:buFont typeface="Arial"/>
              <a:buNone/>
            </a:pPr>
            <a:endParaRPr sz="2600" b="0" i="0" u="none" strike="noStrike" cap="none" dirty="0">
              <a:solidFill>
                <a:srgbClr val="292934"/>
              </a:solidFill>
              <a:latin typeface="Trebuchet MS"/>
              <a:ea typeface="Trebuchet MS"/>
              <a:cs typeface="Trebuchet MS"/>
              <a:sym typeface="Trebuchet MS"/>
            </a:endParaRPr>
          </a:p>
          <a:p>
            <a:pPr marL="742950" marR="0" lvl="1" indent="-323850" algn="l" rtl="0">
              <a:lnSpc>
                <a:spcPct val="100000"/>
              </a:lnSpc>
              <a:spcBef>
                <a:spcPts val="0"/>
              </a:spcBef>
              <a:spcAft>
                <a:spcPts val="0"/>
              </a:spcAft>
              <a:buClr>
                <a:srgbClr val="292934"/>
              </a:buClr>
              <a:buSzPts val="2600"/>
              <a:buFont typeface="Arial"/>
              <a:buChar char="•"/>
            </a:pPr>
            <a:r>
              <a:rPr lang="en-US" sz="2600" b="0" i="0" u="none" strike="noStrike" cap="none" dirty="0">
                <a:solidFill>
                  <a:srgbClr val="292934"/>
                </a:solidFill>
                <a:latin typeface="Trebuchet MS"/>
                <a:ea typeface="Trebuchet MS"/>
                <a:cs typeface="Trebuchet MS"/>
                <a:sym typeface="Trebuchet MS"/>
              </a:rPr>
              <a:t>Agency/Community Surveys</a:t>
            </a:r>
            <a:r>
              <a:rPr lang="en-US" sz="2600" dirty="0">
                <a:solidFill>
                  <a:srgbClr val="292934"/>
                </a:solidFill>
                <a:latin typeface="Trebuchet MS"/>
                <a:ea typeface="Trebuchet MS"/>
                <a:cs typeface="Trebuchet MS"/>
                <a:sym typeface="Trebuchet MS"/>
              </a:rPr>
              <a:t>:</a:t>
            </a:r>
            <a:r>
              <a:rPr lang="en-US" sz="2600" b="0" i="0" u="none" strike="noStrike" cap="none" dirty="0">
                <a:solidFill>
                  <a:srgbClr val="292934"/>
                </a:solidFill>
                <a:latin typeface="Trebuchet MS"/>
                <a:ea typeface="Trebuchet MS"/>
                <a:cs typeface="Trebuchet MS"/>
                <a:sym typeface="Trebuchet MS"/>
              </a:rPr>
              <a:t> Org Standard 1.2 – Information collected directly from low-income individuals and/or community members.</a:t>
            </a:r>
            <a:endParaRPr sz="2600" b="0" i="0" u="none" strike="noStrike" cap="none" dirty="0">
              <a:solidFill>
                <a:srgbClr val="000000"/>
              </a:solidFill>
              <a:latin typeface="Trebuchet MS"/>
              <a:ea typeface="Trebuchet MS"/>
              <a:cs typeface="Trebuchet MS"/>
              <a:sym typeface="Trebuchet MS"/>
            </a:endParaRPr>
          </a:p>
          <a:p>
            <a:pPr marL="1200150" marR="0" lvl="2" indent="-323850" algn="l" rtl="0">
              <a:lnSpc>
                <a:spcPct val="100000"/>
              </a:lnSpc>
              <a:spcBef>
                <a:spcPts val="0"/>
              </a:spcBef>
              <a:spcAft>
                <a:spcPts val="0"/>
              </a:spcAft>
              <a:buClr>
                <a:srgbClr val="0000FF"/>
              </a:buClr>
              <a:buSzPts val="2600"/>
              <a:buFont typeface="Arial"/>
              <a:buChar char="•"/>
            </a:pPr>
            <a:r>
              <a:rPr lang="en-US" sz="2600" b="0" i="0" u="sng" strike="noStrike" cap="none" dirty="0">
                <a:solidFill>
                  <a:srgbClr val="0000FF"/>
                </a:solidFill>
                <a:latin typeface="Trebuchet MS"/>
                <a:ea typeface="Trebuchet MS"/>
                <a:cs typeface="Trebuchet MS"/>
                <a:sym typeface="Trebuchet MS"/>
                <a:hlinkClick r:id="rId4">
                  <a:extLst>
                    <a:ext uri="{A12FA001-AC4F-418D-AE19-62706E023703}">
                      <ahyp:hlinkClr xmlns:ahyp="http://schemas.microsoft.com/office/drawing/2018/hyperlinkcolor" val="tx"/>
                    </a:ext>
                  </a:extLst>
                </a:hlinkClick>
              </a:rPr>
              <a:t>SAMPLE Community Needs Assessment Survey</a:t>
            </a:r>
            <a:endParaRPr sz="2600" b="0" i="0" u="none" strike="noStrike" cap="none" dirty="0">
              <a:solidFill>
                <a:srgbClr val="0000FF"/>
              </a:solidFill>
              <a:latin typeface="Trebuchet MS"/>
              <a:ea typeface="Trebuchet MS"/>
              <a:cs typeface="Trebuchet MS"/>
              <a:sym typeface="Trebuchet MS"/>
            </a:endParaRPr>
          </a:p>
          <a:p>
            <a:pPr marL="914400" marR="0" lvl="2" indent="0" algn="l" rtl="0">
              <a:lnSpc>
                <a:spcPct val="100000"/>
              </a:lnSpc>
              <a:spcBef>
                <a:spcPts val="0"/>
              </a:spcBef>
              <a:spcAft>
                <a:spcPts val="0"/>
              </a:spcAft>
              <a:buClr>
                <a:srgbClr val="000000"/>
              </a:buClr>
              <a:buSzPts val="2200"/>
              <a:buFont typeface="Arial"/>
              <a:buNone/>
            </a:pPr>
            <a:endParaRPr sz="2600" b="0" i="0" u="none" strike="noStrike" cap="none" dirty="0">
              <a:solidFill>
                <a:srgbClr val="292934"/>
              </a:solidFill>
              <a:latin typeface="Trebuchet MS"/>
              <a:ea typeface="Trebuchet MS"/>
              <a:cs typeface="Trebuchet MS"/>
              <a:sym typeface="Trebuchet MS"/>
            </a:endParaRPr>
          </a:p>
          <a:p>
            <a:pPr marL="742950" marR="0" lvl="1" indent="-323850" algn="l" rtl="0">
              <a:lnSpc>
                <a:spcPct val="100000"/>
              </a:lnSpc>
              <a:spcBef>
                <a:spcPts val="0"/>
              </a:spcBef>
              <a:spcAft>
                <a:spcPts val="0"/>
              </a:spcAft>
              <a:buClr>
                <a:srgbClr val="222222"/>
              </a:buClr>
              <a:buSzPts val="2600"/>
              <a:buFont typeface="Arial"/>
              <a:buChar char="•"/>
            </a:pPr>
            <a:r>
              <a:rPr lang="en-US" sz="2600" b="0" i="0" u="none" strike="noStrike" cap="none" dirty="0">
                <a:solidFill>
                  <a:srgbClr val="222222"/>
                </a:solidFill>
                <a:latin typeface="Trebuchet MS"/>
                <a:ea typeface="Trebuchet MS"/>
                <a:cs typeface="Trebuchet MS"/>
                <a:sym typeface="Trebuchet MS"/>
              </a:rPr>
              <a:t>Key Informant Surveys</a:t>
            </a:r>
            <a:r>
              <a:rPr lang="en-US" sz="2600" dirty="0">
                <a:solidFill>
                  <a:srgbClr val="222222"/>
                </a:solidFill>
                <a:latin typeface="Trebuchet MS"/>
                <a:ea typeface="Trebuchet MS"/>
                <a:cs typeface="Trebuchet MS"/>
                <a:sym typeface="Trebuchet MS"/>
              </a:rPr>
              <a:t>:</a:t>
            </a:r>
            <a:r>
              <a:rPr lang="en-US" sz="2600" b="0" i="0" u="none" strike="noStrike" cap="none" dirty="0">
                <a:solidFill>
                  <a:srgbClr val="222222"/>
                </a:solidFill>
                <a:latin typeface="Trebuchet MS"/>
                <a:ea typeface="Trebuchet MS"/>
                <a:cs typeface="Trebuchet MS"/>
                <a:sym typeface="Trebuchet MS"/>
              </a:rPr>
              <a:t> Group </a:t>
            </a:r>
            <a:r>
              <a:rPr lang="en-US" sz="2600" dirty="0">
                <a:solidFill>
                  <a:srgbClr val="222222"/>
                </a:solidFill>
                <a:latin typeface="Trebuchet MS"/>
                <a:ea typeface="Trebuchet MS"/>
                <a:cs typeface="Trebuchet MS"/>
                <a:sym typeface="Trebuchet MS"/>
              </a:rPr>
              <a:t>p</a:t>
            </a:r>
            <a:r>
              <a:rPr lang="en-US" sz="2600" b="0" i="0" u="none" strike="noStrike" cap="none" dirty="0">
                <a:solidFill>
                  <a:srgbClr val="222222"/>
                </a:solidFill>
                <a:latin typeface="Trebuchet MS"/>
                <a:ea typeface="Trebuchet MS"/>
                <a:cs typeface="Trebuchet MS"/>
                <a:sym typeface="Trebuchet MS"/>
              </a:rPr>
              <a:t>rioritization </a:t>
            </a:r>
            <a:r>
              <a:rPr lang="en-US" sz="2600" dirty="0">
                <a:solidFill>
                  <a:srgbClr val="222222"/>
                </a:solidFill>
                <a:latin typeface="Trebuchet MS"/>
                <a:ea typeface="Trebuchet MS"/>
                <a:cs typeface="Trebuchet MS"/>
                <a:sym typeface="Trebuchet MS"/>
              </a:rPr>
              <a:t>e</a:t>
            </a:r>
            <a:r>
              <a:rPr lang="en-US" sz="2600" b="0" i="0" u="none" strike="noStrike" cap="none" dirty="0">
                <a:solidFill>
                  <a:srgbClr val="222222"/>
                </a:solidFill>
                <a:latin typeface="Trebuchet MS"/>
                <a:ea typeface="Trebuchet MS"/>
                <a:cs typeface="Trebuchet MS"/>
                <a:sym typeface="Trebuchet MS"/>
              </a:rPr>
              <a:t>xercise for customers/board</a:t>
            </a:r>
            <a:endParaRPr sz="2600" b="0" i="0" u="none" strike="noStrike" cap="none" dirty="0">
              <a:solidFill>
                <a:srgbClr val="222222"/>
              </a:solidFill>
              <a:latin typeface="Trebuchet MS"/>
              <a:ea typeface="Trebuchet MS"/>
              <a:cs typeface="Trebuchet MS"/>
              <a:sym typeface="Trebuchet MS"/>
            </a:endParaRPr>
          </a:p>
          <a:p>
            <a:pPr marL="457200" marR="0" lvl="1" indent="0" algn="l" rtl="0">
              <a:lnSpc>
                <a:spcPct val="100000"/>
              </a:lnSpc>
              <a:spcBef>
                <a:spcPts val="0"/>
              </a:spcBef>
              <a:spcAft>
                <a:spcPts val="0"/>
              </a:spcAft>
              <a:buClr>
                <a:srgbClr val="000000"/>
              </a:buClr>
              <a:buSzPts val="2200"/>
              <a:buFont typeface="Arial"/>
              <a:buNone/>
            </a:pPr>
            <a:endParaRPr sz="2600" b="0" i="0" u="none" strike="noStrike" cap="none" dirty="0">
              <a:solidFill>
                <a:srgbClr val="222222"/>
              </a:solidFill>
              <a:latin typeface="Trebuchet MS"/>
              <a:ea typeface="Trebuchet MS"/>
              <a:cs typeface="Trebuchet MS"/>
              <a:sym typeface="Trebuchet MS"/>
            </a:endParaRPr>
          </a:p>
          <a:p>
            <a:pPr marL="742950" marR="0" lvl="1" indent="-323850" algn="l" rtl="0">
              <a:lnSpc>
                <a:spcPct val="100000"/>
              </a:lnSpc>
              <a:spcBef>
                <a:spcPts val="0"/>
              </a:spcBef>
              <a:spcAft>
                <a:spcPts val="0"/>
              </a:spcAft>
              <a:buClr>
                <a:srgbClr val="222222"/>
              </a:buClr>
              <a:buSzPts val="2600"/>
              <a:buFont typeface="Arial"/>
              <a:buChar char="•"/>
            </a:pPr>
            <a:r>
              <a:rPr lang="en-US" sz="2600" b="0" i="0" u="none" strike="noStrike" cap="none" dirty="0">
                <a:solidFill>
                  <a:srgbClr val="222222"/>
                </a:solidFill>
                <a:latin typeface="Trebuchet MS"/>
                <a:ea typeface="Trebuchet MS"/>
                <a:cs typeface="Trebuchet MS"/>
                <a:sym typeface="Trebuchet MS"/>
              </a:rPr>
              <a:t>Focus </a:t>
            </a:r>
            <a:r>
              <a:rPr lang="en-US" sz="2600" dirty="0">
                <a:solidFill>
                  <a:srgbClr val="222222"/>
                </a:solidFill>
                <a:latin typeface="Trebuchet MS"/>
                <a:ea typeface="Trebuchet MS"/>
                <a:cs typeface="Trebuchet MS"/>
                <a:sym typeface="Trebuchet MS"/>
              </a:rPr>
              <a:t>g</a:t>
            </a:r>
            <a:r>
              <a:rPr lang="en-US" sz="2600" b="0" i="0" u="none" strike="noStrike" cap="none" dirty="0">
                <a:solidFill>
                  <a:srgbClr val="222222"/>
                </a:solidFill>
                <a:latin typeface="Trebuchet MS"/>
                <a:ea typeface="Trebuchet MS"/>
                <a:cs typeface="Trebuchet MS"/>
                <a:sym typeface="Trebuchet MS"/>
              </a:rPr>
              <a:t>roups, </a:t>
            </a:r>
            <a:r>
              <a:rPr lang="en-US" sz="2600" dirty="0">
                <a:solidFill>
                  <a:srgbClr val="222222"/>
                </a:solidFill>
                <a:latin typeface="Trebuchet MS"/>
                <a:ea typeface="Trebuchet MS"/>
                <a:cs typeface="Trebuchet MS"/>
                <a:sym typeface="Trebuchet MS"/>
              </a:rPr>
              <a:t>f</a:t>
            </a:r>
            <a:r>
              <a:rPr lang="en-US" sz="2600" b="0" i="0" u="none" strike="noStrike" cap="none" dirty="0">
                <a:solidFill>
                  <a:srgbClr val="222222"/>
                </a:solidFill>
                <a:latin typeface="Trebuchet MS"/>
                <a:ea typeface="Trebuchet MS"/>
                <a:cs typeface="Trebuchet MS"/>
                <a:sym typeface="Trebuchet MS"/>
              </a:rPr>
              <a:t>orums and/or </a:t>
            </a:r>
            <a:r>
              <a:rPr lang="en-US" sz="2600" dirty="0">
                <a:solidFill>
                  <a:srgbClr val="222222"/>
                </a:solidFill>
                <a:latin typeface="Trebuchet MS"/>
                <a:ea typeface="Trebuchet MS"/>
                <a:cs typeface="Trebuchet MS"/>
                <a:sym typeface="Trebuchet MS"/>
              </a:rPr>
              <a:t>i</a:t>
            </a:r>
            <a:r>
              <a:rPr lang="en-US" sz="2600" b="0" i="0" u="none" strike="noStrike" cap="none" dirty="0">
                <a:solidFill>
                  <a:srgbClr val="222222"/>
                </a:solidFill>
                <a:latin typeface="Trebuchet MS"/>
                <a:ea typeface="Trebuchet MS"/>
                <a:cs typeface="Trebuchet MS"/>
                <a:sym typeface="Trebuchet MS"/>
              </a:rPr>
              <a:t>nterviews</a:t>
            </a:r>
            <a:r>
              <a:rPr lang="en-US" sz="2600" dirty="0">
                <a:solidFill>
                  <a:srgbClr val="222222"/>
                </a:solidFill>
                <a:latin typeface="Trebuchet MS"/>
                <a:ea typeface="Trebuchet MS"/>
                <a:cs typeface="Trebuchet MS"/>
                <a:sym typeface="Trebuchet MS"/>
              </a:rPr>
              <a:t>:</a:t>
            </a:r>
            <a:r>
              <a:rPr lang="en-US" sz="2600" b="0" i="0" u="none" strike="noStrike" cap="none" dirty="0">
                <a:solidFill>
                  <a:srgbClr val="222222"/>
                </a:solidFill>
                <a:latin typeface="Trebuchet MS"/>
                <a:ea typeface="Trebuchet MS"/>
                <a:cs typeface="Trebuchet MS"/>
                <a:sym typeface="Trebuchet MS"/>
              </a:rPr>
              <a:t> </a:t>
            </a:r>
            <a:r>
              <a:rPr lang="en-US" sz="2600" dirty="0">
                <a:solidFill>
                  <a:srgbClr val="222222"/>
                </a:solidFill>
                <a:latin typeface="Trebuchet MS"/>
                <a:ea typeface="Trebuchet MS"/>
                <a:cs typeface="Trebuchet MS"/>
                <a:sym typeface="Trebuchet MS"/>
              </a:rPr>
              <a:t>i</a:t>
            </a:r>
            <a:r>
              <a:rPr lang="en-US" sz="2600" b="0" i="0" u="none" strike="noStrike" cap="none" dirty="0">
                <a:solidFill>
                  <a:srgbClr val="222222"/>
                </a:solidFill>
                <a:latin typeface="Trebuchet MS"/>
                <a:ea typeface="Trebuchet MS"/>
                <a:cs typeface="Trebuchet MS"/>
                <a:sym typeface="Trebuchet MS"/>
              </a:rPr>
              <a:t>ndividual/</a:t>
            </a:r>
            <a:r>
              <a:rPr lang="en-US" sz="2600" dirty="0">
                <a:solidFill>
                  <a:srgbClr val="222222"/>
                </a:solidFill>
                <a:latin typeface="Trebuchet MS"/>
                <a:ea typeface="Trebuchet MS"/>
                <a:cs typeface="Trebuchet MS"/>
                <a:sym typeface="Trebuchet MS"/>
              </a:rPr>
              <a:t>g</a:t>
            </a:r>
            <a:r>
              <a:rPr lang="en-US" sz="2600" b="0" i="0" u="none" strike="noStrike" cap="none" dirty="0">
                <a:solidFill>
                  <a:srgbClr val="222222"/>
                </a:solidFill>
                <a:latin typeface="Trebuchet MS"/>
                <a:ea typeface="Trebuchet MS"/>
                <a:cs typeface="Trebuchet MS"/>
                <a:sym typeface="Trebuchet MS"/>
              </a:rPr>
              <a:t>roup; </a:t>
            </a:r>
            <a:r>
              <a:rPr lang="en-US" sz="2600" dirty="0">
                <a:solidFill>
                  <a:srgbClr val="222222"/>
                </a:solidFill>
                <a:latin typeface="Trebuchet MS"/>
                <a:ea typeface="Trebuchet MS"/>
                <a:cs typeface="Trebuchet MS"/>
                <a:sym typeface="Trebuchet MS"/>
              </a:rPr>
              <a:t>v</a:t>
            </a:r>
            <a:r>
              <a:rPr lang="en-US" sz="2600" b="0" i="0" u="none" strike="noStrike" cap="none" dirty="0">
                <a:solidFill>
                  <a:srgbClr val="222222"/>
                </a:solidFill>
                <a:latin typeface="Trebuchet MS"/>
                <a:ea typeface="Trebuchet MS"/>
                <a:cs typeface="Trebuchet MS"/>
                <a:sym typeface="Trebuchet MS"/>
              </a:rPr>
              <a:t>aried </a:t>
            </a:r>
            <a:r>
              <a:rPr lang="en-US" sz="2600" dirty="0">
                <a:solidFill>
                  <a:srgbClr val="222222"/>
                </a:solidFill>
                <a:latin typeface="Trebuchet MS"/>
                <a:ea typeface="Trebuchet MS"/>
                <a:cs typeface="Trebuchet MS"/>
                <a:sym typeface="Trebuchet MS"/>
              </a:rPr>
              <a:t>f</a:t>
            </a:r>
            <a:r>
              <a:rPr lang="en-US" sz="2600" b="0" i="0" u="none" strike="noStrike" cap="none" dirty="0">
                <a:solidFill>
                  <a:srgbClr val="222222"/>
                </a:solidFill>
                <a:latin typeface="Trebuchet MS"/>
                <a:ea typeface="Trebuchet MS"/>
                <a:cs typeface="Trebuchet MS"/>
                <a:sym typeface="Trebuchet MS"/>
              </a:rPr>
              <a:t>ormats</a:t>
            </a:r>
            <a:endParaRPr sz="2600" b="0" i="0" u="none" strike="noStrike" cap="none" dirty="0">
              <a:solidFill>
                <a:srgbClr val="222222"/>
              </a:solidFill>
              <a:latin typeface="Trebuchet MS"/>
              <a:ea typeface="Trebuchet MS"/>
              <a:cs typeface="Trebuchet MS"/>
              <a:sym typeface="Trebuchet MS"/>
            </a:endParaRPr>
          </a:p>
          <a:p>
            <a:pPr marL="457200" marR="0" lvl="1" indent="0" algn="l" rtl="0">
              <a:lnSpc>
                <a:spcPct val="100000"/>
              </a:lnSpc>
              <a:spcBef>
                <a:spcPts val="0"/>
              </a:spcBef>
              <a:spcAft>
                <a:spcPts val="0"/>
              </a:spcAft>
              <a:buClr>
                <a:srgbClr val="292934"/>
              </a:buClr>
              <a:buSzPts val="2000"/>
              <a:buFont typeface="Arial"/>
              <a:buNone/>
            </a:pPr>
            <a:endParaRPr sz="2100" b="0" i="0" u="sng" strike="noStrike" cap="none" dirty="0">
              <a:solidFill>
                <a:srgbClr val="292934"/>
              </a:solidFill>
              <a:latin typeface="Trebuchet MS"/>
              <a:ea typeface="Trebuchet MS"/>
              <a:cs typeface="Trebuchet MS"/>
              <a:sym typeface="Trebuchet MS"/>
            </a:endParaRPr>
          </a:p>
          <a:p>
            <a:pPr marL="742950" marR="0" lvl="1" indent="-158750" algn="l" rtl="0">
              <a:lnSpc>
                <a:spcPct val="100000"/>
              </a:lnSpc>
              <a:spcBef>
                <a:spcPts val="0"/>
              </a:spcBef>
              <a:spcAft>
                <a:spcPts val="0"/>
              </a:spcAft>
              <a:buClr>
                <a:srgbClr val="292934"/>
              </a:buClr>
              <a:buSzPts val="2000"/>
              <a:buFont typeface="Arial"/>
              <a:buNone/>
            </a:pPr>
            <a:endParaRPr sz="2100" b="0" i="0" u="sng" strike="noStrike" cap="none" dirty="0">
              <a:solidFill>
                <a:srgbClr val="292934"/>
              </a:solidFill>
              <a:latin typeface="Times New Roman"/>
              <a:ea typeface="Times New Roman"/>
              <a:cs typeface="Times New Roman"/>
              <a:sym typeface="Times New Roman"/>
            </a:endParaRPr>
          </a:p>
          <a:p>
            <a:pPr marL="1200150" marR="0" lvl="2" indent="-158750" algn="l" rtl="0">
              <a:lnSpc>
                <a:spcPct val="100000"/>
              </a:lnSpc>
              <a:spcBef>
                <a:spcPts val="0"/>
              </a:spcBef>
              <a:spcAft>
                <a:spcPts val="0"/>
              </a:spcAft>
              <a:buClr>
                <a:srgbClr val="292934"/>
              </a:buClr>
              <a:buSzPts val="2000"/>
              <a:buFont typeface="Arial"/>
              <a:buNone/>
            </a:pPr>
            <a:endParaRPr sz="2100" b="0" i="0" u="none" strike="noStrike" cap="none" dirty="0">
              <a:solidFill>
                <a:srgbClr val="292934"/>
              </a:solidFill>
              <a:latin typeface="Times New Roman"/>
              <a:ea typeface="Times New Roman"/>
              <a:cs typeface="Times New Roman"/>
              <a:sym typeface="Times New Roman"/>
            </a:endParaRPr>
          </a:p>
        </p:txBody>
      </p:sp>
      <p:sp>
        <p:nvSpPr>
          <p:cNvPr id="276" name="Google Shape;276;p10"/>
          <p:cNvSpPr txBox="1">
            <a:spLocks noGrp="1"/>
          </p:cNvSpPr>
          <p:nvPr>
            <p:ph type="sldNum" idx="12"/>
          </p:nvPr>
        </p:nvSpPr>
        <p:spPr>
          <a:xfrm>
            <a:off x="12169648" y="9007124"/>
            <a:ext cx="780300" cy="746700"/>
          </a:xfrm>
          <a:prstGeom prst="rect">
            <a:avLst/>
          </a:prstGeom>
          <a:noFill/>
          <a:ln>
            <a:noFill/>
          </a:ln>
        </p:spPr>
        <p:txBody>
          <a:bodyPr spcFirstLastPara="1" wrap="square" lIns="130025" tIns="130025" rIns="130025" bIns="130025" anchor="t" anchorCtr="0">
            <a:noAutofit/>
          </a:bodyPr>
          <a:lstStyle/>
          <a:p>
            <a:pPr marL="0" lvl="0" indent="0" algn="r" rtl="0">
              <a:lnSpc>
                <a:spcPct val="100000"/>
              </a:lnSpc>
              <a:spcBef>
                <a:spcPts val="0"/>
              </a:spcBef>
              <a:spcAft>
                <a:spcPts val="0"/>
              </a:spcAft>
              <a:buSzPts val="1800"/>
              <a:buNone/>
            </a:pPr>
            <a:fld id="{00000000-1234-1234-1234-123412341234}" type="slidenum">
              <a:rPr lang="en-US"/>
              <a:t>15</a:t>
            </a:fld>
            <a:endParaRPr/>
          </a:p>
        </p:txBody>
      </p:sp>
      <p:pic>
        <p:nvPicPr>
          <p:cNvPr id="277" name="Google Shape;277;p10"/>
          <p:cNvPicPr preferRelativeResize="0"/>
          <p:nvPr/>
        </p:nvPicPr>
        <p:blipFill rotWithShape="1">
          <a:blip r:embed="rId5">
            <a:alphaModFix/>
          </a:blip>
          <a:srcRect/>
          <a:stretch/>
        </p:blipFill>
        <p:spPr>
          <a:xfrm>
            <a:off x="11233434" y="190500"/>
            <a:ext cx="1431253" cy="685800"/>
          </a:xfrm>
          <a:prstGeom prst="rect">
            <a:avLst/>
          </a:prstGeom>
          <a:noFill/>
          <a:ln>
            <a:noFill/>
          </a:ln>
        </p:spPr>
      </p:pic>
      <p:grpSp>
        <p:nvGrpSpPr>
          <p:cNvPr id="278" name="Google Shape;278;p10"/>
          <p:cNvGrpSpPr/>
          <p:nvPr/>
        </p:nvGrpSpPr>
        <p:grpSpPr>
          <a:xfrm>
            <a:off x="8102600" y="8841472"/>
            <a:ext cx="4343399" cy="835928"/>
            <a:chOff x="8102600" y="8841472"/>
            <a:chExt cx="4343399" cy="835928"/>
          </a:xfrm>
        </p:grpSpPr>
        <p:pic>
          <p:nvPicPr>
            <p:cNvPr id="279" name="Google Shape;279;p10"/>
            <p:cNvPicPr preferRelativeResize="0"/>
            <p:nvPr/>
          </p:nvPicPr>
          <p:blipFill rotWithShape="1">
            <a:blip r:embed="rId5">
              <a:alphaModFix/>
            </a:blip>
            <a:srcRect/>
            <a:stretch/>
          </p:blipFill>
          <p:spPr>
            <a:xfrm>
              <a:off x="11014746" y="8991600"/>
              <a:ext cx="1431253" cy="685800"/>
            </a:xfrm>
            <a:prstGeom prst="rect">
              <a:avLst/>
            </a:prstGeom>
            <a:noFill/>
            <a:ln>
              <a:noFill/>
            </a:ln>
          </p:spPr>
        </p:pic>
        <p:sp>
          <p:nvSpPr>
            <p:cNvPr id="280" name="Google Shape;280;p10"/>
            <p:cNvSpPr txBox="1"/>
            <p:nvPr/>
          </p:nvSpPr>
          <p:spPr>
            <a:xfrm>
              <a:off x="8102600" y="8841472"/>
              <a:ext cx="2634325"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C0D0E"/>
                  </a:solidFill>
                  <a:latin typeface="Trebuchet MS"/>
                  <a:ea typeface="Trebuchet MS"/>
                  <a:cs typeface="Trebuchet MS"/>
                  <a:sym typeface="Trebuchet MS"/>
                </a:rPr>
                <a:t>Colorado Community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C0D0E"/>
                  </a:solidFill>
                  <a:latin typeface="Trebuchet MS"/>
                  <a:ea typeface="Trebuchet MS"/>
                  <a:cs typeface="Trebuchet MS"/>
                  <a:sym typeface="Trebuchet MS"/>
                </a:rPr>
                <a:t>Action Association</a:t>
              </a:r>
              <a:endParaRPr sz="1400" b="0" i="0" u="none" strike="noStrike" cap="none">
                <a:solidFill>
                  <a:srgbClr val="000000"/>
                </a:solidFill>
                <a:latin typeface="Arial"/>
                <a:ea typeface="Arial"/>
                <a:cs typeface="Arial"/>
                <a:sym typeface="Arial"/>
              </a:endParaRPr>
            </a:p>
          </p:txBody>
        </p:sp>
        <p:cxnSp>
          <p:nvCxnSpPr>
            <p:cNvPr id="281" name="Google Shape;281;p10"/>
            <p:cNvCxnSpPr/>
            <p:nvPr/>
          </p:nvCxnSpPr>
          <p:spPr>
            <a:xfrm>
              <a:off x="10859677" y="9046464"/>
              <a:ext cx="0" cy="598318"/>
            </a:xfrm>
            <a:prstGeom prst="straightConnector1">
              <a:avLst/>
            </a:prstGeom>
            <a:solidFill>
              <a:srgbClr val="14943F"/>
            </a:solidFill>
            <a:ln w="15875" cap="flat" cmpd="sng">
              <a:solidFill>
                <a:srgbClr val="000000"/>
              </a:solidFill>
              <a:prstDash val="solid"/>
              <a:miter lim="0"/>
              <a:headEnd type="none" w="sm" len="sm"/>
              <a:tailEnd type="none" w="sm" len="sm"/>
            </a:ln>
          </p:spPr>
        </p:cxn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11"/>
          <p:cNvSpPr txBox="1">
            <a:spLocks noGrp="1"/>
          </p:cNvSpPr>
          <p:nvPr>
            <p:ph type="title"/>
          </p:nvPr>
        </p:nvSpPr>
        <p:spPr>
          <a:xfrm>
            <a:off x="2159000" y="408057"/>
            <a:ext cx="8991600" cy="1598924"/>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Times New Roman"/>
              <a:buNone/>
            </a:pPr>
            <a:r>
              <a:rPr lang="en-US" sz="4400" b="1">
                <a:solidFill>
                  <a:srgbClr val="2D348E"/>
                </a:solidFill>
                <a:latin typeface="Trebuchet MS"/>
                <a:ea typeface="Trebuchet MS"/>
                <a:cs typeface="Trebuchet MS"/>
                <a:sym typeface="Trebuchet MS"/>
              </a:rPr>
              <a:t>Data: Quantitative</a:t>
            </a:r>
            <a:endParaRPr sz="4400" b="1">
              <a:solidFill>
                <a:srgbClr val="2D348E"/>
              </a:solidFill>
              <a:latin typeface="Trebuchet MS"/>
              <a:ea typeface="Trebuchet MS"/>
              <a:cs typeface="Trebuchet MS"/>
              <a:sym typeface="Trebuchet MS"/>
            </a:endParaRPr>
          </a:p>
        </p:txBody>
      </p:sp>
      <p:sp>
        <p:nvSpPr>
          <p:cNvPr id="287" name="Google Shape;287;p11"/>
          <p:cNvSpPr/>
          <p:nvPr/>
        </p:nvSpPr>
        <p:spPr>
          <a:xfrm>
            <a:off x="863603" y="1660535"/>
            <a:ext cx="11277593" cy="5755381"/>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2400"/>
              <a:buFont typeface="Arial"/>
              <a:buNone/>
            </a:pPr>
            <a:r>
              <a:rPr lang="en-US" sz="2600" b="0" i="0" u="none" strike="noStrike" cap="none">
                <a:solidFill>
                  <a:srgbClr val="292934"/>
                </a:solidFill>
                <a:latin typeface="Trebuchet MS"/>
                <a:ea typeface="Trebuchet MS"/>
                <a:cs typeface="Trebuchet MS"/>
                <a:sym typeface="Trebuchet MS"/>
              </a:rPr>
              <a:t>As part of the community assessment, the organization collects and includes current data specific to poverty and its prevalence related to gender, age, and race/ethnicity for their service area (Org Standard 3.2)</a:t>
            </a:r>
            <a:endParaRPr sz="2600" b="0" i="0" u="none" strike="noStrike" cap="none">
              <a:solidFill>
                <a:srgbClr val="000000"/>
              </a:solidFill>
              <a:latin typeface="Trebuchet MS"/>
              <a:ea typeface="Trebuchet MS"/>
              <a:cs typeface="Trebuchet MS"/>
              <a:sym typeface="Trebuchet MS"/>
            </a:endParaRPr>
          </a:p>
          <a:p>
            <a:pPr marL="914400" marR="0" lvl="2" indent="0" algn="l" rtl="0">
              <a:lnSpc>
                <a:spcPct val="100000"/>
              </a:lnSpc>
              <a:spcBef>
                <a:spcPts val="0"/>
              </a:spcBef>
              <a:spcAft>
                <a:spcPts val="0"/>
              </a:spcAft>
              <a:buClr>
                <a:srgbClr val="000000"/>
              </a:buClr>
              <a:buSzPts val="2000"/>
              <a:buFont typeface="Arial"/>
              <a:buNone/>
            </a:pPr>
            <a:endParaRPr sz="2600" b="0" i="0" u="none" strike="noStrike" cap="none">
              <a:solidFill>
                <a:srgbClr val="292934"/>
              </a:solidFill>
              <a:latin typeface="Trebuchet MS"/>
              <a:ea typeface="Trebuchet MS"/>
              <a:cs typeface="Trebuchet MS"/>
              <a:sym typeface="Trebuchet MS"/>
            </a:endParaRPr>
          </a:p>
          <a:p>
            <a:pPr marL="457200" marR="0" lvl="1" indent="0" algn="l" rtl="0">
              <a:lnSpc>
                <a:spcPct val="100000"/>
              </a:lnSpc>
              <a:spcBef>
                <a:spcPts val="0"/>
              </a:spcBef>
              <a:spcAft>
                <a:spcPts val="0"/>
              </a:spcAft>
              <a:buClr>
                <a:srgbClr val="000000"/>
              </a:buClr>
              <a:buSzPts val="2000"/>
              <a:buFont typeface="Arial"/>
              <a:buNone/>
            </a:pPr>
            <a:r>
              <a:rPr lang="en-US" sz="2600" b="1" i="0" u="none" strike="noStrike" cap="none">
                <a:solidFill>
                  <a:srgbClr val="292934"/>
                </a:solidFill>
                <a:latin typeface="Trebuchet MS"/>
                <a:ea typeface="Trebuchet MS"/>
                <a:cs typeface="Trebuchet MS"/>
                <a:sym typeface="Trebuchet MS"/>
              </a:rPr>
              <a:t>Quantitative Data: </a:t>
            </a:r>
            <a:r>
              <a:rPr lang="en-US" sz="2600" b="0" i="0" u="none" strike="noStrike" cap="none">
                <a:solidFill>
                  <a:srgbClr val="292934"/>
                </a:solidFill>
                <a:latin typeface="Trebuchet MS"/>
                <a:ea typeface="Trebuchet MS"/>
                <a:cs typeface="Trebuchet MS"/>
                <a:sym typeface="Trebuchet MS"/>
              </a:rPr>
              <a:t>Demographic/</a:t>
            </a:r>
            <a:r>
              <a:rPr lang="en-US" sz="2600">
                <a:solidFill>
                  <a:srgbClr val="292934"/>
                </a:solidFill>
                <a:latin typeface="Trebuchet MS"/>
                <a:ea typeface="Trebuchet MS"/>
                <a:cs typeface="Trebuchet MS"/>
                <a:sym typeface="Trebuchet MS"/>
              </a:rPr>
              <a:t>s</a:t>
            </a:r>
            <a:r>
              <a:rPr lang="en-US" sz="2600" b="0" i="0" u="none" strike="noStrike" cap="none">
                <a:solidFill>
                  <a:srgbClr val="292934"/>
                </a:solidFill>
                <a:latin typeface="Trebuchet MS"/>
                <a:ea typeface="Trebuchet MS"/>
                <a:cs typeface="Trebuchet MS"/>
                <a:sym typeface="Trebuchet MS"/>
              </a:rPr>
              <a:t>ocial/</a:t>
            </a:r>
            <a:r>
              <a:rPr lang="en-US" sz="2600">
                <a:solidFill>
                  <a:srgbClr val="292934"/>
                </a:solidFill>
                <a:latin typeface="Trebuchet MS"/>
                <a:ea typeface="Trebuchet MS"/>
                <a:cs typeface="Trebuchet MS"/>
                <a:sym typeface="Trebuchet MS"/>
              </a:rPr>
              <a:t>e</a:t>
            </a:r>
            <a:r>
              <a:rPr lang="en-US" sz="2600" b="0" i="0" u="none" strike="noStrike" cap="none">
                <a:solidFill>
                  <a:srgbClr val="292934"/>
                </a:solidFill>
                <a:latin typeface="Trebuchet MS"/>
                <a:ea typeface="Trebuchet MS"/>
                <a:cs typeface="Trebuchet MS"/>
                <a:sym typeface="Trebuchet MS"/>
              </a:rPr>
              <a:t>conomic to </a:t>
            </a:r>
            <a:r>
              <a:rPr lang="en-US" sz="2600">
                <a:solidFill>
                  <a:srgbClr val="292934"/>
                </a:solidFill>
                <a:latin typeface="Trebuchet MS"/>
                <a:ea typeface="Trebuchet MS"/>
                <a:cs typeface="Trebuchet MS"/>
                <a:sym typeface="Trebuchet MS"/>
              </a:rPr>
              <a:t>c</a:t>
            </a:r>
            <a:r>
              <a:rPr lang="en-US" sz="2600" b="0" i="0" u="none" strike="noStrike" cap="none">
                <a:solidFill>
                  <a:srgbClr val="292934"/>
                </a:solidFill>
                <a:latin typeface="Trebuchet MS"/>
                <a:ea typeface="Trebuchet MS"/>
                <a:cs typeface="Trebuchet MS"/>
                <a:sym typeface="Trebuchet MS"/>
              </a:rPr>
              <a:t>ontextualize </a:t>
            </a:r>
            <a:r>
              <a:rPr lang="en-US" sz="2600">
                <a:solidFill>
                  <a:srgbClr val="292934"/>
                </a:solidFill>
                <a:latin typeface="Trebuchet MS"/>
                <a:ea typeface="Trebuchet MS"/>
                <a:cs typeface="Trebuchet MS"/>
                <a:sym typeface="Trebuchet MS"/>
              </a:rPr>
              <a:t>n</a:t>
            </a:r>
            <a:r>
              <a:rPr lang="en-US" sz="2600" b="0" i="0" u="none" strike="noStrike" cap="none">
                <a:solidFill>
                  <a:srgbClr val="292934"/>
                </a:solidFill>
                <a:latin typeface="Trebuchet MS"/>
                <a:ea typeface="Trebuchet MS"/>
                <a:cs typeface="Trebuchet MS"/>
                <a:sym typeface="Trebuchet MS"/>
              </a:rPr>
              <a:t>eeds</a:t>
            </a:r>
            <a:endParaRPr sz="2600" b="0" i="0" u="none" strike="noStrike" cap="none">
              <a:solidFill>
                <a:srgbClr val="000000"/>
              </a:solidFill>
              <a:latin typeface="Trebuchet MS"/>
              <a:ea typeface="Trebuchet MS"/>
              <a:cs typeface="Trebuchet MS"/>
              <a:sym typeface="Trebuchet MS"/>
            </a:endParaRPr>
          </a:p>
          <a:p>
            <a:pPr marL="742950" marR="0" lvl="1" indent="-323850" algn="l" rtl="0">
              <a:lnSpc>
                <a:spcPct val="100000"/>
              </a:lnSpc>
              <a:spcBef>
                <a:spcPts val="0"/>
              </a:spcBef>
              <a:spcAft>
                <a:spcPts val="0"/>
              </a:spcAft>
              <a:buClr>
                <a:srgbClr val="292934"/>
              </a:buClr>
              <a:buSzPts val="2600"/>
              <a:buFont typeface="Arial"/>
              <a:buChar char="•"/>
            </a:pPr>
            <a:r>
              <a:rPr lang="en-US" sz="2600" b="0" i="0" u="none" strike="noStrike" cap="none">
                <a:solidFill>
                  <a:srgbClr val="292934"/>
                </a:solidFill>
                <a:latin typeface="Trebuchet MS"/>
                <a:ea typeface="Trebuchet MS"/>
                <a:cs typeface="Trebuchet MS"/>
                <a:sym typeface="Trebuchet MS"/>
              </a:rPr>
              <a:t>Community Action Partnership’s National Data Hub: </a:t>
            </a:r>
            <a:r>
              <a:rPr lang="en-US" sz="2600" b="0" i="0" u="sng" strike="noStrike" cap="none">
                <a:solidFill>
                  <a:srgbClr val="292934"/>
                </a:solidFill>
                <a:latin typeface="Trebuchet MS"/>
                <a:ea typeface="Trebuchet MS"/>
                <a:cs typeface="Trebuchet MS"/>
                <a:sym typeface="Trebuchet MS"/>
                <a:hlinkClick r:id="rId3">
                  <a:extLst>
                    <a:ext uri="{A12FA001-AC4F-418D-AE19-62706E023703}">
                      <ahyp:hlinkClr xmlns:ahyp="http://schemas.microsoft.com/office/drawing/2018/hyperlinkcolor" val="tx"/>
                    </a:ext>
                  </a:extLst>
                </a:hlinkClick>
              </a:rPr>
              <a:t>https://cap.engagementnetwork.org/</a:t>
            </a:r>
            <a:endParaRPr sz="2600" b="0" i="0" u="none" strike="noStrike" cap="none">
              <a:solidFill>
                <a:srgbClr val="292934"/>
              </a:solidFill>
              <a:latin typeface="Trebuchet MS"/>
              <a:ea typeface="Trebuchet MS"/>
              <a:cs typeface="Trebuchet MS"/>
              <a:sym typeface="Trebuchet MS"/>
            </a:endParaRPr>
          </a:p>
          <a:p>
            <a:pPr marL="457200" marR="0" lvl="1" indent="0" algn="l" rtl="0">
              <a:lnSpc>
                <a:spcPct val="100000"/>
              </a:lnSpc>
              <a:spcBef>
                <a:spcPts val="0"/>
              </a:spcBef>
              <a:spcAft>
                <a:spcPts val="0"/>
              </a:spcAft>
              <a:buClr>
                <a:srgbClr val="000000"/>
              </a:buClr>
              <a:buSzPts val="2000"/>
              <a:buFont typeface="Arial"/>
              <a:buNone/>
            </a:pPr>
            <a:endParaRPr sz="2600" b="0" i="0" u="none" strike="noStrike" cap="none">
              <a:solidFill>
                <a:srgbClr val="292934"/>
              </a:solidFill>
              <a:latin typeface="Trebuchet MS"/>
              <a:ea typeface="Trebuchet MS"/>
              <a:cs typeface="Trebuchet MS"/>
              <a:sym typeface="Trebuchet MS"/>
            </a:endParaRPr>
          </a:p>
          <a:p>
            <a:pPr marL="742950" marR="0" lvl="1" indent="-323850" algn="l" rtl="0">
              <a:lnSpc>
                <a:spcPct val="100000"/>
              </a:lnSpc>
              <a:spcBef>
                <a:spcPts val="0"/>
              </a:spcBef>
              <a:spcAft>
                <a:spcPts val="0"/>
              </a:spcAft>
              <a:buClr>
                <a:srgbClr val="292934"/>
              </a:buClr>
              <a:buSzPts val="2600"/>
              <a:buFont typeface="Arial"/>
              <a:buChar char="•"/>
            </a:pPr>
            <a:r>
              <a:rPr lang="en-US" sz="2600" b="0" i="0" u="none" strike="noStrike" cap="none">
                <a:solidFill>
                  <a:srgbClr val="292934"/>
                </a:solidFill>
                <a:latin typeface="Trebuchet MS"/>
                <a:ea typeface="Trebuchet MS"/>
                <a:cs typeface="Trebuchet MS"/>
                <a:sym typeface="Trebuchet MS"/>
              </a:rPr>
              <a:t>Colorado Demography Office:  </a:t>
            </a:r>
            <a:r>
              <a:rPr lang="en-US" sz="2600" b="0" i="0" u="sng" strike="noStrike" cap="none">
                <a:solidFill>
                  <a:srgbClr val="292934"/>
                </a:solidFill>
                <a:latin typeface="Trebuchet MS"/>
                <a:ea typeface="Trebuchet MS"/>
                <a:cs typeface="Trebuchet MS"/>
                <a:sym typeface="Trebuchet MS"/>
                <a:hlinkClick r:id="rId4">
                  <a:extLst>
                    <a:ext uri="{A12FA001-AC4F-418D-AE19-62706E023703}">
                      <ahyp:hlinkClr xmlns:ahyp="http://schemas.microsoft.com/office/drawing/2018/hyperlinkcolor" val="tx"/>
                    </a:ext>
                  </a:extLst>
                </a:hlinkClick>
              </a:rPr>
              <a:t>https://demography.dola.colorado.gov/</a:t>
            </a:r>
            <a:endParaRPr sz="2600" b="0" i="0" u="none" strike="noStrike" cap="none">
              <a:solidFill>
                <a:srgbClr val="292934"/>
              </a:solidFill>
              <a:latin typeface="Trebuchet MS"/>
              <a:ea typeface="Trebuchet MS"/>
              <a:cs typeface="Trebuchet MS"/>
              <a:sym typeface="Trebuchet MS"/>
            </a:endParaRPr>
          </a:p>
          <a:p>
            <a:pPr marL="1089025" marR="0" lvl="1" indent="-381000" algn="l" rtl="0">
              <a:lnSpc>
                <a:spcPct val="100000"/>
              </a:lnSpc>
              <a:spcBef>
                <a:spcPts val="0"/>
              </a:spcBef>
              <a:spcAft>
                <a:spcPts val="0"/>
              </a:spcAft>
              <a:buClr>
                <a:srgbClr val="292934"/>
              </a:buClr>
              <a:buSzPts val="2600"/>
              <a:buFont typeface="Arial"/>
              <a:buChar char="•"/>
            </a:pPr>
            <a:r>
              <a:rPr lang="en-US" sz="2600" b="0" i="0" u="none" strike="noStrike" cap="none">
                <a:solidFill>
                  <a:srgbClr val="292934"/>
                </a:solidFill>
                <a:latin typeface="Trebuchet MS"/>
                <a:ea typeface="Trebuchet MS"/>
                <a:cs typeface="Trebuchet MS"/>
                <a:sym typeface="Trebuchet MS"/>
              </a:rPr>
              <a:t>DOLA/Demography </a:t>
            </a:r>
            <a:r>
              <a:rPr lang="en-US" sz="2600" b="0" i="0" u="sng" strike="noStrike" cap="none">
                <a:solidFill>
                  <a:srgbClr val="0000FF"/>
                </a:solidFill>
                <a:latin typeface="Trebuchet MS"/>
                <a:ea typeface="Trebuchet MS"/>
                <a:cs typeface="Trebuchet MS"/>
                <a:sym typeface="Trebuchet MS"/>
                <a:hlinkClick r:id="rId5">
                  <a:extLst>
                    <a:ext uri="{A12FA001-AC4F-418D-AE19-62706E023703}">
                      <ahyp:hlinkClr xmlns:ahyp="http://schemas.microsoft.com/office/drawing/2018/hyperlinkcolor" val="tx"/>
                    </a:ext>
                  </a:extLst>
                </a:hlinkClick>
              </a:rPr>
              <a:t>CSBG Data Hub</a:t>
            </a:r>
            <a:endParaRPr sz="2600" b="0" i="0" u="none" strike="noStrike" cap="none">
              <a:solidFill>
                <a:srgbClr val="000000"/>
              </a:solidFill>
              <a:latin typeface="Trebuchet MS"/>
              <a:ea typeface="Trebuchet MS"/>
              <a:cs typeface="Trebuchet MS"/>
              <a:sym typeface="Trebuchet MS"/>
            </a:endParaRPr>
          </a:p>
          <a:p>
            <a:pPr marL="746125" marR="0" lvl="1" indent="0" algn="l" rtl="0">
              <a:lnSpc>
                <a:spcPct val="100000"/>
              </a:lnSpc>
              <a:spcBef>
                <a:spcPts val="0"/>
              </a:spcBef>
              <a:spcAft>
                <a:spcPts val="0"/>
              </a:spcAft>
              <a:buClr>
                <a:srgbClr val="000000"/>
              </a:buClr>
              <a:buSzPts val="2000"/>
              <a:buFont typeface="Arial"/>
              <a:buNone/>
            </a:pPr>
            <a:endParaRPr sz="2600" b="0" i="0" u="none" strike="noStrike" cap="none">
              <a:solidFill>
                <a:srgbClr val="292934"/>
              </a:solidFill>
              <a:latin typeface="Trebuchet MS"/>
              <a:ea typeface="Trebuchet MS"/>
              <a:cs typeface="Trebuchet MS"/>
              <a:sym typeface="Trebuchet MS"/>
            </a:endParaRPr>
          </a:p>
          <a:p>
            <a:pPr marL="742950" marR="0" lvl="1" indent="-323850" algn="l" rtl="0">
              <a:lnSpc>
                <a:spcPct val="100000"/>
              </a:lnSpc>
              <a:spcBef>
                <a:spcPts val="0"/>
              </a:spcBef>
              <a:spcAft>
                <a:spcPts val="0"/>
              </a:spcAft>
              <a:buClr>
                <a:srgbClr val="292934"/>
              </a:buClr>
              <a:buSzPts val="2600"/>
              <a:buFont typeface="Arial"/>
              <a:buChar char="•"/>
            </a:pPr>
            <a:r>
              <a:rPr lang="en-US" sz="2600" b="0" i="0" u="sng" strike="noStrike" cap="none">
                <a:solidFill>
                  <a:srgbClr val="0000FF"/>
                </a:solidFill>
                <a:latin typeface="Trebuchet MS"/>
                <a:ea typeface="Trebuchet MS"/>
                <a:cs typeface="Trebuchet MS"/>
                <a:sym typeface="Trebuchet MS"/>
                <a:hlinkClick r:id="rId6">
                  <a:extLst>
                    <a:ext uri="{A12FA001-AC4F-418D-AE19-62706E023703}">
                      <ahyp:hlinkClr xmlns:ahyp="http://schemas.microsoft.com/office/drawing/2018/hyperlinkcolor" val="tx"/>
                    </a:ext>
                  </a:extLst>
                </a:hlinkClick>
              </a:rPr>
              <a:t>Census</a:t>
            </a:r>
            <a:r>
              <a:rPr lang="en-US" sz="2600" b="0" i="0" u="none" strike="noStrike" cap="none">
                <a:solidFill>
                  <a:srgbClr val="292934"/>
                </a:solidFill>
                <a:latin typeface="Trebuchet MS"/>
                <a:ea typeface="Trebuchet MS"/>
                <a:cs typeface="Trebuchet MS"/>
                <a:sym typeface="Trebuchet MS"/>
              </a:rPr>
              <a:t>, </a:t>
            </a:r>
            <a:r>
              <a:rPr lang="en-US" sz="2600" b="0" i="0" u="sng" strike="noStrike" cap="none">
                <a:solidFill>
                  <a:srgbClr val="0000FF"/>
                </a:solidFill>
                <a:latin typeface="Trebuchet MS"/>
                <a:ea typeface="Trebuchet MS"/>
                <a:cs typeface="Trebuchet MS"/>
                <a:sym typeface="Trebuchet MS"/>
                <a:hlinkClick r:id="rId7">
                  <a:extLst>
                    <a:ext uri="{A12FA001-AC4F-418D-AE19-62706E023703}">
                      <ahyp:hlinkClr xmlns:ahyp="http://schemas.microsoft.com/office/drawing/2018/hyperlinkcolor" val="tx"/>
                    </a:ext>
                  </a:extLst>
                </a:hlinkClick>
              </a:rPr>
              <a:t>American Community Survey</a:t>
            </a:r>
            <a:endParaRPr sz="2600" b="0" i="0" u="none" strike="noStrike" cap="none">
              <a:solidFill>
                <a:srgbClr val="292934"/>
              </a:solidFill>
              <a:latin typeface="Trebuchet MS"/>
              <a:ea typeface="Trebuchet MS"/>
              <a:cs typeface="Trebuchet MS"/>
              <a:sym typeface="Trebuchet MS"/>
            </a:endParaRPr>
          </a:p>
          <a:p>
            <a:pPr marL="742950" marR="0" lvl="1" indent="-158750" algn="l" rtl="0">
              <a:lnSpc>
                <a:spcPct val="100000"/>
              </a:lnSpc>
              <a:spcBef>
                <a:spcPts val="0"/>
              </a:spcBef>
              <a:spcAft>
                <a:spcPts val="0"/>
              </a:spcAft>
              <a:buClr>
                <a:srgbClr val="292934"/>
              </a:buClr>
              <a:buSzPts val="2000"/>
              <a:buFont typeface="Arial"/>
              <a:buNone/>
            </a:pPr>
            <a:endParaRPr sz="2000" b="0" i="0" u="none" strike="noStrike" cap="none">
              <a:solidFill>
                <a:srgbClr val="292934"/>
              </a:solidFill>
              <a:latin typeface="Trebuchet MS"/>
              <a:ea typeface="Trebuchet MS"/>
              <a:cs typeface="Trebuchet MS"/>
              <a:sym typeface="Trebuchet MS"/>
            </a:endParaRPr>
          </a:p>
          <a:p>
            <a:pPr marL="457200" marR="0" lvl="1" indent="0" algn="ctr" rtl="0">
              <a:lnSpc>
                <a:spcPct val="100000"/>
              </a:lnSpc>
              <a:spcBef>
                <a:spcPts val="0"/>
              </a:spcBef>
              <a:spcAft>
                <a:spcPts val="0"/>
              </a:spcAft>
              <a:buClr>
                <a:srgbClr val="000000"/>
              </a:buClr>
              <a:buSzPts val="2800"/>
              <a:buFont typeface="Arial"/>
              <a:buNone/>
            </a:pPr>
            <a:r>
              <a:rPr lang="en-US" sz="2800" b="1" i="1" u="none" strike="noStrike" cap="none">
                <a:solidFill>
                  <a:srgbClr val="292934"/>
                </a:solidFill>
                <a:latin typeface="Trebuchet MS"/>
                <a:ea typeface="Trebuchet MS"/>
                <a:cs typeface="Trebuchet MS"/>
                <a:sym typeface="Trebuchet MS"/>
              </a:rPr>
              <a:t>Internal database(s), </a:t>
            </a:r>
            <a:r>
              <a:rPr lang="en-US" sz="2800" b="1" i="0" u="none" strike="noStrike" cap="none">
                <a:solidFill>
                  <a:srgbClr val="292934"/>
                </a:solidFill>
                <a:latin typeface="Trebuchet MS"/>
                <a:ea typeface="Trebuchet MS"/>
                <a:cs typeface="Trebuchet MS"/>
                <a:sym typeface="Trebuchet MS"/>
              </a:rPr>
              <a:t>partner databases, </a:t>
            </a:r>
            <a:r>
              <a:rPr lang="en-US" sz="2800" b="1" i="0" u="sng" strike="noStrike" cap="none">
                <a:solidFill>
                  <a:srgbClr val="292934"/>
                </a:solidFill>
                <a:latin typeface="Trebuchet MS"/>
                <a:ea typeface="Trebuchet MS"/>
                <a:cs typeface="Trebuchet MS"/>
                <a:sym typeface="Trebuchet MS"/>
              </a:rPr>
              <a:t>shared community database(s)</a:t>
            </a:r>
            <a:endParaRPr sz="2800" b="0" i="0" u="sng" strike="noStrike" cap="none">
              <a:solidFill>
                <a:srgbClr val="292934"/>
              </a:solidFill>
              <a:latin typeface="Trebuchet MS"/>
              <a:ea typeface="Trebuchet MS"/>
              <a:cs typeface="Trebuchet MS"/>
              <a:sym typeface="Trebuchet MS"/>
            </a:endParaRPr>
          </a:p>
          <a:p>
            <a:pPr marL="742950" marR="0" lvl="1" indent="-158750" algn="l" rtl="0">
              <a:lnSpc>
                <a:spcPct val="100000"/>
              </a:lnSpc>
              <a:spcBef>
                <a:spcPts val="0"/>
              </a:spcBef>
              <a:spcAft>
                <a:spcPts val="0"/>
              </a:spcAft>
              <a:buClr>
                <a:srgbClr val="292934"/>
              </a:buClr>
              <a:buSzPts val="2000"/>
              <a:buFont typeface="Arial"/>
              <a:buNone/>
            </a:pPr>
            <a:endParaRPr sz="2000" b="0" i="0" u="sng" strike="noStrike" cap="none">
              <a:solidFill>
                <a:srgbClr val="292934"/>
              </a:solidFill>
              <a:latin typeface="Times New Roman"/>
              <a:ea typeface="Times New Roman"/>
              <a:cs typeface="Times New Roman"/>
              <a:sym typeface="Times New Roman"/>
            </a:endParaRPr>
          </a:p>
          <a:p>
            <a:pPr marL="1200150" marR="0" lvl="2" indent="-158750" algn="l" rtl="0">
              <a:lnSpc>
                <a:spcPct val="100000"/>
              </a:lnSpc>
              <a:spcBef>
                <a:spcPts val="0"/>
              </a:spcBef>
              <a:spcAft>
                <a:spcPts val="0"/>
              </a:spcAft>
              <a:buClr>
                <a:srgbClr val="292934"/>
              </a:buClr>
              <a:buSzPts val="2000"/>
              <a:buFont typeface="Arial"/>
              <a:buNone/>
            </a:pPr>
            <a:endParaRPr sz="2000" b="0" i="0" u="none" strike="noStrike" cap="none">
              <a:solidFill>
                <a:srgbClr val="292934"/>
              </a:solidFill>
              <a:latin typeface="Times New Roman"/>
              <a:ea typeface="Times New Roman"/>
              <a:cs typeface="Times New Roman"/>
              <a:sym typeface="Times New Roman"/>
            </a:endParaRPr>
          </a:p>
        </p:txBody>
      </p:sp>
      <p:sp>
        <p:nvSpPr>
          <p:cNvPr id="288" name="Google Shape;288;p11"/>
          <p:cNvSpPr txBox="1">
            <a:spLocks noGrp="1"/>
          </p:cNvSpPr>
          <p:nvPr>
            <p:ph type="sldNum" idx="12"/>
          </p:nvPr>
        </p:nvSpPr>
        <p:spPr>
          <a:xfrm>
            <a:off x="12169648" y="9007124"/>
            <a:ext cx="780300" cy="746700"/>
          </a:xfrm>
          <a:prstGeom prst="rect">
            <a:avLst/>
          </a:prstGeom>
          <a:noFill/>
          <a:ln>
            <a:noFill/>
          </a:ln>
        </p:spPr>
        <p:txBody>
          <a:bodyPr spcFirstLastPara="1" wrap="square" lIns="130025" tIns="130025" rIns="130025" bIns="130025" anchor="t" anchorCtr="0">
            <a:noAutofit/>
          </a:bodyPr>
          <a:lstStyle/>
          <a:p>
            <a:pPr marL="0" lvl="0" indent="0" algn="r" rtl="0">
              <a:lnSpc>
                <a:spcPct val="100000"/>
              </a:lnSpc>
              <a:spcBef>
                <a:spcPts val="0"/>
              </a:spcBef>
              <a:spcAft>
                <a:spcPts val="0"/>
              </a:spcAft>
              <a:buSzPts val="1800"/>
              <a:buNone/>
            </a:pPr>
            <a:fld id="{00000000-1234-1234-1234-123412341234}" type="slidenum">
              <a:rPr lang="en-US"/>
              <a:t>16</a:t>
            </a:fld>
            <a:endParaRPr/>
          </a:p>
        </p:txBody>
      </p:sp>
      <p:pic>
        <p:nvPicPr>
          <p:cNvPr id="289" name="Google Shape;289;p11"/>
          <p:cNvPicPr preferRelativeResize="0"/>
          <p:nvPr/>
        </p:nvPicPr>
        <p:blipFill rotWithShape="1">
          <a:blip r:embed="rId8">
            <a:alphaModFix/>
          </a:blip>
          <a:srcRect/>
          <a:stretch/>
        </p:blipFill>
        <p:spPr>
          <a:xfrm>
            <a:off x="11233434" y="190500"/>
            <a:ext cx="1431253" cy="685800"/>
          </a:xfrm>
          <a:prstGeom prst="rect">
            <a:avLst/>
          </a:prstGeom>
          <a:noFill/>
          <a:ln>
            <a:noFill/>
          </a:ln>
        </p:spPr>
      </p:pic>
      <p:grpSp>
        <p:nvGrpSpPr>
          <p:cNvPr id="290" name="Google Shape;290;p11"/>
          <p:cNvGrpSpPr/>
          <p:nvPr/>
        </p:nvGrpSpPr>
        <p:grpSpPr>
          <a:xfrm>
            <a:off x="8102600" y="8841472"/>
            <a:ext cx="4343399" cy="835928"/>
            <a:chOff x="8102600" y="8841472"/>
            <a:chExt cx="4343399" cy="835928"/>
          </a:xfrm>
        </p:grpSpPr>
        <p:pic>
          <p:nvPicPr>
            <p:cNvPr id="291" name="Google Shape;291;p11"/>
            <p:cNvPicPr preferRelativeResize="0"/>
            <p:nvPr/>
          </p:nvPicPr>
          <p:blipFill rotWithShape="1">
            <a:blip r:embed="rId8">
              <a:alphaModFix/>
            </a:blip>
            <a:srcRect/>
            <a:stretch/>
          </p:blipFill>
          <p:spPr>
            <a:xfrm>
              <a:off x="11014746" y="8991600"/>
              <a:ext cx="1431253" cy="685800"/>
            </a:xfrm>
            <a:prstGeom prst="rect">
              <a:avLst/>
            </a:prstGeom>
            <a:noFill/>
            <a:ln>
              <a:noFill/>
            </a:ln>
          </p:spPr>
        </p:pic>
        <p:sp>
          <p:nvSpPr>
            <p:cNvPr id="292" name="Google Shape;292;p11"/>
            <p:cNvSpPr txBox="1"/>
            <p:nvPr/>
          </p:nvSpPr>
          <p:spPr>
            <a:xfrm>
              <a:off x="8102600" y="8841472"/>
              <a:ext cx="2634325"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C0D0E"/>
                  </a:solidFill>
                  <a:latin typeface="Trebuchet MS"/>
                  <a:ea typeface="Trebuchet MS"/>
                  <a:cs typeface="Trebuchet MS"/>
                  <a:sym typeface="Trebuchet MS"/>
                </a:rPr>
                <a:t>Colorado Community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C0D0E"/>
                  </a:solidFill>
                  <a:latin typeface="Trebuchet MS"/>
                  <a:ea typeface="Trebuchet MS"/>
                  <a:cs typeface="Trebuchet MS"/>
                  <a:sym typeface="Trebuchet MS"/>
                </a:rPr>
                <a:t>Action Association</a:t>
              </a:r>
              <a:endParaRPr sz="1400" b="0" i="0" u="none" strike="noStrike" cap="none">
                <a:solidFill>
                  <a:srgbClr val="000000"/>
                </a:solidFill>
                <a:latin typeface="Arial"/>
                <a:ea typeface="Arial"/>
                <a:cs typeface="Arial"/>
                <a:sym typeface="Arial"/>
              </a:endParaRPr>
            </a:p>
          </p:txBody>
        </p:sp>
        <p:cxnSp>
          <p:nvCxnSpPr>
            <p:cNvPr id="293" name="Google Shape;293;p11"/>
            <p:cNvCxnSpPr/>
            <p:nvPr/>
          </p:nvCxnSpPr>
          <p:spPr>
            <a:xfrm>
              <a:off x="10859677" y="9046464"/>
              <a:ext cx="0" cy="598318"/>
            </a:xfrm>
            <a:prstGeom prst="straightConnector1">
              <a:avLst/>
            </a:prstGeom>
            <a:solidFill>
              <a:srgbClr val="14943F"/>
            </a:solidFill>
            <a:ln w="15875" cap="flat" cmpd="sng">
              <a:solidFill>
                <a:srgbClr val="000000"/>
              </a:solidFill>
              <a:prstDash val="solid"/>
              <a:miter lim="0"/>
              <a:headEnd type="none" w="sm" len="sm"/>
              <a:tailEnd type="none" w="sm" len="sm"/>
            </a:ln>
          </p:spPr>
        </p:cxn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12"/>
          <p:cNvSpPr txBox="1">
            <a:spLocks noGrp="1"/>
          </p:cNvSpPr>
          <p:nvPr>
            <p:ph type="title"/>
          </p:nvPr>
        </p:nvSpPr>
        <p:spPr>
          <a:xfrm>
            <a:off x="2159000" y="103257"/>
            <a:ext cx="8991600" cy="1599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Times New Roman"/>
              <a:buNone/>
            </a:pPr>
            <a:r>
              <a:rPr lang="en-US" sz="4400" b="1">
                <a:solidFill>
                  <a:srgbClr val="2D348E"/>
                </a:solidFill>
                <a:latin typeface="Trebuchet MS"/>
                <a:ea typeface="Trebuchet MS"/>
                <a:cs typeface="Trebuchet MS"/>
                <a:sym typeface="Trebuchet MS"/>
              </a:rPr>
              <a:t>Data: Other Key Sectors</a:t>
            </a:r>
            <a:endParaRPr sz="4400" b="1">
              <a:solidFill>
                <a:srgbClr val="2D348E"/>
              </a:solidFill>
              <a:latin typeface="Trebuchet MS"/>
              <a:ea typeface="Trebuchet MS"/>
              <a:cs typeface="Trebuchet MS"/>
              <a:sym typeface="Trebuchet MS"/>
            </a:endParaRPr>
          </a:p>
        </p:txBody>
      </p:sp>
      <p:sp>
        <p:nvSpPr>
          <p:cNvPr id="299" name="Google Shape;299;p12"/>
          <p:cNvSpPr/>
          <p:nvPr/>
        </p:nvSpPr>
        <p:spPr>
          <a:xfrm>
            <a:off x="939804" y="1219200"/>
            <a:ext cx="11506200" cy="689430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2400"/>
              <a:buFont typeface="Arial"/>
              <a:buNone/>
            </a:pPr>
            <a:r>
              <a:rPr lang="en-US" sz="2400" b="0" i="0" u="none" strike="noStrike" cap="none">
                <a:solidFill>
                  <a:srgbClr val="292934"/>
                </a:solidFill>
                <a:latin typeface="Trebuchet MS"/>
                <a:ea typeface="Trebuchet MS"/>
                <a:cs typeface="Trebuchet MS"/>
                <a:sym typeface="Trebuchet MS"/>
              </a:rPr>
              <a:t>The organization utilizes information gathered from key sectors of the community in assessing needs and resources, during the community assessment process or other times.  These sectors would include at minimum: community-based organizations, faith-based organizations, private sector, public sector, and educational institutions. (Org Standard 2.2)</a:t>
            </a:r>
            <a:endParaRPr sz="2400" b="0" i="0" u="none" strike="noStrike" cap="none">
              <a:solidFill>
                <a:srgbClr val="292934"/>
              </a:solidFill>
              <a:latin typeface="Trebuchet MS"/>
              <a:ea typeface="Trebuchet MS"/>
              <a:cs typeface="Trebuchet MS"/>
              <a:sym typeface="Trebuchet MS"/>
            </a:endParaRPr>
          </a:p>
          <a:p>
            <a:pPr marL="457200" marR="0" lvl="1" indent="0" algn="l" rtl="0">
              <a:lnSpc>
                <a:spcPct val="100000"/>
              </a:lnSpc>
              <a:spcBef>
                <a:spcPts val="0"/>
              </a:spcBef>
              <a:spcAft>
                <a:spcPts val="0"/>
              </a:spcAft>
              <a:buClr>
                <a:srgbClr val="000000"/>
              </a:buClr>
              <a:buSzPts val="1800"/>
              <a:buFont typeface="Arial"/>
              <a:buNone/>
            </a:pPr>
            <a:endParaRPr sz="1800" b="0" i="0" u="sng" strike="noStrike" cap="none">
              <a:solidFill>
                <a:srgbClr val="292934"/>
              </a:solidFill>
              <a:latin typeface="Trebuchet MS"/>
              <a:ea typeface="Trebuchet MS"/>
              <a:cs typeface="Trebuchet MS"/>
              <a:sym typeface="Trebuchet MS"/>
            </a:endParaRPr>
          </a:p>
          <a:p>
            <a:pPr marL="457200" marR="0" lvl="1" indent="0" algn="l" rtl="0">
              <a:lnSpc>
                <a:spcPct val="100000"/>
              </a:lnSpc>
              <a:spcBef>
                <a:spcPts val="0"/>
              </a:spcBef>
              <a:spcAft>
                <a:spcPts val="0"/>
              </a:spcAft>
              <a:buClr>
                <a:srgbClr val="000000"/>
              </a:buClr>
              <a:buSzPts val="1800"/>
              <a:buFont typeface="Arial"/>
              <a:buNone/>
            </a:pPr>
            <a:r>
              <a:rPr lang="en-US" sz="2000" b="0" i="0" u="none" strike="noStrike" cap="none">
                <a:solidFill>
                  <a:srgbClr val="292934"/>
                </a:solidFill>
                <a:latin typeface="Trebuchet MS"/>
                <a:ea typeface="Trebuchet MS"/>
                <a:cs typeface="Trebuchet MS"/>
                <a:sym typeface="Trebuchet MS"/>
              </a:rPr>
              <a:t>Examples:  </a:t>
            </a:r>
            <a:endParaRPr sz="2000" b="0" i="0" u="none" strike="noStrike" cap="none">
              <a:solidFill>
                <a:srgbClr val="000000"/>
              </a:solidFill>
              <a:latin typeface="Trebuchet MS"/>
              <a:ea typeface="Trebuchet MS"/>
              <a:cs typeface="Trebuchet MS"/>
              <a:sym typeface="Trebuchet MS"/>
            </a:endParaRPr>
          </a:p>
          <a:p>
            <a:pPr marL="742950" marR="0" lvl="1" indent="-298450" algn="l" rtl="0">
              <a:lnSpc>
                <a:spcPct val="100000"/>
              </a:lnSpc>
              <a:spcBef>
                <a:spcPts val="0"/>
              </a:spcBef>
              <a:spcAft>
                <a:spcPts val="0"/>
              </a:spcAft>
              <a:buClr>
                <a:srgbClr val="292934"/>
              </a:buClr>
              <a:buSzPts val="1800"/>
              <a:buFont typeface="Arial"/>
              <a:buChar char="•"/>
            </a:pPr>
            <a:r>
              <a:rPr lang="en-US" sz="2000" b="1" i="0" u="none" strike="noStrike" cap="none">
                <a:solidFill>
                  <a:srgbClr val="292934"/>
                </a:solidFill>
                <a:latin typeface="Trebuchet MS"/>
                <a:ea typeface="Trebuchet MS"/>
                <a:cs typeface="Trebuchet MS"/>
                <a:sym typeface="Trebuchet MS"/>
              </a:rPr>
              <a:t>Community-Based Organizations:</a:t>
            </a:r>
            <a:r>
              <a:rPr lang="en-US" sz="2000" b="0" i="0" u="none" strike="noStrike" cap="none">
                <a:solidFill>
                  <a:srgbClr val="292934"/>
                </a:solidFill>
                <a:latin typeface="Trebuchet MS"/>
                <a:ea typeface="Trebuchet MS"/>
                <a:cs typeface="Trebuchet MS"/>
                <a:sym typeface="Trebuchet MS"/>
              </a:rPr>
              <a:t> Partner </a:t>
            </a:r>
            <a:r>
              <a:rPr lang="en-US" sz="2000">
                <a:solidFill>
                  <a:srgbClr val="292934"/>
                </a:solidFill>
                <a:latin typeface="Trebuchet MS"/>
                <a:ea typeface="Trebuchet MS"/>
                <a:cs typeface="Trebuchet MS"/>
                <a:sym typeface="Trebuchet MS"/>
              </a:rPr>
              <a:t>c</a:t>
            </a:r>
            <a:r>
              <a:rPr lang="en-US" sz="2000" b="0" i="0" u="none" strike="noStrike" cap="none">
                <a:solidFill>
                  <a:srgbClr val="292934"/>
                </a:solidFill>
                <a:latin typeface="Trebuchet MS"/>
                <a:ea typeface="Trebuchet MS"/>
                <a:cs typeface="Trebuchet MS"/>
                <a:sym typeface="Trebuchet MS"/>
              </a:rPr>
              <a:t>ustomer </a:t>
            </a:r>
            <a:r>
              <a:rPr lang="en-US" sz="2000">
                <a:solidFill>
                  <a:srgbClr val="292934"/>
                </a:solidFill>
                <a:latin typeface="Trebuchet MS"/>
                <a:ea typeface="Trebuchet MS"/>
                <a:cs typeface="Trebuchet MS"/>
                <a:sym typeface="Trebuchet MS"/>
              </a:rPr>
              <a:t>d</a:t>
            </a:r>
            <a:r>
              <a:rPr lang="en-US" sz="2000" b="0" i="0" u="none" strike="noStrike" cap="none">
                <a:solidFill>
                  <a:srgbClr val="292934"/>
                </a:solidFill>
                <a:latin typeface="Trebuchet MS"/>
                <a:ea typeface="Trebuchet MS"/>
                <a:cs typeface="Trebuchet MS"/>
                <a:sym typeface="Trebuchet MS"/>
              </a:rPr>
              <a:t>ata; Case Manager </a:t>
            </a:r>
            <a:r>
              <a:rPr lang="en-US" sz="2000">
                <a:solidFill>
                  <a:srgbClr val="292934"/>
                </a:solidFill>
                <a:latin typeface="Trebuchet MS"/>
                <a:ea typeface="Trebuchet MS"/>
                <a:cs typeface="Trebuchet MS"/>
                <a:sym typeface="Trebuchet MS"/>
              </a:rPr>
              <a:t>i</a:t>
            </a:r>
            <a:r>
              <a:rPr lang="en-US" sz="2000" b="0" i="0" u="none" strike="noStrike" cap="none">
                <a:solidFill>
                  <a:srgbClr val="292934"/>
                </a:solidFill>
                <a:latin typeface="Trebuchet MS"/>
                <a:ea typeface="Trebuchet MS"/>
                <a:cs typeface="Trebuchet MS"/>
                <a:sym typeface="Trebuchet MS"/>
              </a:rPr>
              <a:t>nterview(s)</a:t>
            </a:r>
            <a:endParaRPr sz="2000" b="0" i="0" u="none" strike="noStrike" cap="none">
              <a:solidFill>
                <a:srgbClr val="000000"/>
              </a:solidFill>
              <a:latin typeface="Trebuchet MS"/>
              <a:ea typeface="Trebuchet MS"/>
              <a:cs typeface="Trebuchet MS"/>
              <a:sym typeface="Trebuchet MS"/>
            </a:endParaRPr>
          </a:p>
          <a:p>
            <a:pPr marL="742950" marR="0" lvl="1" indent="-298450" algn="l" rtl="0">
              <a:lnSpc>
                <a:spcPct val="100000"/>
              </a:lnSpc>
              <a:spcBef>
                <a:spcPts val="0"/>
              </a:spcBef>
              <a:spcAft>
                <a:spcPts val="0"/>
              </a:spcAft>
              <a:buClr>
                <a:srgbClr val="292934"/>
              </a:buClr>
              <a:buSzPts val="1800"/>
              <a:buFont typeface="Arial"/>
              <a:buChar char="•"/>
            </a:pPr>
            <a:r>
              <a:rPr lang="en-US" sz="2000" b="1" i="0" u="none" strike="noStrike" cap="none">
                <a:solidFill>
                  <a:srgbClr val="292934"/>
                </a:solidFill>
                <a:latin typeface="Trebuchet MS"/>
                <a:ea typeface="Trebuchet MS"/>
                <a:cs typeface="Trebuchet MS"/>
                <a:sym typeface="Trebuchet MS"/>
              </a:rPr>
              <a:t>Faith-Based Organizations:</a:t>
            </a:r>
            <a:r>
              <a:rPr lang="en-US" sz="2000" b="0" i="0" u="none" strike="noStrike" cap="none">
                <a:solidFill>
                  <a:srgbClr val="292934"/>
                </a:solidFill>
                <a:latin typeface="Trebuchet MS"/>
                <a:ea typeface="Trebuchet MS"/>
                <a:cs typeface="Trebuchet MS"/>
                <a:sym typeface="Trebuchet MS"/>
              </a:rPr>
              <a:t> Customer </a:t>
            </a:r>
            <a:r>
              <a:rPr lang="en-US" sz="2000">
                <a:solidFill>
                  <a:srgbClr val="292934"/>
                </a:solidFill>
                <a:latin typeface="Trebuchet MS"/>
                <a:ea typeface="Trebuchet MS"/>
                <a:cs typeface="Trebuchet MS"/>
                <a:sym typeface="Trebuchet MS"/>
              </a:rPr>
              <a:t>n</a:t>
            </a:r>
            <a:r>
              <a:rPr lang="en-US" sz="2000" b="0" i="0" u="none" strike="noStrike" cap="none">
                <a:solidFill>
                  <a:srgbClr val="292934"/>
                </a:solidFill>
                <a:latin typeface="Trebuchet MS"/>
                <a:ea typeface="Trebuchet MS"/>
                <a:cs typeface="Trebuchet MS"/>
                <a:sym typeface="Trebuchet MS"/>
              </a:rPr>
              <a:t>eeds </a:t>
            </a:r>
            <a:r>
              <a:rPr lang="en-US" sz="2000">
                <a:solidFill>
                  <a:srgbClr val="292934"/>
                </a:solidFill>
                <a:latin typeface="Trebuchet MS"/>
                <a:ea typeface="Trebuchet MS"/>
                <a:cs typeface="Trebuchet MS"/>
                <a:sym typeface="Trebuchet MS"/>
              </a:rPr>
              <a:t>s</a:t>
            </a:r>
            <a:r>
              <a:rPr lang="en-US" sz="2000" b="0" i="0" u="none" strike="noStrike" cap="none">
                <a:solidFill>
                  <a:srgbClr val="292934"/>
                </a:solidFill>
                <a:latin typeface="Trebuchet MS"/>
                <a:ea typeface="Trebuchet MS"/>
                <a:cs typeface="Trebuchet MS"/>
                <a:sym typeface="Trebuchet MS"/>
              </a:rPr>
              <a:t>urvey; </a:t>
            </a:r>
            <a:r>
              <a:rPr lang="en-US" sz="2000">
                <a:solidFill>
                  <a:srgbClr val="292934"/>
                </a:solidFill>
                <a:latin typeface="Trebuchet MS"/>
                <a:ea typeface="Trebuchet MS"/>
                <a:cs typeface="Trebuchet MS"/>
                <a:sym typeface="Trebuchet MS"/>
              </a:rPr>
              <a:t>r</a:t>
            </a:r>
            <a:r>
              <a:rPr lang="en-US" sz="2000" b="0" i="0" u="none" strike="noStrike" cap="none">
                <a:solidFill>
                  <a:srgbClr val="292934"/>
                </a:solidFill>
                <a:latin typeface="Trebuchet MS"/>
                <a:ea typeface="Trebuchet MS"/>
                <a:cs typeface="Trebuchet MS"/>
                <a:sym typeface="Trebuchet MS"/>
              </a:rPr>
              <a:t>esource </a:t>
            </a:r>
            <a:r>
              <a:rPr lang="en-US" sz="2000">
                <a:solidFill>
                  <a:srgbClr val="292934"/>
                </a:solidFill>
                <a:latin typeface="Trebuchet MS"/>
                <a:ea typeface="Trebuchet MS"/>
                <a:cs typeface="Trebuchet MS"/>
                <a:sym typeface="Trebuchet MS"/>
              </a:rPr>
              <a:t>m</a:t>
            </a:r>
            <a:r>
              <a:rPr lang="en-US" sz="2000" b="0" i="0" u="none" strike="noStrike" cap="none">
                <a:solidFill>
                  <a:srgbClr val="292934"/>
                </a:solidFill>
                <a:latin typeface="Trebuchet MS"/>
                <a:ea typeface="Trebuchet MS"/>
                <a:cs typeface="Trebuchet MS"/>
                <a:sym typeface="Trebuchet MS"/>
              </a:rPr>
              <a:t>apping </a:t>
            </a:r>
            <a:r>
              <a:rPr lang="en-US" sz="2000">
                <a:solidFill>
                  <a:srgbClr val="292934"/>
                </a:solidFill>
                <a:latin typeface="Trebuchet MS"/>
                <a:ea typeface="Trebuchet MS"/>
                <a:cs typeface="Trebuchet MS"/>
                <a:sym typeface="Trebuchet MS"/>
              </a:rPr>
              <a:t>e</a:t>
            </a:r>
            <a:r>
              <a:rPr lang="en-US" sz="2000" b="0" i="0" u="none" strike="noStrike" cap="none">
                <a:solidFill>
                  <a:srgbClr val="292934"/>
                </a:solidFill>
                <a:latin typeface="Trebuchet MS"/>
                <a:ea typeface="Trebuchet MS"/>
                <a:cs typeface="Trebuchet MS"/>
                <a:sym typeface="Trebuchet MS"/>
              </a:rPr>
              <a:t>xercise</a:t>
            </a:r>
            <a:endParaRPr sz="2000" b="0" i="0" u="none" strike="noStrike" cap="none">
              <a:solidFill>
                <a:srgbClr val="000000"/>
              </a:solidFill>
              <a:latin typeface="Trebuchet MS"/>
              <a:ea typeface="Trebuchet MS"/>
              <a:cs typeface="Trebuchet MS"/>
              <a:sym typeface="Trebuchet MS"/>
            </a:endParaRPr>
          </a:p>
          <a:p>
            <a:pPr marL="742950" marR="0" lvl="1" indent="-298450" algn="l" rtl="0">
              <a:lnSpc>
                <a:spcPct val="100000"/>
              </a:lnSpc>
              <a:spcBef>
                <a:spcPts val="0"/>
              </a:spcBef>
              <a:spcAft>
                <a:spcPts val="0"/>
              </a:spcAft>
              <a:buClr>
                <a:srgbClr val="292934"/>
              </a:buClr>
              <a:buSzPts val="1800"/>
              <a:buFont typeface="Arial"/>
              <a:buChar char="•"/>
            </a:pPr>
            <a:r>
              <a:rPr lang="en-US" sz="2000" b="1" i="0" u="none" strike="noStrike" cap="none">
                <a:solidFill>
                  <a:srgbClr val="292934"/>
                </a:solidFill>
                <a:latin typeface="Trebuchet MS"/>
                <a:ea typeface="Trebuchet MS"/>
                <a:cs typeface="Trebuchet MS"/>
                <a:sym typeface="Trebuchet MS"/>
              </a:rPr>
              <a:t>Private Sector: </a:t>
            </a:r>
            <a:r>
              <a:rPr lang="en-US" sz="2000" b="0" i="0" u="none" strike="noStrike" cap="none">
                <a:solidFill>
                  <a:srgbClr val="292934"/>
                </a:solidFill>
                <a:latin typeface="Trebuchet MS"/>
                <a:ea typeface="Trebuchet MS"/>
                <a:cs typeface="Trebuchet MS"/>
                <a:sym typeface="Trebuchet MS"/>
              </a:rPr>
              <a:t>Major </a:t>
            </a:r>
            <a:r>
              <a:rPr lang="en-US" sz="2000">
                <a:solidFill>
                  <a:srgbClr val="292934"/>
                </a:solidFill>
                <a:latin typeface="Trebuchet MS"/>
                <a:ea typeface="Trebuchet MS"/>
                <a:cs typeface="Trebuchet MS"/>
                <a:sym typeface="Trebuchet MS"/>
              </a:rPr>
              <a:t>i</a:t>
            </a:r>
            <a:r>
              <a:rPr lang="en-US" sz="2000" b="0" i="0" u="none" strike="noStrike" cap="none">
                <a:solidFill>
                  <a:srgbClr val="292934"/>
                </a:solidFill>
                <a:latin typeface="Trebuchet MS"/>
                <a:ea typeface="Trebuchet MS"/>
                <a:cs typeface="Trebuchet MS"/>
                <a:sym typeface="Trebuchet MS"/>
              </a:rPr>
              <a:t>ndustry </a:t>
            </a:r>
            <a:r>
              <a:rPr lang="en-US" sz="2000">
                <a:solidFill>
                  <a:srgbClr val="292934"/>
                </a:solidFill>
                <a:latin typeface="Trebuchet MS"/>
                <a:ea typeface="Trebuchet MS"/>
                <a:cs typeface="Trebuchet MS"/>
                <a:sym typeface="Trebuchet MS"/>
              </a:rPr>
              <a:t>w</a:t>
            </a:r>
            <a:r>
              <a:rPr lang="en-US" sz="2000" b="0" i="0" u="none" strike="noStrike" cap="none">
                <a:solidFill>
                  <a:srgbClr val="292934"/>
                </a:solidFill>
                <a:latin typeface="Trebuchet MS"/>
                <a:ea typeface="Trebuchet MS"/>
                <a:cs typeface="Trebuchet MS"/>
                <a:sym typeface="Trebuchet MS"/>
              </a:rPr>
              <a:t>orker </a:t>
            </a:r>
            <a:r>
              <a:rPr lang="en-US" sz="2000">
                <a:solidFill>
                  <a:srgbClr val="292934"/>
                </a:solidFill>
                <a:latin typeface="Trebuchet MS"/>
                <a:ea typeface="Trebuchet MS"/>
                <a:cs typeface="Trebuchet MS"/>
                <a:sym typeface="Trebuchet MS"/>
              </a:rPr>
              <a:t>r</a:t>
            </a:r>
            <a:r>
              <a:rPr lang="en-US" sz="2000" b="0" i="0" u="none" strike="noStrike" cap="none">
                <a:solidFill>
                  <a:srgbClr val="292934"/>
                </a:solidFill>
                <a:latin typeface="Trebuchet MS"/>
                <a:ea typeface="Trebuchet MS"/>
                <a:cs typeface="Trebuchet MS"/>
                <a:sym typeface="Trebuchet MS"/>
              </a:rPr>
              <a:t>etention </a:t>
            </a:r>
            <a:r>
              <a:rPr lang="en-US" sz="2000">
                <a:solidFill>
                  <a:srgbClr val="292934"/>
                </a:solidFill>
                <a:latin typeface="Trebuchet MS"/>
                <a:ea typeface="Trebuchet MS"/>
                <a:cs typeface="Trebuchet MS"/>
                <a:sym typeface="Trebuchet MS"/>
              </a:rPr>
              <a:t>a</a:t>
            </a:r>
            <a:r>
              <a:rPr lang="en-US" sz="2000" b="0" i="0" u="none" strike="noStrike" cap="none">
                <a:solidFill>
                  <a:srgbClr val="292934"/>
                </a:solidFill>
                <a:latin typeface="Trebuchet MS"/>
                <a:ea typeface="Trebuchet MS"/>
                <a:cs typeface="Trebuchet MS"/>
                <a:sym typeface="Trebuchet MS"/>
              </a:rPr>
              <a:t>nalysis; </a:t>
            </a:r>
            <a:r>
              <a:rPr lang="en-US" sz="2000">
                <a:solidFill>
                  <a:srgbClr val="292934"/>
                </a:solidFill>
                <a:latin typeface="Trebuchet MS"/>
                <a:ea typeface="Trebuchet MS"/>
                <a:cs typeface="Trebuchet MS"/>
                <a:sym typeface="Trebuchet MS"/>
              </a:rPr>
              <a:t>e</a:t>
            </a:r>
            <a:r>
              <a:rPr lang="en-US" sz="2000" b="0" i="0" u="none" strike="noStrike" cap="none">
                <a:solidFill>
                  <a:srgbClr val="292934"/>
                </a:solidFill>
                <a:latin typeface="Trebuchet MS"/>
                <a:ea typeface="Trebuchet MS"/>
                <a:cs typeface="Trebuchet MS"/>
                <a:sym typeface="Trebuchet MS"/>
              </a:rPr>
              <a:t>conomic </a:t>
            </a:r>
            <a:r>
              <a:rPr lang="en-US" sz="2000">
                <a:solidFill>
                  <a:srgbClr val="292934"/>
                </a:solidFill>
                <a:latin typeface="Trebuchet MS"/>
                <a:ea typeface="Trebuchet MS"/>
                <a:cs typeface="Trebuchet MS"/>
                <a:sym typeface="Trebuchet MS"/>
              </a:rPr>
              <a:t>d</a:t>
            </a:r>
            <a:r>
              <a:rPr lang="en-US" sz="2000" b="0" i="0" u="none" strike="noStrike" cap="none">
                <a:solidFill>
                  <a:srgbClr val="292934"/>
                </a:solidFill>
                <a:latin typeface="Trebuchet MS"/>
                <a:ea typeface="Trebuchet MS"/>
                <a:cs typeface="Trebuchet MS"/>
                <a:sym typeface="Trebuchet MS"/>
              </a:rPr>
              <a:t>evelopment </a:t>
            </a:r>
            <a:r>
              <a:rPr lang="en-US" sz="2000">
                <a:solidFill>
                  <a:srgbClr val="292934"/>
                </a:solidFill>
                <a:latin typeface="Trebuchet MS"/>
                <a:ea typeface="Trebuchet MS"/>
                <a:cs typeface="Trebuchet MS"/>
                <a:sym typeface="Trebuchet MS"/>
              </a:rPr>
              <a:t>f</a:t>
            </a:r>
            <a:r>
              <a:rPr lang="en-US" sz="2000" b="0" i="0" u="none" strike="noStrike" cap="none">
                <a:solidFill>
                  <a:srgbClr val="292934"/>
                </a:solidFill>
                <a:latin typeface="Trebuchet MS"/>
                <a:ea typeface="Trebuchet MS"/>
                <a:cs typeface="Trebuchet MS"/>
                <a:sym typeface="Trebuchet MS"/>
              </a:rPr>
              <a:t>ocus </a:t>
            </a:r>
            <a:r>
              <a:rPr lang="en-US" sz="2000">
                <a:solidFill>
                  <a:srgbClr val="292934"/>
                </a:solidFill>
                <a:latin typeface="Trebuchet MS"/>
                <a:ea typeface="Trebuchet MS"/>
                <a:cs typeface="Trebuchet MS"/>
                <a:sym typeface="Trebuchet MS"/>
              </a:rPr>
              <a:t>g</a:t>
            </a:r>
            <a:r>
              <a:rPr lang="en-US" sz="2000" b="0" i="0" u="none" strike="noStrike" cap="none">
                <a:solidFill>
                  <a:srgbClr val="292934"/>
                </a:solidFill>
                <a:latin typeface="Trebuchet MS"/>
                <a:ea typeface="Trebuchet MS"/>
                <a:cs typeface="Trebuchet MS"/>
                <a:sym typeface="Trebuchet MS"/>
              </a:rPr>
              <a:t>roup</a:t>
            </a:r>
            <a:endParaRPr sz="2000" b="0" i="0" u="none" strike="noStrike" cap="none">
              <a:solidFill>
                <a:srgbClr val="000000"/>
              </a:solidFill>
              <a:latin typeface="Trebuchet MS"/>
              <a:ea typeface="Trebuchet MS"/>
              <a:cs typeface="Trebuchet MS"/>
              <a:sym typeface="Trebuchet MS"/>
            </a:endParaRPr>
          </a:p>
          <a:p>
            <a:pPr marL="742950" marR="0" lvl="1" indent="-298450" algn="l" rtl="0">
              <a:lnSpc>
                <a:spcPct val="100000"/>
              </a:lnSpc>
              <a:spcBef>
                <a:spcPts val="0"/>
              </a:spcBef>
              <a:spcAft>
                <a:spcPts val="0"/>
              </a:spcAft>
              <a:buClr>
                <a:srgbClr val="292934"/>
              </a:buClr>
              <a:buSzPts val="1800"/>
              <a:buFont typeface="Arial"/>
              <a:buChar char="•"/>
            </a:pPr>
            <a:r>
              <a:rPr lang="en-US" sz="2000" b="1" i="0" u="none" strike="noStrike" cap="none">
                <a:solidFill>
                  <a:srgbClr val="292934"/>
                </a:solidFill>
                <a:latin typeface="Trebuchet MS"/>
                <a:ea typeface="Trebuchet MS"/>
                <a:cs typeface="Trebuchet MS"/>
                <a:sym typeface="Trebuchet MS"/>
              </a:rPr>
              <a:t>Education Institutions:</a:t>
            </a:r>
            <a:r>
              <a:rPr lang="en-US" sz="2000" b="0" i="0" u="none" strike="noStrike" cap="none">
                <a:solidFill>
                  <a:srgbClr val="292934"/>
                </a:solidFill>
                <a:latin typeface="Trebuchet MS"/>
                <a:ea typeface="Trebuchet MS"/>
                <a:cs typeface="Trebuchet MS"/>
                <a:sym typeface="Trebuchet MS"/>
              </a:rPr>
              <a:t> Free and Reduced Lunch Data; Student Resource Officer Survey</a:t>
            </a:r>
            <a:endParaRPr sz="2000" b="0" i="0" u="none" strike="noStrike" cap="none">
              <a:solidFill>
                <a:srgbClr val="000000"/>
              </a:solidFill>
              <a:latin typeface="Trebuchet MS"/>
              <a:ea typeface="Trebuchet MS"/>
              <a:cs typeface="Trebuchet MS"/>
              <a:sym typeface="Trebuchet MS"/>
            </a:endParaRPr>
          </a:p>
          <a:p>
            <a:pPr marL="914400" marR="0" lvl="0" indent="0" algn="l" rtl="0">
              <a:lnSpc>
                <a:spcPct val="100000"/>
              </a:lnSpc>
              <a:spcBef>
                <a:spcPts val="0"/>
              </a:spcBef>
              <a:spcAft>
                <a:spcPts val="0"/>
              </a:spcAft>
              <a:buClr>
                <a:srgbClr val="000000"/>
              </a:buClr>
              <a:buSzPts val="1800"/>
              <a:buFont typeface="Arial"/>
              <a:buNone/>
            </a:pPr>
            <a:endParaRPr sz="2000" b="0" i="0" u="none" strike="noStrike" cap="none">
              <a:solidFill>
                <a:srgbClr val="292934"/>
              </a:solidFill>
              <a:latin typeface="Trebuchet MS"/>
              <a:ea typeface="Trebuchet MS"/>
              <a:cs typeface="Trebuchet MS"/>
              <a:sym typeface="Trebuchet MS"/>
            </a:endParaRPr>
          </a:p>
          <a:p>
            <a:pPr marL="742950" marR="0" lvl="1" indent="-298450" algn="l" rtl="0">
              <a:lnSpc>
                <a:spcPct val="100000"/>
              </a:lnSpc>
              <a:spcBef>
                <a:spcPts val="0"/>
              </a:spcBef>
              <a:spcAft>
                <a:spcPts val="0"/>
              </a:spcAft>
              <a:buClr>
                <a:srgbClr val="292934"/>
              </a:buClr>
              <a:buSzPts val="1800"/>
              <a:buFont typeface="Arial"/>
              <a:buChar char="•"/>
            </a:pPr>
            <a:r>
              <a:rPr lang="en-US" sz="2000" b="1" i="0" u="none" strike="noStrike" cap="none">
                <a:solidFill>
                  <a:srgbClr val="292934"/>
                </a:solidFill>
                <a:latin typeface="Trebuchet MS"/>
                <a:ea typeface="Trebuchet MS"/>
                <a:cs typeface="Trebuchet MS"/>
                <a:sym typeface="Trebuchet MS"/>
              </a:rPr>
              <a:t>Public and Other Sources:</a:t>
            </a:r>
            <a:endParaRPr sz="2000" b="1" i="0" u="none" strike="noStrike" cap="none">
              <a:solidFill>
                <a:srgbClr val="292934"/>
              </a:solidFill>
              <a:latin typeface="Trebuchet MS"/>
              <a:ea typeface="Trebuchet MS"/>
              <a:cs typeface="Trebuchet MS"/>
              <a:sym typeface="Trebuchet MS"/>
            </a:endParaRPr>
          </a:p>
          <a:p>
            <a:pPr marL="742950" marR="0" lvl="1" indent="-298450" algn="l" rtl="0">
              <a:lnSpc>
                <a:spcPct val="100000"/>
              </a:lnSpc>
              <a:spcBef>
                <a:spcPts val="0"/>
              </a:spcBef>
              <a:spcAft>
                <a:spcPts val="0"/>
              </a:spcAft>
              <a:buClr>
                <a:srgbClr val="292934"/>
              </a:buClr>
              <a:buSzPts val="1800"/>
              <a:buFont typeface="Arial"/>
              <a:buChar char="•"/>
            </a:pPr>
            <a:r>
              <a:rPr lang="en-US" sz="2000" b="0" i="0" u="none" strike="noStrike" cap="none">
                <a:solidFill>
                  <a:srgbClr val="292934"/>
                </a:solidFill>
                <a:latin typeface="Trebuchet MS"/>
                <a:ea typeface="Trebuchet MS"/>
                <a:cs typeface="Trebuchet MS"/>
                <a:sym typeface="Trebuchet MS"/>
              </a:rPr>
              <a:t>Housing </a:t>
            </a:r>
            <a:r>
              <a:rPr lang="en-US" sz="2000">
                <a:solidFill>
                  <a:srgbClr val="292934"/>
                </a:solidFill>
                <a:latin typeface="Trebuchet MS"/>
                <a:ea typeface="Trebuchet MS"/>
                <a:cs typeface="Trebuchet MS"/>
                <a:sym typeface="Trebuchet MS"/>
              </a:rPr>
              <a:t>s</a:t>
            </a:r>
            <a:r>
              <a:rPr lang="en-US" sz="2000" b="0" i="0" u="none" strike="noStrike" cap="none">
                <a:solidFill>
                  <a:srgbClr val="292934"/>
                </a:solidFill>
                <a:latin typeface="Trebuchet MS"/>
                <a:ea typeface="Trebuchet MS"/>
                <a:cs typeface="Trebuchet MS"/>
                <a:sym typeface="Trebuchet MS"/>
              </a:rPr>
              <a:t>tudies/</a:t>
            </a:r>
            <a:r>
              <a:rPr lang="en-US" sz="2000">
                <a:solidFill>
                  <a:srgbClr val="292934"/>
                </a:solidFill>
                <a:latin typeface="Trebuchet MS"/>
                <a:ea typeface="Trebuchet MS"/>
                <a:cs typeface="Trebuchet MS"/>
                <a:sym typeface="Trebuchet MS"/>
              </a:rPr>
              <a:t>p</a:t>
            </a:r>
            <a:r>
              <a:rPr lang="en-US" sz="2000" b="0" i="0" u="none" strike="noStrike" cap="none">
                <a:solidFill>
                  <a:srgbClr val="292934"/>
                </a:solidFill>
                <a:latin typeface="Trebuchet MS"/>
                <a:ea typeface="Trebuchet MS"/>
                <a:cs typeface="Trebuchet MS"/>
                <a:sym typeface="Trebuchet MS"/>
              </a:rPr>
              <a:t>lans/</a:t>
            </a:r>
            <a:r>
              <a:rPr lang="en-US" sz="2000">
                <a:solidFill>
                  <a:srgbClr val="292934"/>
                </a:solidFill>
                <a:latin typeface="Trebuchet MS"/>
                <a:ea typeface="Trebuchet MS"/>
                <a:cs typeface="Trebuchet MS"/>
                <a:sym typeface="Trebuchet MS"/>
              </a:rPr>
              <a:t>a</a:t>
            </a:r>
            <a:r>
              <a:rPr lang="en-US" sz="2000" b="0" i="0" u="none" strike="noStrike" cap="none">
                <a:solidFill>
                  <a:srgbClr val="292934"/>
                </a:solidFill>
                <a:latin typeface="Trebuchet MS"/>
                <a:ea typeface="Trebuchet MS"/>
                <a:cs typeface="Trebuchet MS"/>
                <a:sym typeface="Trebuchet MS"/>
              </a:rPr>
              <a:t>ssessments (E.g.</a:t>
            </a:r>
            <a:r>
              <a:rPr lang="en-US" sz="2000" b="0" i="0" u="sng" strike="noStrike" cap="none">
                <a:solidFill>
                  <a:srgbClr val="0000FF"/>
                </a:solidFill>
                <a:latin typeface="Trebuchet MS"/>
                <a:ea typeface="Trebuchet MS"/>
                <a:cs typeface="Trebuchet MS"/>
                <a:sym typeface="Trebuchet MS"/>
                <a:hlinkClick r:id="rId3">
                  <a:extLst>
                    <a:ext uri="{A12FA001-AC4F-418D-AE19-62706E023703}">
                      <ahyp:hlinkClr xmlns:ahyp="http://schemas.microsoft.com/office/drawing/2018/hyperlinkcolor" val="tx"/>
                    </a:ext>
                  </a:extLst>
                </a:hlinkClick>
              </a:rPr>
              <a:t>Denver Housing Stability 2021 Action Plan</a:t>
            </a:r>
            <a:r>
              <a:rPr lang="en-US" sz="2000" b="0" i="0" u="none" strike="noStrike" cap="none">
                <a:solidFill>
                  <a:srgbClr val="292934"/>
                </a:solidFill>
                <a:latin typeface="Trebuchet MS"/>
                <a:ea typeface="Trebuchet MS"/>
                <a:cs typeface="Trebuchet MS"/>
                <a:sym typeface="Trebuchet MS"/>
              </a:rPr>
              <a:t>)</a:t>
            </a:r>
            <a:endParaRPr sz="2000" b="0" i="0" u="none" strike="noStrike" cap="none">
              <a:solidFill>
                <a:srgbClr val="000000"/>
              </a:solidFill>
              <a:latin typeface="Trebuchet MS"/>
              <a:ea typeface="Trebuchet MS"/>
              <a:cs typeface="Trebuchet MS"/>
              <a:sym typeface="Trebuchet MS"/>
            </a:endParaRPr>
          </a:p>
          <a:p>
            <a:pPr marL="742950" marR="0" lvl="1" indent="-298450" algn="l" rtl="0">
              <a:lnSpc>
                <a:spcPct val="100000"/>
              </a:lnSpc>
              <a:spcBef>
                <a:spcPts val="0"/>
              </a:spcBef>
              <a:spcAft>
                <a:spcPts val="0"/>
              </a:spcAft>
              <a:buClr>
                <a:srgbClr val="292934"/>
              </a:buClr>
              <a:buSzPts val="1800"/>
              <a:buFont typeface="Arial"/>
              <a:buChar char="•"/>
            </a:pPr>
            <a:r>
              <a:rPr lang="en-US" sz="2000" b="0" i="0" u="none" strike="noStrike" cap="none">
                <a:solidFill>
                  <a:srgbClr val="292934"/>
                </a:solidFill>
                <a:latin typeface="Trebuchet MS"/>
                <a:ea typeface="Trebuchet MS"/>
                <a:cs typeface="Trebuchet MS"/>
                <a:sym typeface="Trebuchet MS"/>
              </a:rPr>
              <a:t>Transportation </a:t>
            </a:r>
            <a:r>
              <a:rPr lang="en-US" sz="2000">
                <a:solidFill>
                  <a:srgbClr val="292934"/>
                </a:solidFill>
                <a:latin typeface="Trebuchet MS"/>
                <a:ea typeface="Trebuchet MS"/>
                <a:cs typeface="Trebuchet MS"/>
                <a:sym typeface="Trebuchet MS"/>
              </a:rPr>
              <a:t>s</a:t>
            </a:r>
            <a:r>
              <a:rPr lang="en-US" sz="2000" b="0" i="0" u="none" strike="noStrike" cap="none">
                <a:solidFill>
                  <a:srgbClr val="292934"/>
                </a:solidFill>
                <a:latin typeface="Trebuchet MS"/>
                <a:ea typeface="Trebuchet MS"/>
                <a:cs typeface="Trebuchet MS"/>
                <a:sym typeface="Trebuchet MS"/>
              </a:rPr>
              <a:t>tudies/</a:t>
            </a:r>
            <a:r>
              <a:rPr lang="en-US" sz="2000">
                <a:solidFill>
                  <a:srgbClr val="292934"/>
                </a:solidFill>
                <a:latin typeface="Trebuchet MS"/>
                <a:ea typeface="Trebuchet MS"/>
                <a:cs typeface="Trebuchet MS"/>
                <a:sym typeface="Trebuchet MS"/>
              </a:rPr>
              <a:t>p</a:t>
            </a:r>
            <a:r>
              <a:rPr lang="en-US" sz="2000" b="0" i="0" u="none" strike="noStrike" cap="none">
                <a:solidFill>
                  <a:srgbClr val="292934"/>
                </a:solidFill>
                <a:latin typeface="Trebuchet MS"/>
                <a:ea typeface="Trebuchet MS"/>
                <a:cs typeface="Trebuchet MS"/>
                <a:sym typeface="Trebuchet MS"/>
              </a:rPr>
              <a:t>lans/</a:t>
            </a:r>
            <a:r>
              <a:rPr lang="en-US" sz="2000">
                <a:solidFill>
                  <a:srgbClr val="292934"/>
                </a:solidFill>
                <a:latin typeface="Trebuchet MS"/>
                <a:ea typeface="Trebuchet MS"/>
                <a:cs typeface="Trebuchet MS"/>
                <a:sym typeface="Trebuchet MS"/>
              </a:rPr>
              <a:t>a</a:t>
            </a:r>
            <a:r>
              <a:rPr lang="en-US" sz="2000" b="0" i="0" u="none" strike="noStrike" cap="none">
                <a:solidFill>
                  <a:srgbClr val="292934"/>
                </a:solidFill>
                <a:latin typeface="Trebuchet MS"/>
                <a:ea typeface="Trebuchet MS"/>
                <a:cs typeface="Trebuchet MS"/>
                <a:sym typeface="Trebuchet MS"/>
              </a:rPr>
              <a:t>ssessments (E.g. </a:t>
            </a:r>
            <a:r>
              <a:rPr lang="en-US" sz="2000" b="0" i="0" u="sng" strike="noStrike" cap="none">
                <a:solidFill>
                  <a:srgbClr val="0000FF"/>
                </a:solidFill>
                <a:latin typeface="Trebuchet MS"/>
                <a:ea typeface="Trebuchet MS"/>
                <a:cs typeface="Trebuchet MS"/>
                <a:sym typeface="Trebuchet MS"/>
                <a:hlinkClick r:id="rId4">
                  <a:extLst>
                    <a:ext uri="{A12FA001-AC4F-418D-AE19-62706E023703}">
                      <ahyp:hlinkClr xmlns:ahyp="http://schemas.microsoft.com/office/drawing/2018/hyperlinkcolor" val="tx"/>
                    </a:ext>
                  </a:extLst>
                </a:hlinkClick>
              </a:rPr>
              <a:t>NWCCOG's Transportation Gap Analysis Assessment 2021</a:t>
            </a:r>
            <a:r>
              <a:rPr lang="en-US" sz="2000" b="0" i="0" u="none" strike="noStrike" cap="none">
                <a:solidFill>
                  <a:srgbClr val="292934"/>
                </a:solidFill>
                <a:latin typeface="Trebuchet MS"/>
                <a:ea typeface="Trebuchet MS"/>
                <a:cs typeface="Trebuchet MS"/>
                <a:sym typeface="Trebuchet MS"/>
              </a:rPr>
              <a:t>)</a:t>
            </a:r>
            <a:endParaRPr sz="2000" b="0" i="0" u="none" strike="noStrike" cap="none">
              <a:solidFill>
                <a:srgbClr val="000000"/>
              </a:solidFill>
              <a:latin typeface="Trebuchet MS"/>
              <a:ea typeface="Trebuchet MS"/>
              <a:cs typeface="Trebuchet MS"/>
              <a:sym typeface="Trebuchet MS"/>
            </a:endParaRPr>
          </a:p>
          <a:p>
            <a:pPr marL="742950" marR="0" lvl="1" indent="-298450" algn="l" rtl="0">
              <a:lnSpc>
                <a:spcPct val="100000"/>
              </a:lnSpc>
              <a:spcBef>
                <a:spcPts val="0"/>
              </a:spcBef>
              <a:spcAft>
                <a:spcPts val="0"/>
              </a:spcAft>
              <a:buClr>
                <a:srgbClr val="292934"/>
              </a:buClr>
              <a:buSzPts val="1800"/>
              <a:buFont typeface="Arial"/>
              <a:buChar char="•"/>
            </a:pPr>
            <a:r>
              <a:rPr lang="en-US" sz="2000" b="0" i="0" u="none" strike="noStrike" cap="none">
                <a:solidFill>
                  <a:srgbClr val="292934"/>
                </a:solidFill>
                <a:latin typeface="Trebuchet MS"/>
                <a:ea typeface="Trebuchet MS"/>
                <a:cs typeface="Trebuchet MS"/>
                <a:sym typeface="Trebuchet MS"/>
              </a:rPr>
              <a:t>Public </a:t>
            </a:r>
            <a:r>
              <a:rPr lang="en-US" sz="2000">
                <a:solidFill>
                  <a:srgbClr val="292934"/>
                </a:solidFill>
                <a:latin typeface="Trebuchet MS"/>
                <a:ea typeface="Trebuchet MS"/>
                <a:cs typeface="Trebuchet MS"/>
                <a:sym typeface="Trebuchet MS"/>
              </a:rPr>
              <a:t>h</a:t>
            </a:r>
            <a:r>
              <a:rPr lang="en-US" sz="2000" b="0" i="0" u="none" strike="noStrike" cap="none">
                <a:solidFill>
                  <a:srgbClr val="292934"/>
                </a:solidFill>
                <a:latin typeface="Trebuchet MS"/>
                <a:ea typeface="Trebuchet MS"/>
                <a:cs typeface="Trebuchet MS"/>
                <a:sym typeface="Trebuchet MS"/>
              </a:rPr>
              <a:t>ealth </a:t>
            </a:r>
            <a:r>
              <a:rPr lang="en-US" sz="2000">
                <a:solidFill>
                  <a:srgbClr val="292934"/>
                </a:solidFill>
                <a:latin typeface="Trebuchet MS"/>
                <a:ea typeface="Trebuchet MS"/>
                <a:cs typeface="Trebuchet MS"/>
                <a:sym typeface="Trebuchet MS"/>
              </a:rPr>
              <a:t>s</a:t>
            </a:r>
            <a:r>
              <a:rPr lang="en-US" sz="2000" b="0" i="0" u="none" strike="noStrike" cap="none">
                <a:solidFill>
                  <a:srgbClr val="292934"/>
                </a:solidFill>
                <a:latin typeface="Trebuchet MS"/>
                <a:ea typeface="Trebuchet MS"/>
                <a:cs typeface="Trebuchet MS"/>
                <a:sym typeface="Trebuchet MS"/>
              </a:rPr>
              <a:t>tudies/</a:t>
            </a:r>
            <a:r>
              <a:rPr lang="en-US" sz="2000">
                <a:solidFill>
                  <a:srgbClr val="292934"/>
                </a:solidFill>
                <a:latin typeface="Trebuchet MS"/>
                <a:ea typeface="Trebuchet MS"/>
                <a:cs typeface="Trebuchet MS"/>
                <a:sym typeface="Trebuchet MS"/>
              </a:rPr>
              <a:t>p</a:t>
            </a:r>
            <a:r>
              <a:rPr lang="en-US" sz="2000" b="0" i="0" u="none" strike="noStrike" cap="none">
                <a:solidFill>
                  <a:srgbClr val="292934"/>
                </a:solidFill>
                <a:latin typeface="Trebuchet MS"/>
                <a:ea typeface="Trebuchet MS"/>
                <a:cs typeface="Trebuchet MS"/>
                <a:sym typeface="Trebuchet MS"/>
              </a:rPr>
              <a:t>lans/</a:t>
            </a:r>
            <a:r>
              <a:rPr lang="en-US" sz="2000">
                <a:solidFill>
                  <a:srgbClr val="292934"/>
                </a:solidFill>
                <a:latin typeface="Trebuchet MS"/>
                <a:ea typeface="Trebuchet MS"/>
                <a:cs typeface="Trebuchet MS"/>
                <a:sym typeface="Trebuchet MS"/>
              </a:rPr>
              <a:t>a</a:t>
            </a:r>
            <a:r>
              <a:rPr lang="en-US" sz="2000" b="0" i="0" u="none" strike="noStrike" cap="none">
                <a:solidFill>
                  <a:srgbClr val="292934"/>
                </a:solidFill>
                <a:latin typeface="Trebuchet MS"/>
                <a:ea typeface="Trebuchet MS"/>
                <a:cs typeface="Trebuchet MS"/>
                <a:sym typeface="Trebuchet MS"/>
              </a:rPr>
              <a:t>ssessments (E.g. </a:t>
            </a:r>
            <a:r>
              <a:rPr lang="en-US" sz="2000" b="0" i="0" u="sng" strike="noStrike" cap="none">
                <a:solidFill>
                  <a:srgbClr val="0000FF"/>
                </a:solidFill>
                <a:latin typeface="Trebuchet MS"/>
                <a:ea typeface="Trebuchet MS"/>
                <a:cs typeface="Trebuchet MS"/>
                <a:sym typeface="Trebuchet MS"/>
                <a:hlinkClick r:id="rId5">
                  <a:extLst>
                    <a:ext uri="{A12FA001-AC4F-418D-AE19-62706E023703}">
                      <ahyp:hlinkClr xmlns:ahyp="http://schemas.microsoft.com/office/drawing/2018/hyperlinkcolor" val="tx"/>
                    </a:ext>
                  </a:extLst>
                </a:hlinkClick>
              </a:rPr>
              <a:t>Southwest Health System’s Community Health Needs Assessment and Implementation Plan October 2022</a:t>
            </a:r>
            <a:r>
              <a:rPr lang="en-US" sz="2000" b="0" i="0" u="none" strike="noStrike" cap="none">
                <a:solidFill>
                  <a:srgbClr val="292934"/>
                </a:solidFill>
                <a:latin typeface="Trebuchet MS"/>
                <a:ea typeface="Trebuchet MS"/>
                <a:cs typeface="Trebuchet MS"/>
                <a:sym typeface="Trebuchet MS"/>
              </a:rPr>
              <a:t>)</a:t>
            </a:r>
            <a:endParaRPr sz="2000" b="0" i="0" u="none" strike="noStrike" cap="none">
              <a:solidFill>
                <a:srgbClr val="292934"/>
              </a:solidFill>
              <a:latin typeface="Trebuchet MS"/>
              <a:ea typeface="Trebuchet MS"/>
              <a:cs typeface="Trebuchet MS"/>
              <a:sym typeface="Trebuchet MS"/>
            </a:endParaRPr>
          </a:p>
          <a:p>
            <a:pPr marL="742950" marR="0" lvl="1" indent="-298450" algn="l" rtl="0">
              <a:lnSpc>
                <a:spcPct val="100000"/>
              </a:lnSpc>
              <a:spcBef>
                <a:spcPts val="0"/>
              </a:spcBef>
              <a:spcAft>
                <a:spcPts val="0"/>
              </a:spcAft>
              <a:buClr>
                <a:srgbClr val="292934"/>
              </a:buClr>
              <a:buSzPts val="1800"/>
              <a:buFont typeface="Arial"/>
              <a:buChar char="•"/>
            </a:pPr>
            <a:r>
              <a:rPr lang="en-US" sz="2000" b="0" i="0" u="none" strike="noStrike" cap="none">
                <a:solidFill>
                  <a:srgbClr val="292934"/>
                </a:solidFill>
                <a:latin typeface="Trebuchet MS"/>
                <a:ea typeface="Trebuchet MS"/>
                <a:cs typeface="Trebuchet MS"/>
                <a:sym typeface="Trebuchet MS"/>
              </a:rPr>
              <a:t>Broadband </a:t>
            </a:r>
            <a:r>
              <a:rPr lang="en-US" sz="2000">
                <a:solidFill>
                  <a:srgbClr val="292934"/>
                </a:solidFill>
                <a:latin typeface="Trebuchet MS"/>
                <a:ea typeface="Trebuchet MS"/>
                <a:cs typeface="Trebuchet MS"/>
                <a:sym typeface="Trebuchet MS"/>
              </a:rPr>
              <a:t>s</a:t>
            </a:r>
            <a:r>
              <a:rPr lang="en-US" sz="2000" b="0" i="0" u="none" strike="noStrike" cap="none">
                <a:solidFill>
                  <a:srgbClr val="292934"/>
                </a:solidFill>
                <a:latin typeface="Trebuchet MS"/>
                <a:ea typeface="Trebuchet MS"/>
                <a:cs typeface="Trebuchet MS"/>
                <a:sym typeface="Trebuchet MS"/>
              </a:rPr>
              <a:t>tudies/</a:t>
            </a:r>
            <a:r>
              <a:rPr lang="en-US" sz="2000">
                <a:solidFill>
                  <a:srgbClr val="292934"/>
                </a:solidFill>
                <a:latin typeface="Trebuchet MS"/>
                <a:ea typeface="Trebuchet MS"/>
                <a:cs typeface="Trebuchet MS"/>
                <a:sym typeface="Trebuchet MS"/>
              </a:rPr>
              <a:t>p</a:t>
            </a:r>
            <a:r>
              <a:rPr lang="en-US" sz="2000" b="0" i="0" u="none" strike="noStrike" cap="none">
                <a:solidFill>
                  <a:srgbClr val="292934"/>
                </a:solidFill>
                <a:latin typeface="Trebuchet MS"/>
                <a:ea typeface="Trebuchet MS"/>
                <a:cs typeface="Trebuchet MS"/>
                <a:sym typeface="Trebuchet MS"/>
              </a:rPr>
              <a:t>lans (E.g. </a:t>
            </a:r>
            <a:r>
              <a:rPr lang="en-US" sz="2000" b="0" i="0" u="sng" strike="noStrike" cap="none">
                <a:solidFill>
                  <a:srgbClr val="0000FF"/>
                </a:solidFill>
                <a:latin typeface="Trebuchet MS"/>
                <a:ea typeface="Trebuchet MS"/>
                <a:cs typeface="Trebuchet MS"/>
                <a:sym typeface="Trebuchet MS"/>
                <a:hlinkClick r:id="rId6">
                  <a:extLst>
                    <a:ext uri="{A12FA001-AC4F-418D-AE19-62706E023703}">
                      <ahyp:hlinkClr xmlns:ahyp="http://schemas.microsoft.com/office/drawing/2018/hyperlinkcolor" val="tx"/>
                    </a:ext>
                  </a:extLst>
                </a:hlinkClick>
              </a:rPr>
              <a:t>NWCCOG’s Regional Broadband Ten Year Report 2022</a:t>
            </a:r>
            <a:r>
              <a:rPr lang="en-US" sz="2000" b="0" i="0" u="none" strike="noStrike" cap="none">
                <a:solidFill>
                  <a:srgbClr val="292934"/>
                </a:solidFill>
                <a:latin typeface="Trebuchet MS"/>
                <a:ea typeface="Trebuchet MS"/>
                <a:cs typeface="Trebuchet MS"/>
                <a:sym typeface="Trebuchet MS"/>
              </a:rPr>
              <a:t>)</a:t>
            </a:r>
            <a:endParaRPr sz="2000" b="0" i="0" u="none" strike="noStrike" cap="none">
              <a:solidFill>
                <a:srgbClr val="000000"/>
              </a:solidFill>
              <a:latin typeface="Trebuchet MS"/>
              <a:ea typeface="Trebuchet MS"/>
              <a:cs typeface="Trebuchet MS"/>
              <a:sym typeface="Trebuchet MS"/>
            </a:endParaRPr>
          </a:p>
          <a:p>
            <a:pPr marL="742950" marR="0" lvl="1" indent="-298450" algn="l" rtl="0">
              <a:lnSpc>
                <a:spcPct val="100000"/>
              </a:lnSpc>
              <a:spcBef>
                <a:spcPts val="0"/>
              </a:spcBef>
              <a:spcAft>
                <a:spcPts val="0"/>
              </a:spcAft>
              <a:buClr>
                <a:srgbClr val="292934"/>
              </a:buClr>
              <a:buSzPts val="1800"/>
              <a:buFont typeface="Arial"/>
              <a:buChar char="•"/>
            </a:pPr>
            <a:r>
              <a:rPr lang="en-US" sz="2000" b="0" i="0" u="none" strike="noStrike" cap="none">
                <a:solidFill>
                  <a:srgbClr val="292934"/>
                </a:solidFill>
                <a:latin typeface="Trebuchet MS"/>
                <a:ea typeface="Trebuchet MS"/>
                <a:cs typeface="Trebuchet MS"/>
                <a:sym typeface="Trebuchet MS"/>
              </a:rPr>
              <a:t>Area Agency on Aging </a:t>
            </a:r>
            <a:r>
              <a:rPr lang="en-US" sz="2000">
                <a:solidFill>
                  <a:srgbClr val="292934"/>
                </a:solidFill>
                <a:latin typeface="Trebuchet MS"/>
                <a:ea typeface="Trebuchet MS"/>
                <a:cs typeface="Trebuchet MS"/>
                <a:sym typeface="Trebuchet MS"/>
              </a:rPr>
              <a:t>s</a:t>
            </a:r>
            <a:r>
              <a:rPr lang="en-US" sz="2000" b="0" i="0" u="none" strike="noStrike" cap="none">
                <a:solidFill>
                  <a:srgbClr val="292934"/>
                </a:solidFill>
                <a:latin typeface="Trebuchet MS"/>
                <a:ea typeface="Trebuchet MS"/>
                <a:cs typeface="Trebuchet MS"/>
                <a:sym typeface="Trebuchet MS"/>
              </a:rPr>
              <a:t>tudies/</a:t>
            </a:r>
            <a:r>
              <a:rPr lang="en-US" sz="2000">
                <a:solidFill>
                  <a:srgbClr val="292934"/>
                </a:solidFill>
                <a:latin typeface="Trebuchet MS"/>
                <a:ea typeface="Trebuchet MS"/>
                <a:cs typeface="Trebuchet MS"/>
                <a:sym typeface="Trebuchet MS"/>
              </a:rPr>
              <a:t>p</a:t>
            </a:r>
            <a:r>
              <a:rPr lang="en-US" sz="2000" b="0" i="0" u="none" strike="noStrike" cap="none">
                <a:solidFill>
                  <a:srgbClr val="292934"/>
                </a:solidFill>
                <a:latin typeface="Trebuchet MS"/>
                <a:ea typeface="Trebuchet MS"/>
                <a:cs typeface="Trebuchet MS"/>
                <a:sym typeface="Trebuchet MS"/>
              </a:rPr>
              <a:t>lans (E.g. </a:t>
            </a:r>
            <a:r>
              <a:rPr lang="en-US" sz="2000" b="0" i="0" u="sng" strike="noStrike" cap="none">
                <a:solidFill>
                  <a:srgbClr val="0000FF"/>
                </a:solidFill>
                <a:latin typeface="Trebuchet MS"/>
                <a:ea typeface="Trebuchet MS"/>
                <a:cs typeface="Trebuchet MS"/>
                <a:sym typeface="Trebuchet MS"/>
                <a:hlinkClick r:id="rId7">
                  <a:extLst>
                    <a:ext uri="{A12FA001-AC4F-418D-AE19-62706E023703}">
                      <ahyp:hlinkClr xmlns:ahyp="http://schemas.microsoft.com/office/drawing/2018/hyperlinkcolor" val="tx"/>
                    </a:ext>
                  </a:extLst>
                </a:hlinkClick>
              </a:rPr>
              <a:t>Boulder County’s Age Well Boulder County Action Plan</a:t>
            </a:r>
            <a:r>
              <a:rPr lang="en-US" sz="2000" b="0" i="0" u="none" strike="noStrike" cap="none">
                <a:solidFill>
                  <a:srgbClr val="292934"/>
                </a:solidFill>
                <a:latin typeface="Trebuchet MS"/>
                <a:ea typeface="Trebuchet MS"/>
                <a:cs typeface="Trebuchet MS"/>
                <a:sym typeface="Trebuchet MS"/>
              </a:rPr>
              <a:t>)</a:t>
            </a:r>
            <a:endParaRPr sz="2000" b="0" i="0" u="none" strike="noStrike" cap="none">
              <a:solidFill>
                <a:srgbClr val="000000"/>
              </a:solidFill>
              <a:latin typeface="Trebuchet MS"/>
              <a:ea typeface="Trebuchet MS"/>
              <a:cs typeface="Trebuchet MS"/>
              <a:sym typeface="Trebuchet MS"/>
            </a:endParaRPr>
          </a:p>
          <a:p>
            <a:pPr marL="742950" marR="0" lvl="1" indent="-298450" algn="l" rtl="0">
              <a:lnSpc>
                <a:spcPct val="100000"/>
              </a:lnSpc>
              <a:spcBef>
                <a:spcPts val="0"/>
              </a:spcBef>
              <a:spcAft>
                <a:spcPts val="0"/>
              </a:spcAft>
              <a:buClr>
                <a:srgbClr val="292934"/>
              </a:buClr>
              <a:buSzPts val="1800"/>
              <a:buFont typeface="Arial"/>
              <a:buChar char="•"/>
            </a:pPr>
            <a:r>
              <a:rPr lang="en-US" sz="2000" b="0" i="0" u="none" strike="noStrike" cap="none">
                <a:solidFill>
                  <a:srgbClr val="292934"/>
                </a:solidFill>
                <a:latin typeface="Trebuchet MS"/>
                <a:ea typeface="Trebuchet MS"/>
                <a:cs typeface="Trebuchet MS"/>
                <a:sym typeface="Trebuchet MS"/>
              </a:rPr>
              <a:t>Early Childhood </a:t>
            </a:r>
            <a:r>
              <a:rPr lang="en-US" sz="2000">
                <a:solidFill>
                  <a:srgbClr val="292934"/>
                </a:solidFill>
                <a:latin typeface="Trebuchet MS"/>
                <a:ea typeface="Trebuchet MS"/>
                <a:cs typeface="Trebuchet MS"/>
                <a:sym typeface="Trebuchet MS"/>
              </a:rPr>
              <a:t>s</a:t>
            </a:r>
            <a:r>
              <a:rPr lang="en-US" sz="2000" b="0" i="0" u="none" strike="noStrike" cap="none">
                <a:solidFill>
                  <a:srgbClr val="292934"/>
                </a:solidFill>
                <a:latin typeface="Trebuchet MS"/>
                <a:ea typeface="Trebuchet MS"/>
                <a:cs typeface="Trebuchet MS"/>
                <a:sym typeface="Trebuchet MS"/>
              </a:rPr>
              <a:t>tudies/</a:t>
            </a:r>
            <a:r>
              <a:rPr lang="en-US" sz="2000">
                <a:solidFill>
                  <a:srgbClr val="292934"/>
                </a:solidFill>
                <a:latin typeface="Trebuchet MS"/>
                <a:ea typeface="Trebuchet MS"/>
                <a:cs typeface="Trebuchet MS"/>
                <a:sym typeface="Trebuchet MS"/>
              </a:rPr>
              <a:t>p</a:t>
            </a:r>
            <a:r>
              <a:rPr lang="en-US" sz="2000" b="0" i="0" u="none" strike="noStrike" cap="none">
                <a:solidFill>
                  <a:srgbClr val="292934"/>
                </a:solidFill>
                <a:latin typeface="Trebuchet MS"/>
                <a:ea typeface="Trebuchet MS"/>
                <a:cs typeface="Trebuchet MS"/>
                <a:sym typeface="Trebuchet MS"/>
              </a:rPr>
              <a:t>lans (E.g. </a:t>
            </a:r>
            <a:r>
              <a:rPr lang="en-US" sz="2000" b="0" i="0" u="sng" strike="noStrike" cap="none">
                <a:solidFill>
                  <a:srgbClr val="0000FF"/>
                </a:solidFill>
                <a:latin typeface="Trebuchet MS"/>
                <a:ea typeface="Trebuchet MS"/>
                <a:cs typeface="Trebuchet MS"/>
                <a:sym typeface="Trebuchet MS"/>
                <a:hlinkClick r:id="rId8">
                  <a:extLst>
                    <a:ext uri="{A12FA001-AC4F-418D-AE19-62706E023703}">
                      <ahyp:hlinkClr xmlns:ahyp="http://schemas.microsoft.com/office/drawing/2018/hyperlinkcolor" val="tx"/>
                    </a:ext>
                  </a:extLst>
                </a:hlinkClick>
              </a:rPr>
              <a:t>NWCCOG’s Regional Assessment of Child Care Industry 2021</a:t>
            </a:r>
            <a:r>
              <a:rPr lang="en-US" sz="2000" b="0" i="0" u="none" strike="noStrike" cap="none">
                <a:solidFill>
                  <a:srgbClr val="292934"/>
                </a:solidFill>
                <a:latin typeface="Trebuchet MS"/>
                <a:ea typeface="Trebuchet MS"/>
                <a:cs typeface="Trebuchet MS"/>
                <a:sym typeface="Trebuchet MS"/>
              </a:rPr>
              <a:t>)</a:t>
            </a:r>
            <a:endParaRPr sz="2000" b="0" i="0" u="none" strike="noStrike" cap="none">
              <a:solidFill>
                <a:srgbClr val="000000"/>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1200150" marR="0" lvl="2" indent="-158750" algn="l" rtl="0">
              <a:lnSpc>
                <a:spcPct val="100000"/>
              </a:lnSpc>
              <a:spcBef>
                <a:spcPts val="0"/>
              </a:spcBef>
              <a:spcAft>
                <a:spcPts val="0"/>
              </a:spcAft>
              <a:buClr>
                <a:srgbClr val="292934"/>
              </a:buClr>
              <a:buSzPts val="2000"/>
              <a:buFont typeface="Arial"/>
              <a:buNone/>
            </a:pPr>
            <a:endParaRPr sz="2000" b="0" i="0" u="none" strike="noStrike" cap="none">
              <a:solidFill>
                <a:srgbClr val="292934"/>
              </a:solidFill>
              <a:latin typeface="Times New Roman"/>
              <a:ea typeface="Times New Roman"/>
              <a:cs typeface="Times New Roman"/>
              <a:sym typeface="Times New Roman"/>
            </a:endParaRPr>
          </a:p>
        </p:txBody>
      </p:sp>
      <p:sp>
        <p:nvSpPr>
          <p:cNvPr id="300" name="Google Shape;300;p12"/>
          <p:cNvSpPr txBox="1">
            <a:spLocks noGrp="1"/>
          </p:cNvSpPr>
          <p:nvPr>
            <p:ph type="sldNum" idx="12"/>
          </p:nvPr>
        </p:nvSpPr>
        <p:spPr>
          <a:xfrm>
            <a:off x="12169648" y="9007124"/>
            <a:ext cx="780300" cy="746700"/>
          </a:xfrm>
          <a:prstGeom prst="rect">
            <a:avLst/>
          </a:prstGeom>
          <a:noFill/>
          <a:ln>
            <a:noFill/>
          </a:ln>
        </p:spPr>
        <p:txBody>
          <a:bodyPr spcFirstLastPara="1" wrap="square" lIns="130025" tIns="130025" rIns="130025" bIns="130025" anchor="t" anchorCtr="0">
            <a:noAutofit/>
          </a:bodyPr>
          <a:lstStyle/>
          <a:p>
            <a:pPr marL="0" lvl="0" indent="0" algn="r" rtl="0">
              <a:lnSpc>
                <a:spcPct val="100000"/>
              </a:lnSpc>
              <a:spcBef>
                <a:spcPts val="0"/>
              </a:spcBef>
              <a:spcAft>
                <a:spcPts val="0"/>
              </a:spcAft>
              <a:buSzPts val="1800"/>
              <a:buNone/>
            </a:pPr>
            <a:fld id="{00000000-1234-1234-1234-123412341234}" type="slidenum">
              <a:rPr lang="en-US"/>
              <a:t>17</a:t>
            </a:fld>
            <a:endParaRPr/>
          </a:p>
        </p:txBody>
      </p:sp>
      <p:pic>
        <p:nvPicPr>
          <p:cNvPr id="301" name="Google Shape;301;p12"/>
          <p:cNvPicPr preferRelativeResize="0"/>
          <p:nvPr/>
        </p:nvPicPr>
        <p:blipFill rotWithShape="1">
          <a:blip r:embed="rId9">
            <a:alphaModFix/>
          </a:blip>
          <a:srcRect/>
          <a:stretch/>
        </p:blipFill>
        <p:spPr>
          <a:xfrm>
            <a:off x="11233434" y="190500"/>
            <a:ext cx="1431253" cy="685800"/>
          </a:xfrm>
          <a:prstGeom prst="rect">
            <a:avLst/>
          </a:prstGeom>
          <a:noFill/>
          <a:ln>
            <a:noFill/>
          </a:ln>
        </p:spPr>
      </p:pic>
      <p:grpSp>
        <p:nvGrpSpPr>
          <p:cNvPr id="302" name="Google Shape;302;p12"/>
          <p:cNvGrpSpPr/>
          <p:nvPr/>
        </p:nvGrpSpPr>
        <p:grpSpPr>
          <a:xfrm>
            <a:off x="8102600" y="8841472"/>
            <a:ext cx="4343399" cy="835928"/>
            <a:chOff x="8102600" y="8841472"/>
            <a:chExt cx="4343399" cy="835928"/>
          </a:xfrm>
        </p:grpSpPr>
        <p:pic>
          <p:nvPicPr>
            <p:cNvPr id="303" name="Google Shape;303;p12"/>
            <p:cNvPicPr preferRelativeResize="0"/>
            <p:nvPr/>
          </p:nvPicPr>
          <p:blipFill rotWithShape="1">
            <a:blip r:embed="rId9">
              <a:alphaModFix/>
            </a:blip>
            <a:srcRect/>
            <a:stretch/>
          </p:blipFill>
          <p:spPr>
            <a:xfrm>
              <a:off x="11014746" y="8991600"/>
              <a:ext cx="1431253" cy="685800"/>
            </a:xfrm>
            <a:prstGeom prst="rect">
              <a:avLst/>
            </a:prstGeom>
            <a:noFill/>
            <a:ln>
              <a:noFill/>
            </a:ln>
          </p:spPr>
        </p:pic>
        <p:sp>
          <p:nvSpPr>
            <p:cNvPr id="304" name="Google Shape;304;p12"/>
            <p:cNvSpPr txBox="1"/>
            <p:nvPr/>
          </p:nvSpPr>
          <p:spPr>
            <a:xfrm>
              <a:off x="8102600" y="8841472"/>
              <a:ext cx="2634325"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C0D0E"/>
                  </a:solidFill>
                  <a:latin typeface="Trebuchet MS"/>
                  <a:ea typeface="Trebuchet MS"/>
                  <a:cs typeface="Trebuchet MS"/>
                  <a:sym typeface="Trebuchet MS"/>
                </a:rPr>
                <a:t>Colorado Community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C0D0E"/>
                  </a:solidFill>
                  <a:latin typeface="Trebuchet MS"/>
                  <a:ea typeface="Trebuchet MS"/>
                  <a:cs typeface="Trebuchet MS"/>
                  <a:sym typeface="Trebuchet MS"/>
                </a:rPr>
                <a:t>Action Association</a:t>
              </a:r>
              <a:endParaRPr sz="1400" b="0" i="0" u="none" strike="noStrike" cap="none">
                <a:solidFill>
                  <a:srgbClr val="000000"/>
                </a:solidFill>
                <a:latin typeface="Arial"/>
                <a:ea typeface="Arial"/>
                <a:cs typeface="Arial"/>
                <a:sym typeface="Arial"/>
              </a:endParaRPr>
            </a:p>
          </p:txBody>
        </p:sp>
        <p:cxnSp>
          <p:nvCxnSpPr>
            <p:cNvPr id="305" name="Google Shape;305;p12"/>
            <p:cNvCxnSpPr/>
            <p:nvPr/>
          </p:nvCxnSpPr>
          <p:spPr>
            <a:xfrm>
              <a:off x="10859677" y="9046464"/>
              <a:ext cx="0" cy="598318"/>
            </a:xfrm>
            <a:prstGeom prst="straightConnector1">
              <a:avLst/>
            </a:prstGeom>
            <a:solidFill>
              <a:srgbClr val="14943F"/>
            </a:solidFill>
            <a:ln w="15875" cap="flat" cmpd="sng">
              <a:solidFill>
                <a:srgbClr val="000000"/>
              </a:solidFill>
              <a:prstDash val="solid"/>
              <a:miter lim="0"/>
              <a:headEnd type="none" w="sm" len="sm"/>
              <a:tailEnd type="none" w="sm" len="sm"/>
            </a:ln>
          </p:spPr>
        </p:cxn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13"/>
          <p:cNvSpPr txBox="1">
            <a:spLocks noGrp="1"/>
          </p:cNvSpPr>
          <p:nvPr>
            <p:ph type="title"/>
          </p:nvPr>
        </p:nvSpPr>
        <p:spPr>
          <a:xfrm>
            <a:off x="2159000" y="408057"/>
            <a:ext cx="8991600" cy="1598924"/>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Times New Roman"/>
              <a:buNone/>
            </a:pPr>
            <a:r>
              <a:rPr lang="en-US" sz="4400" b="1">
                <a:solidFill>
                  <a:srgbClr val="2D348E"/>
                </a:solidFill>
                <a:latin typeface="Trebuchet MS"/>
                <a:ea typeface="Trebuchet MS"/>
                <a:cs typeface="Trebuchet MS"/>
                <a:sym typeface="Trebuchet MS"/>
              </a:rPr>
              <a:t>Data: Other Key Sectors</a:t>
            </a:r>
            <a:endParaRPr sz="4400" b="1">
              <a:solidFill>
                <a:srgbClr val="2D348E"/>
              </a:solidFill>
              <a:latin typeface="Trebuchet MS"/>
              <a:ea typeface="Trebuchet MS"/>
              <a:cs typeface="Trebuchet MS"/>
              <a:sym typeface="Trebuchet MS"/>
            </a:endParaRPr>
          </a:p>
        </p:txBody>
      </p:sp>
      <p:sp>
        <p:nvSpPr>
          <p:cNvPr id="311" name="Google Shape;311;p13"/>
          <p:cNvSpPr/>
          <p:nvPr/>
        </p:nvSpPr>
        <p:spPr>
          <a:xfrm>
            <a:off x="1054101" y="1752600"/>
            <a:ext cx="11201397" cy="6555600"/>
          </a:xfrm>
          <a:prstGeom prst="rect">
            <a:avLst/>
          </a:prstGeom>
          <a:noFill/>
          <a:ln>
            <a:noFill/>
          </a:ln>
        </p:spPr>
        <p:txBody>
          <a:bodyPr spcFirstLastPara="1" wrap="square" lIns="91425" tIns="45700" rIns="91425" bIns="45700" anchor="t" anchorCtr="0">
            <a:noAutofit/>
          </a:bodyPr>
          <a:lstStyle/>
          <a:p>
            <a:pPr marL="457200" marR="0" lvl="1" indent="0" algn="l" rtl="0">
              <a:lnSpc>
                <a:spcPct val="100000"/>
              </a:lnSpc>
              <a:spcBef>
                <a:spcPts val="0"/>
              </a:spcBef>
              <a:spcAft>
                <a:spcPts val="0"/>
              </a:spcAft>
              <a:buClr>
                <a:srgbClr val="000000"/>
              </a:buClr>
              <a:buSzPts val="2400"/>
              <a:buFont typeface="Arial"/>
              <a:buNone/>
            </a:pPr>
            <a:r>
              <a:rPr lang="en-US" sz="2400" b="0" i="0" u="none" strike="noStrike" cap="none">
                <a:solidFill>
                  <a:srgbClr val="292934"/>
                </a:solidFill>
                <a:latin typeface="Trebuchet MS"/>
                <a:ea typeface="Trebuchet MS"/>
                <a:cs typeface="Trebuchet MS"/>
                <a:sym typeface="Trebuchet MS"/>
              </a:rPr>
              <a:t>The organization utilizes information gathered from key sectors of the community in assessing needs and resources, during the community assessment process or other times.  These sectors would include at minimum: community-based organizations, faith-based organizations, private sector, </a:t>
            </a:r>
            <a:r>
              <a:rPr lang="en-US" sz="2400" b="1" i="0" u="sng" strike="noStrike" cap="none">
                <a:solidFill>
                  <a:srgbClr val="292934"/>
                </a:solidFill>
                <a:latin typeface="Trebuchet MS"/>
                <a:ea typeface="Trebuchet MS"/>
                <a:cs typeface="Trebuchet MS"/>
                <a:sym typeface="Trebuchet MS"/>
              </a:rPr>
              <a:t>public sector</a:t>
            </a:r>
            <a:r>
              <a:rPr lang="en-US" sz="2400" b="0" i="0" u="none" strike="noStrike" cap="none">
                <a:solidFill>
                  <a:srgbClr val="292934"/>
                </a:solidFill>
                <a:latin typeface="Trebuchet MS"/>
                <a:ea typeface="Trebuchet MS"/>
                <a:cs typeface="Trebuchet MS"/>
                <a:sym typeface="Trebuchet MS"/>
              </a:rPr>
              <a:t>, and educational institutions. (Org Standard 2.2)</a:t>
            </a:r>
            <a:endParaRPr sz="2400" b="0" i="0" u="none" strike="noStrike" cap="none">
              <a:solidFill>
                <a:srgbClr val="292934"/>
              </a:solidFill>
              <a:latin typeface="Trebuchet MS"/>
              <a:ea typeface="Trebuchet MS"/>
              <a:cs typeface="Trebuchet MS"/>
              <a:sym typeface="Trebuchet MS"/>
            </a:endParaRPr>
          </a:p>
          <a:p>
            <a:pPr marL="457200" marR="0" lvl="1" indent="0" algn="l" rtl="0">
              <a:lnSpc>
                <a:spcPct val="100000"/>
              </a:lnSpc>
              <a:spcBef>
                <a:spcPts val="0"/>
              </a:spcBef>
              <a:spcAft>
                <a:spcPts val="0"/>
              </a:spcAft>
              <a:buClr>
                <a:srgbClr val="000000"/>
              </a:buClr>
              <a:buSzPts val="1600"/>
              <a:buFont typeface="Arial"/>
              <a:buNone/>
            </a:pPr>
            <a:endParaRPr sz="1600" b="0" i="0" u="sng" strike="noStrike" cap="none">
              <a:solidFill>
                <a:srgbClr val="292934"/>
              </a:solidFill>
              <a:latin typeface="Trebuchet MS"/>
              <a:ea typeface="Trebuchet MS"/>
              <a:cs typeface="Trebuchet MS"/>
              <a:sym typeface="Trebuchet MS"/>
            </a:endParaRPr>
          </a:p>
          <a:p>
            <a:pPr marL="457200" marR="0" lvl="1" indent="0" algn="l" rtl="0">
              <a:lnSpc>
                <a:spcPct val="100000"/>
              </a:lnSpc>
              <a:spcBef>
                <a:spcPts val="0"/>
              </a:spcBef>
              <a:spcAft>
                <a:spcPts val="0"/>
              </a:spcAft>
              <a:buClr>
                <a:srgbClr val="000000"/>
              </a:buClr>
              <a:buSzPts val="2000"/>
              <a:buFont typeface="Arial"/>
              <a:buNone/>
            </a:pPr>
            <a:r>
              <a:rPr lang="en-US" sz="2400" b="0" i="0" u="none" strike="noStrike" cap="none">
                <a:solidFill>
                  <a:srgbClr val="292934"/>
                </a:solidFill>
                <a:latin typeface="Trebuchet MS"/>
                <a:ea typeface="Trebuchet MS"/>
                <a:cs typeface="Trebuchet MS"/>
                <a:sym typeface="Trebuchet MS"/>
              </a:rPr>
              <a:t>State Departmental and Other Data:</a:t>
            </a:r>
            <a:endParaRPr sz="2400" b="0" i="0" u="none" strike="noStrike" cap="none">
              <a:solidFill>
                <a:srgbClr val="000000"/>
              </a:solidFill>
              <a:latin typeface="Trebuchet MS"/>
              <a:ea typeface="Trebuchet MS"/>
              <a:cs typeface="Trebuchet MS"/>
              <a:sym typeface="Trebuchet MS"/>
            </a:endParaRPr>
          </a:p>
          <a:p>
            <a:pPr marL="742950" marR="0" lvl="1" indent="-323850" algn="l" rtl="0">
              <a:lnSpc>
                <a:spcPct val="100000"/>
              </a:lnSpc>
              <a:spcBef>
                <a:spcPts val="0"/>
              </a:spcBef>
              <a:spcAft>
                <a:spcPts val="0"/>
              </a:spcAft>
              <a:buClr>
                <a:srgbClr val="292934"/>
              </a:buClr>
              <a:buSzPts val="2200"/>
              <a:buFont typeface="Arial"/>
              <a:buChar char="•"/>
            </a:pPr>
            <a:r>
              <a:rPr lang="en-US" sz="2400" b="0" i="0" u="none" strike="noStrike" cap="none">
                <a:solidFill>
                  <a:srgbClr val="000000"/>
                </a:solidFill>
                <a:latin typeface="Trebuchet MS"/>
                <a:ea typeface="Trebuchet MS"/>
                <a:cs typeface="Trebuchet MS"/>
                <a:sym typeface="Trebuchet MS"/>
              </a:rPr>
              <a:t>Housing - </a:t>
            </a:r>
            <a:r>
              <a:rPr lang="en-US" sz="2400" b="0" i="0" u="sng" strike="noStrike" cap="none">
                <a:solidFill>
                  <a:srgbClr val="0000FF"/>
                </a:solidFill>
                <a:latin typeface="Trebuchet MS"/>
                <a:ea typeface="Trebuchet MS"/>
                <a:cs typeface="Trebuchet MS"/>
                <a:sym typeface="Trebuchet MS"/>
                <a:hlinkClick r:id="rId3">
                  <a:extLst>
                    <a:ext uri="{A12FA001-AC4F-418D-AE19-62706E023703}">
                      <ahyp:hlinkClr xmlns:ahyp="http://schemas.microsoft.com/office/drawing/2018/hyperlinkcolor" val="tx"/>
                    </a:ext>
                  </a:extLst>
                </a:hlinkClick>
              </a:rPr>
              <a:t>Colorado Division of Housing Data </a:t>
            </a:r>
            <a:endParaRPr sz="2400" b="0" i="0" u="sng" strike="noStrike" cap="none">
              <a:solidFill>
                <a:srgbClr val="292934"/>
              </a:solidFill>
              <a:latin typeface="Trebuchet MS"/>
              <a:ea typeface="Trebuchet MS"/>
              <a:cs typeface="Trebuchet MS"/>
              <a:sym typeface="Trebuchet MS"/>
              <a:hlinkClick r:id="rId4">
                <a:extLst>
                  <a:ext uri="{A12FA001-AC4F-418D-AE19-62706E023703}">
                    <ahyp:hlinkClr xmlns:ahyp="http://schemas.microsoft.com/office/drawing/2018/hyperlinkcolor" val="tx"/>
                  </a:ext>
                </a:extLst>
              </a:hlinkClick>
            </a:endParaRPr>
          </a:p>
          <a:p>
            <a:pPr marL="742950" marR="0" lvl="1" indent="-323850" algn="l" rtl="0">
              <a:lnSpc>
                <a:spcPct val="100000"/>
              </a:lnSpc>
              <a:spcBef>
                <a:spcPts val="0"/>
              </a:spcBef>
              <a:spcAft>
                <a:spcPts val="0"/>
              </a:spcAft>
              <a:buClr>
                <a:srgbClr val="292934"/>
              </a:buClr>
              <a:buSzPts val="2200"/>
              <a:buFont typeface="Times New Roman"/>
              <a:buChar char="•"/>
            </a:pPr>
            <a:r>
              <a:rPr lang="en-US" sz="2400" b="0" i="0" u="none" strike="noStrike" cap="none">
                <a:solidFill>
                  <a:srgbClr val="292934"/>
                </a:solidFill>
                <a:latin typeface="Trebuchet MS"/>
                <a:ea typeface="Trebuchet MS"/>
                <a:cs typeface="Trebuchet MS"/>
                <a:sym typeface="Trebuchet MS"/>
              </a:rPr>
              <a:t>Public Health and Environment - </a:t>
            </a:r>
            <a:r>
              <a:rPr lang="en-US" sz="2400" b="0" i="0" u="sng" strike="noStrike" cap="none">
                <a:solidFill>
                  <a:srgbClr val="0000FF"/>
                </a:solidFill>
                <a:latin typeface="Trebuchet MS"/>
                <a:ea typeface="Trebuchet MS"/>
                <a:cs typeface="Trebuchet MS"/>
                <a:sym typeface="Trebuchet MS"/>
                <a:hlinkClick r:id="rId4">
                  <a:extLst>
                    <a:ext uri="{A12FA001-AC4F-418D-AE19-62706E023703}">
                      <ahyp:hlinkClr xmlns:ahyp="http://schemas.microsoft.com/office/drawing/2018/hyperlinkcolor" val="tx"/>
                    </a:ext>
                  </a:extLst>
                </a:hlinkClick>
              </a:rPr>
              <a:t>CDPHE Data</a:t>
            </a:r>
            <a:r>
              <a:rPr lang="en-US" sz="2400" b="0" i="0" u="none" strike="noStrike" cap="none">
                <a:solidFill>
                  <a:srgbClr val="292934"/>
                </a:solidFill>
                <a:latin typeface="Trebuchet MS"/>
                <a:ea typeface="Trebuchet MS"/>
                <a:cs typeface="Trebuchet MS"/>
                <a:sym typeface="Trebuchet MS"/>
              </a:rPr>
              <a:t> </a:t>
            </a:r>
            <a:endParaRPr sz="1800" b="0" i="0" u="none" strike="noStrike" cap="none">
              <a:solidFill>
                <a:srgbClr val="000000"/>
              </a:solidFill>
              <a:latin typeface="Arial"/>
              <a:ea typeface="Arial"/>
              <a:cs typeface="Arial"/>
              <a:sym typeface="Arial"/>
            </a:endParaRPr>
          </a:p>
          <a:p>
            <a:pPr marL="742950" marR="0" lvl="1" indent="-323850" algn="l" rtl="0">
              <a:lnSpc>
                <a:spcPct val="100000"/>
              </a:lnSpc>
              <a:spcBef>
                <a:spcPts val="0"/>
              </a:spcBef>
              <a:spcAft>
                <a:spcPts val="0"/>
              </a:spcAft>
              <a:buClr>
                <a:srgbClr val="292934"/>
              </a:buClr>
              <a:buSzPts val="2200"/>
              <a:buFont typeface="Times New Roman"/>
              <a:buChar char="•"/>
            </a:pPr>
            <a:r>
              <a:rPr lang="en-US" sz="2400" b="0" i="0" u="none" strike="noStrike" cap="none">
                <a:solidFill>
                  <a:srgbClr val="292934"/>
                </a:solidFill>
                <a:latin typeface="Trebuchet MS"/>
                <a:ea typeface="Trebuchet MS"/>
                <a:cs typeface="Trebuchet MS"/>
                <a:sym typeface="Trebuchet MS"/>
              </a:rPr>
              <a:t>Department of Health Care Policy and Financing - </a:t>
            </a:r>
            <a:r>
              <a:rPr lang="en-US" sz="2400" b="0" i="0" u="sng" strike="noStrike" cap="none">
                <a:solidFill>
                  <a:srgbClr val="0000FF"/>
                </a:solidFill>
                <a:latin typeface="Trebuchet MS"/>
                <a:ea typeface="Trebuchet MS"/>
                <a:cs typeface="Trebuchet MS"/>
                <a:sym typeface="Trebuchet MS"/>
                <a:hlinkClick r:id="rId5">
                  <a:extLst>
                    <a:ext uri="{A12FA001-AC4F-418D-AE19-62706E023703}">
                      <ahyp:hlinkClr xmlns:ahyp="http://schemas.microsoft.com/office/drawing/2018/hyperlinkcolor" val="tx"/>
                    </a:ext>
                  </a:extLst>
                </a:hlinkClick>
              </a:rPr>
              <a:t>HCPF Publications</a:t>
            </a:r>
            <a:endParaRPr sz="2400" b="0" i="0" u="none" strike="noStrike" cap="none">
              <a:solidFill>
                <a:srgbClr val="292934"/>
              </a:solidFill>
              <a:latin typeface="Trebuchet MS"/>
              <a:ea typeface="Trebuchet MS"/>
              <a:cs typeface="Trebuchet MS"/>
              <a:sym typeface="Trebuchet MS"/>
            </a:endParaRPr>
          </a:p>
          <a:p>
            <a:pPr marL="742950" marR="0" lvl="1" indent="-323850" algn="l" rtl="0">
              <a:lnSpc>
                <a:spcPct val="100000"/>
              </a:lnSpc>
              <a:spcBef>
                <a:spcPts val="0"/>
              </a:spcBef>
              <a:spcAft>
                <a:spcPts val="0"/>
              </a:spcAft>
              <a:buClr>
                <a:srgbClr val="292934"/>
              </a:buClr>
              <a:buSzPts val="2200"/>
              <a:buFont typeface="Times New Roman"/>
              <a:buChar char="•"/>
            </a:pPr>
            <a:r>
              <a:rPr lang="en-US" sz="2400" b="0" i="0" u="none" strike="noStrike" cap="none">
                <a:solidFill>
                  <a:srgbClr val="000000"/>
                </a:solidFill>
                <a:latin typeface="Trebuchet MS"/>
                <a:ea typeface="Trebuchet MS"/>
                <a:cs typeface="Trebuchet MS"/>
                <a:sym typeface="Trebuchet MS"/>
              </a:rPr>
              <a:t>Education - </a:t>
            </a:r>
            <a:r>
              <a:rPr lang="en-US" sz="2400" b="0" i="0" u="sng" strike="noStrike" cap="none">
                <a:solidFill>
                  <a:srgbClr val="0000FF"/>
                </a:solidFill>
                <a:latin typeface="Trebuchet MS"/>
                <a:ea typeface="Trebuchet MS"/>
                <a:cs typeface="Trebuchet MS"/>
                <a:sym typeface="Trebuchet MS"/>
                <a:hlinkClick r:id="rId6">
                  <a:extLst>
                    <a:ext uri="{A12FA001-AC4F-418D-AE19-62706E023703}">
                      <ahyp:hlinkClr xmlns:ahyp="http://schemas.microsoft.com/office/drawing/2018/hyperlinkcolor" val="tx"/>
                    </a:ext>
                  </a:extLst>
                </a:hlinkClick>
              </a:rPr>
              <a:t>CDE Data </a:t>
            </a:r>
            <a:endParaRPr sz="2400" b="0" i="0" u="none" strike="noStrike" cap="none">
              <a:solidFill>
                <a:srgbClr val="000000"/>
              </a:solidFill>
              <a:latin typeface="Trebuchet MS"/>
              <a:ea typeface="Trebuchet MS"/>
              <a:cs typeface="Trebuchet MS"/>
              <a:sym typeface="Trebuchet MS"/>
            </a:endParaRPr>
          </a:p>
          <a:p>
            <a:pPr marL="742950" marR="0" lvl="1" indent="-323850" algn="l" rtl="0">
              <a:lnSpc>
                <a:spcPct val="100000"/>
              </a:lnSpc>
              <a:spcBef>
                <a:spcPts val="0"/>
              </a:spcBef>
              <a:spcAft>
                <a:spcPts val="0"/>
              </a:spcAft>
              <a:buClr>
                <a:srgbClr val="292934"/>
              </a:buClr>
              <a:buSzPts val="2200"/>
              <a:buFont typeface="Times New Roman"/>
              <a:buChar char="•"/>
            </a:pPr>
            <a:r>
              <a:rPr lang="en-US" sz="2400" b="0" i="0" u="none" strike="noStrike" cap="none">
                <a:solidFill>
                  <a:srgbClr val="000000"/>
                </a:solidFill>
                <a:latin typeface="Trebuchet MS"/>
                <a:ea typeface="Trebuchet MS"/>
                <a:cs typeface="Trebuchet MS"/>
                <a:sym typeface="Trebuchet MS"/>
              </a:rPr>
              <a:t>Human Services - </a:t>
            </a:r>
            <a:r>
              <a:rPr lang="en-US" sz="2400" b="0" i="0" u="sng" strike="noStrike" cap="none">
                <a:solidFill>
                  <a:srgbClr val="0000FF"/>
                </a:solidFill>
                <a:latin typeface="Trebuchet MS"/>
                <a:ea typeface="Trebuchet MS"/>
                <a:cs typeface="Trebuchet MS"/>
                <a:sym typeface="Trebuchet MS"/>
                <a:hlinkClick r:id="rId7">
                  <a:extLst>
                    <a:ext uri="{A12FA001-AC4F-418D-AE19-62706E023703}">
                      <ahyp:hlinkClr xmlns:ahyp="http://schemas.microsoft.com/office/drawing/2018/hyperlinkcolor" val="tx"/>
                    </a:ext>
                  </a:extLst>
                </a:hlinkClick>
              </a:rPr>
              <a:t>CDHS Data </a:t>
            </a:r>
            <a:endParaRPr sz="2400" b="0" i="0" u="none" strike="noStrike" cap="none">
              <a:solidFill>
                <a:srgbClr val="000000"/>
              </a:solidFill>
              <a:latin typeface="Trebuchet MS"/>
              <a:ea typeface="Trebuchet MS"/>
              <a:cs typeface="Trebuchet MS"/>
              <a:sym typeface="Trebuchet MS"/>
            </a:endParaRPr>
          </a:p>
          <a:p>
            <a:pPr marL="742950" marR="0" lvl="1" indent="-323850" algn="l" rtl="0">
              <a:lnSpc>
                <a:spcPct val="100000"/>
              </a:lnSpc>
              <a:spcBef>
                <a:spcPts val="0"/>
              </a:spcBef>
              <a:spcAft>
                <a:spcPts val="0"/>
              </a:spcAft>
              <a:buClr>
                <a:srgbClr val="292934"/>
              </a:buClr>
              <a:buSzPts val="2200"/>
              <a:buFont typeface="Times New Roman"/>
              <a:buChar char="•"/>
            </a:pPr>
            <a:r>
              <a:rPr lang="en-US" sz="2400" b="0" i="0" u="none" strike="noStrike" cap="none">
                <a:solidFill>
                  <a:srgbClr val="000000"/>
                </a:solidFill>
                <a:latin typeface="Trebuchet MS"/>
                <a:ea typeface="Trebuchet MS"/>
                <a:cs typeface="Trebuchet MS"/>
                <a:sym typeface="Trebuchet MS"/>
              </a:rPr>
              <a:t>Transportation - </a:t>
            </a:r>
            <a:r>
              <a:rPr lang="en-US" sz="2400" b="0" i="0" u="sng" strike="noStrike" cap="none">
                <a:solidFill>
                  <a:srgbClr val="0000FF"/>
                </a:solidFill>
                <a:latin typeface="Trebuchet MS"/>
                <a:ea typeface="Trebuchet MS"/>
                <a:cs typeface="Trebuchet MS"/>
                <a:sym typeface="Trebuchet MS"/>
                <a:hlinkClick r:id="rId8">
                  <a:extLst>
                    <a:ext uri="{A12FA001-AC4F-418D-AE19-62706E023703}">
                      <ahyp:hlinkClr xmlns:ahyp="http://schemas.microsoft.com/office/drawing/2018/hyperlinkcolor" val="tx"/>
                    </a:ext>
                  </a:extLst>
                </a:hlinkClick>
              </a:rPr>
              <a:t>CDOT Library </a:t>
            </a:r>
            <a:endParaRPr sz="2400" b="0" i="0" u="none" strike="noStrike" cap="none">
              <a:solidFill>
                <a:srgbClr val="000000"/>
              </a:solidFill>
              <a:latin typeface="Trebuchet MS"/>
              <a:ea typeface="Trebuchet MS"/>
              <a:cs typeface="Trebuchet MS"/>
              <a:sym typeface="Trebuchet MS"/>
            </a:endParaRPr>
          </a:p>
          <a:p>
            <a:pPr marL="742950" marR="0" lvl="1" indent="-323850" algn="l" rtl="0">
              <a:lnSpc>
                <a:spcPct val="100000"/>
              </a:lnSpc>
              <a:spcBef>
                <a:spcPts val="0"/>
              </a:spcBef>
              <a:spcAft>
                <a:spcPts val="0"/>
              </a:spcAft>
              <a:buClr>
                <a:srgbClr val="000000"/>
              </a:buClr>
              <a:buSzPts val="2200"/>
              <a:buFont typeface="Times New Roman"/>
              <a:buChar char="•"/>
            </a:pPr>
            <a:r>
              <a:rPr lang="en-US" sz="2400" b="0" i="0" u="none" strike="noStrike" cap="none">
                <a:solidFill>
                  <a:srgbClr val="000000"/>
                </a:solidFill>
                <a:latin typeface="Trebuchet MS"/>
                <a:ea typeface="Trebuchet MS"/>
                <a:cs typeface="Trebuchet MS"/>
                <a:sym typeface="Trebuchet MS"/>
              </a:rPr>
              <a:t>Workforce - </a:t>
            </a:r>
            <a:r>
              <a:rPr lang="en-US" sz="2400" b="0" i="0" u="sng" strike="noStrike" cap="none">
                <a:solidFill>
                  <a:srgbClr val="0000FF"/>
                </a:solidFill>
                <a:latin typeface="Trebuchet MS"/>
                <a:ea typeface="Trebuchet MS"/>
                <a:cs typeface="Trebuchet MS"/>
                <a:sym typeface="Trebuchet MS"/>
                <a:hlinkClick r:id="rId9">
                  <a:extLst>
                    <a:ext uri="{A12FA001-AC4F-418D-AE19-62706E023703}">
                      <ahyp:hlinkClr xmlns:ahyp="http://schemas.microsoft.com/office/drawing/2018/hyperlinkcolor" val="tx"/>
                    </a:ext>
                  </a:extLst>
                </a:hlinkClick>
              </a:rPr>
              <a:t>Colorado Talent Dashboard</a:t>
            </a:r>
            <a:endParaRPr sz="2400" b="0" i="0" u="none" strike="noStrike" cap="none">
              <a:solidFill>
                <a:srgbClr val="000000"/>
              </a:solidFill>
              <a:latin typeface="Trebuchet MS"/>
              <a:ea typeface="Trebuchet MS"/>
              <a:cs typeface="Trebuchet MS"/>
              <a:sym typeface="Trebuchet MS"/>
            </a:endParaRPr>
          </a:p>
          <a:p>
            <a:pPr marL="742950" marR="0" lvl="1" indent="-323850" algn="l" rtl="0">
              <a:lnSpc>
                <a:spcPct val="100000"/>
              </a:lnSpc>
              <a:spcBef>
                <a:spcPts val="0"/>
              </a:spcBef>
              <a:spcAft>
                <a:spcPts val="0"/>
              </a:spcAft>
              <a:buClr>
                <a:srgbClr val="000000"/>
              </a:buClr>
              <a:buSzPts val="2200"/>
              <a:buFont typeface="Times New Roman"/>
              <a:buChar char="•"/>
            </a:pPr>
            <a:r>
              <a:rPr lang="en-US" sz="2400" b="0" i="0" u="none" strike="noStrike" cap="none">
                <a:solidFill>
                  <a:srgbClr val="000000"/>
                </a:solidFill>
                <a:latin typeface="Trebuchet MS"/>
                <a:ea typeface="Trebuchet MS"/>
                <a:cs typeface="Trebuchet MS"/>
                <a:sym typeface="Trebuchet MS"/>
              </a:rPr>
              <a:t>Youth </a:t>
            </a:r>
            <a:endParaRPr sz="1800" b="0" i="0" u="none" strike="noStrike" cap="none">
              <a:solidFill>
                <a:srgbClr val="000000"/>
              </a:solidFill>
              <a:latin typeface="Arial"/>
              <a:ea typeface="Arial"/>
              <a:cs typeface="Arial"/>
              <a:sym typeface="Arial"/>
            </a:endParaRPr>
          </a:p>
          <a:p>
            <a:pPr marL="457200" marR="0" lvl="0" indent="457200" algn="l" rtl="0">
              <a:lnSpc>
                <a:spcPct val="100000"/>
              </a:lnSpc>
              <a:spcBef>
                <a:spcPts val="0"/>
              </a:spcBef>
              <a:spcAft>
                <a:spcPts val="0"/>
              </a:spcAft>
              <a:buClr>
                <a:srgbClr val="000000"/>
              </a:buClr>
              <a:buSzPts val="2000"/>
              <a:buFont typeface="Arial"/>
              <a:buNone/>
            </a:pPr>
            <a:r>
              <a:rPr lang="en-US" sz="2400" b="0" i="0" u="none" strike="noStrike" cap="none">
                <a:solidFill>
                  <a:srgbClr val="000000"/>
                </a:solidFill>
                <a:latin typeface="Trebuchet MS"/>
                <a:ea typeface="Trebuchet MS"/>
                <a:cs typeface="Trebuchet MS"/>
                <a:sym typeface="Trebuchet MS"/>
              </a:rPr>
              <a:t>Colorado Department of Early Childhood </a:t>
            </a:r>
            <a:r>
              <a:rPr lang="en-US" sz="2400" b="0" i="0" u="sng" strike="noStrike" cap="none">
                <a:solidFill>
                  <a:srgbClr val="0000FF"/>
                </a:solidFill>
                <a:latin typeface="Trebuchet MS"/>
                <a:ea typeface="Trebuchet MS"/>
                <a:cs typeface="Trebuchet MS"/>
                <a:sym typeface="Trebuchet MS"/>
                <a:hlinkClick r:id="rId10">
                  <a:extLst>
                    <a:ext uri="{A12FA001-AC4F-418D-AE19-62706E023703}">
                      <ahyp:hlinkClr xmlns:ahyp="http://schemas.microsoft.com/office/drawing/2018/hyperlinkcolor" val="tx"/>
                    </a:ext>
                  </a:extLst>
                </a:hlinkClick>
              </a:rPr>
              <a:t>Reports and Data</a:t>
            </a:r>
            <a:endParaRPr sz="2400" b="0" i="0" u="none" strike="noStrike" cap="none">
              <a:solidFill>
                <a:srgbClr val="000000"/>
              </a:solidFill>
              <a:latin typeface="Trebuchet MS"/>
              <a:ea typeface="Trebuchet MS"/>
              <a:cs typeface="Trebuchet MS"/>
              <a:sym typeface="Trebuchet MS"/>
            </a:endParaRPr>
          </a:p>
          <a:p>
            <a:pPr marL="457200" marR="0" lvl="0" indent="457200" algn="l" rtl="0">
              <a:lnSpc>
                <a:spcPct val="100000"/>
              </a:lnSpc>
              <a:spcBef>
                <a:spcPts val="0"/>
              </a:spcBef>
              <a:spcAft>
                <a:spcPts val="0"/>
              </a:spcAft>
              <a:buClr>
                <a:srgbClr val="000000"/>
              </a:buClr>
              <a:buSzPts val="2000"/>
              <a:buFont typeface="Arial"/>
              <a:buNone/>
            </a:pPr>
            <a:r>
              <a:rPr lang="en-US" sz="2400" b="0" i="0" u="none" strike="noStrike" cap="none">
                <a:solidFill>
                  <a:srgbClr val="000000"/>
                </a:solidFill>
                <a:latin typeface="Trebuchet MS"/>
                <a:ea typeface="Trebuchet MS"/>
                <a:cs typeface="Trebuchet MS"/>
                <a:sym typeface="Trebuchet MS"/>
              </a:rPr>
              <a:t>Colorado Children’s Campaigns </a:t>
            </a:r>
            <a:r>
              <a:rPr lang="en-US" sz="2400" b="0" i="0" u="sng" strike="noStrike" cap="none">
                <a:solidFill>
                  <a:srgbClr val="0000FF"/>
                </a:solidFill>
                <a:latin typeface="Trebuchet MS"/>
                <a:ea typeface="Trebuchet MS"/>
                <a:cs typeface="Trebuchet MS"/>
                <a:sym typeface="Trebuchet MS"/>
                <a:hlinkClick r:id="rId11">
                  <a:extLst>
                    <a:ext uri="{A12FA001-AC4F-418D-AE19-62706E023703}">
                      <ahyp:hlinkClr xmlns:ahyp="http://schemas.microsoft.com/office/drawing/2018/hyperlinkcolor" val="tx"/>
                    </a:ext>
                  </a:extLst>
                </a:hlinkClick>
              </a:rPr>
              <a:t>Kids Count in Colorado 2022</a:t>
            </a:r>
            <a:endParaRPr sz="2400" b="0" i="0" u="none" strike="noStrike" cap="none">
              <a:solidFill>
                <a:srgbClr val="000000"/>
              </a:solidFill>
              <a:latin typeface="Trebuchet MS"/>
              <a:ea typeface="Trebuchet MS"/>
              <a:cs typeface="Trebuchet MS"/>
              <a:sym typeface="Trebuchet MS"/>
            </a:endParaRPr>
          </a:p>
          <a:p>
            <a:pPr marL="742950" marR="0" lvl="1" indent="-323850" algn="l" rtl="0">
              <a:lnSpc>
                <a:spcPct val="100000"/>
              </a:lnSpc>
              <a:spcBef>
                <a:spcPts val="0"/>
              </a:spcBef>
              <a:spcAft>
                <a:spcPts val="0"/>
              </a:spcAft>
              <a:buClr>
                <a:srgbClr val="000000"/>
              </a:buClr>
              <a:buSzPts val="2200"/>
              <a:buFont typeface="Times New Roman"/>
              <a:buChar char="•"/>
            </a:pPr>
            <a:r>
              <a:rPr lang="en-US" sz="2400" b="0" i="0" u="none" strike="noStrike" cap="none">
                <a:solidFill>
                  <a:srgbClr val="000000"/>
                </a:solidFill>
                <a:latin typeface="Trebuchet MS"/>
                <a:ea typeface="Trebuchet MS"/>
                <a:cs typeface="Trebuchet MS"/>
                <a:sym typeface="Trebuchet MS"/>
              </a:rPr>
              <a:t>Broadband - Colorado Broadband Office’s </a:t>
            </a:r>
            <a:r>
              <a:rPr lang="en-US" sz="2400" b="0" i="0" u="sng" strike="noStrike" cap="none">
                <a:solidFill>
                  <a:srgbClr val="0000FF"/>
                </a:solidFill>
                <a:latin typeface="Trebuchet MS"/>
                <a:ea typeface="Trebuchet MS"/>
                <a:cs typeface="Trebuchet MS"/>
                <a:sym typeface="Trebuchet MS"/>
                <a:hlinkClick r:id="rId12">
                  <a:extLst>
                    <a:ext uri="{A12FA001-AC4F-418D-AE19-62706E023703}">
                      <ahyp:hlinkClr xmlns:ahyp="http://schemas.microsoft.com/office/drawing/2018/hyperlinkcolor" val="tx"/>
                    </a:ext>
                  </a:extLst>
                </a:hlinkClick>
              </a:rPr>
              <a:t>Data and Mapping Hub</a:t>
            </a:r>
            <a:endParaRPr sz="2400" b="0" i="0" u="none" strike="noStrike" cap="none">
              <a:solidFill>
                <a:srgbClr val="000000"/>
              </a:solidFill>
              <a:latin typeface="Trebuchet MS"/>
              <a:ea typeface="Trebuchet MS"/>
              <a:cs typeface="Trebuchet MS"/>
              <a:sym typeface="Trebuchet MS"/>
            </a:endParaRPr>
          </a:p>
        </p:txBody>
      </p:sp>
      <p:sp>
        <p:nvSpPr>
          <p:cNvPr id="312" name="Google Shape;312;p13"/>
          <p:cNvSpPr txBox="1">
            <a:spLocks noGrp="1"/>
          </p:cNvSpPr>
          <p:nvPr>
            <p:ph type="sldNum" idx="12"/>
          </p:nvPr>
        </p:nvSpPr>
        <p:spPr>
          <a:xfrm>
            <a:off x="12169648" y="9007124"/>
            <a:ext cx="780300" cy="746700"/>
          </a:xfrm>
          <a:prstGeom prst="rect">
            <a:avLst/>
          </a:prstGeom>
          <a:noFill/>
          <a:ln>
            <a:noFill/>
          </a:ln>
        </p:spPr>
        <p:txBody>
          <a:bodyPr spcFirstLastPara="1" wrap="square" lIns="130025" tIns="130025" rIns="130025" bIns="130025" anchor="t" anchorCtr="0">
            <a:noAutofit/>
          </a:bodyPr>
          <a:lstStyle/>
          <a:p>
            <a:pPr marL="0" lvl="0" indent="0" algn="r" rtl="0">
              <a:lnSpc>
                <a:spcPct val="100000"/>
              </a:lnSpc>
              <a:spcBef>
                <a:spcPts val="0"/>
              </a:spcBef>
              <a:spcAft>
                <a:spcPts val="0"/>
              </a:spcAft>
              <a:buSzPts val="1800"/>
              <a:buNone/>
            </a:pPr>
            <a:fld id="{00000000-1234-1234-1234-123412341234}" type="slidenum">
              <a:rPr lang="en-US"/>
              <a:t>18</a:t>
            </a:fld>
            <a:endParaRPr/>
          </a:p>
        </p:txBody>
      </p:sp>
      <p:pic>
        <p:nvPicPr>
          <p:cNvPr id="313" name="Google Shape;313;p13"/>
          <p:cNvPicPr preferRelativeResize="0"/>
          <p:nvPr/>
        </p:nvPicPr>
        <p:blipFill rotWithShape="1">
          <a:blip r:embed="rId13">
            <a:alphaModFix/>
          </a:blip>
          <a:srcRect/>
          <a:stretch/>
        </p:blipFill>
        <p:spPr>
          <a:xfrm>
            <a:off x="11233434" y="190500"/>
            <a:ext cx="1431253" cy="685800"/>
          </a:xfrm>
          <a:prstGeom prst="rect">
            <a:avLst/>
          </a:prstGeom>
          <a:noFill/>
          <a:ln>
            <a:noFill/>
          </a:ln>
        </p:spPr>
      </p:pic>
      <p:grpSp>
        <p:nvGrpSpPr>
          <p:cNvPr id="314" name="Google Shape;314;p13"/>
          <p:cNvGrpSpPr/>
          <p:nvPr/>
        </p:nvGrpSpPr>
        <p:grpSpPr>
          <a:xfrm>
            <a:off x="8102600" y="8841472"/>
            <a:ext cx="4343399" cy="835928"/>
            <a:chOff x="8102600" y="8841472"/>
            <a:chExt cx="4343399" cy="835928"/>
          </a:xfrm>
        </p:grpSpPr>
        <p:pic>
          <p:nvPicPr>
            <p:cNvPr id="315" name="Google Shape;315;p13"/>
            <p:cNvPicPr preferRelativeResize="0"/>
            <p:nvPr/>
          </p:nvPicPr>
          <p:blipFill rotWithShape="1">
            <a:blip r:embed="rId13">
              <a:alphaModFix/>
            </a:blip>
            <a:srcRect/>
            <a:stretch/>
          </p:blipFill>
          <p:spPr>
            <a:xfrm>
              <a:off x="11014746" y="8991600"/>
              <a:ext cx="1431253" cy="685800"/>
            </a:xfrm>
            <a:prstGeom prst="rect">
              <a:avLst/>
            </a:prstGeom>
            <a:noFill/>
            <a:ln>
              <a:noFill/>
            </a:ln>
          </p:spPr>
        </p:pic>
        <p:sp>
          <p:nvSpPr>
            <p:cNvPr id="316" name="Google Shape;316;p13"/>
            <p:cNvSpPr txBox="1"/>
            <p:nvPr/>
          </p:nvSpPr>
          <p:spPr>
            <a:xfrm>
              <a:off x="8102600" y="8841472"/>
              <a:ext cx="2634325"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C0D0E"/>
                  </a:solidFill>
                  <a:latin typeface="Trebuchet MS"/>
                  <a:ea typeface="Trebuchet MS"/>
                  <a:cs typeface="Trebuchet MS"/>
                  <a:sym typeface="Trebuchet MS"/>
                </a:rPr>
                <a:t>Colorado Community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C0D0E"/>
                  </a:solidFill>
                  <a:latin typeface="Trebuchet MS"/>
                  <a:ea typeface="Trebuchet MS"/>
                  <a:cs typeface="Trebuchet MS"/>
                  <a:sym typeface="Trebuchet MS"/>
                </a:rPr>
                <a:t>Action Association</a:t>
              </a:r>
              <a:endParaRPr sz="1400" b="0" i="0" u="none" strike="noStrike" cap="none">
                <a:solidFill>
                  <a:srgbClr val="000000"/>
                </a:solidFill>
                <a:latin typeface="Arial"/>
                <a:ea typeface="Arial"/>
                <a:cs typeface="Arial"/>
                <a:sym typeface="Arial"/>
              </a:endParaRPr>
            </a:p>
          </p:txBody>
        </p:sp>
        <p:cxnSp>
          <p:nvCxnSpPr>
            <p:cNvPr id="317" name="Google Shape;317;p13"/>
            <p:cNvCxnSpPr/>
            <p:nvPr/>
          </p:nvCxnSpPr>
          <p:spPr>
            <a:xfrm>
              <a:off x="10859677" y="9046464"/>
              <a:ext cx="0" cy="598318"/>
            </a:xfrm>
            <a:prstGeom prst="straightConnector1">
              <a:avLst/>
            </a:prstGeom>
            <a:solidFill>
              <a:srgbClr val="14943F"/>
            </a:solidFill>
            <a:ln w="15875" cap="flat" cmpd="sng">
              <a:solidFill>
                <a:srgbClr val="000000"/>
              </a:solidFill>
              <a:prstDash val="solid"/>
              <a:miter lim="0"/>
              <a:headEnd type="none" w="sm" len="sm"/>
              <a:tailEnd type="none" w="sm" len="sm"/>
            </a:ln>
          </p:spPr>
        </p:cxn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14"/>
          <p:cNvSpPr txBox="1">
            <a:spLocks noGrp="1"/>
          </p:cNvSpPr>
          <p:nvPr>
            <p:ph type="title"/>
          </p:nvPr>
        </p:nvSpPr>
        <p:spPr>
          <a:xfrm>
            <a:off x="2159000" y="408057"/>
            <a:ext cx="8991600" cy="1598924"/>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Times New Roman"/>
              <a:buNone/>
            </a:pPr>
            <a:r>
              <a:rPr lang="en-US" sz="4400" b="1">
                <a:solidFill>
                  <a:srgbClr val="2D348E"/>
                </a:solidFill>
                <a:latin typeface="Trebuchet MS"/>
                <a:ea typeface="Trebuchet MS"/>
                <a:cs typeface="Trebuchet MS"/>
                <a:sym typeface="Trebuchet MS"/>
              </a:rPr>
              <a:t>Data: Other Key Sectors</a:t>
            </a:r>
            <a:endParaRPr sz="4400" b="1">
              <a:solidFill>
                <a:srgbClr val="2D348E"/>
              </a:solidFill>
              <a:latin typeface="Trebuchet MS"/>
              <a:ea typeface="Trebuchet MS"/>
              <a:cs typeface="Trebuchet MS"/>
              <a:sym typeface="Trebuchet MS"/>
            </a:endParaRPr>
          </a:p>
        </p:txBody>
      </p:sp>
      <p:sp>
        <p:nvSpPr>
          <p:cNvPr id="323" name="Google Shape;323;p14"/>
          <p:cNvSpPr/>
          <p:nvPr/>
        </p:nvSpPr>
        <p:spPr>
          <a:xfrm>
            <a:off x="1054101" y="1752600"/>
            <a:ext cx="11201397" cy="6555600"/>
          </a:xfrm>
          <a:prstGeom prst="rect">
            <a:avLst/>
          </a:prstGeom>
          <a:noFill/>
          <a:ln>
            <a:noFill/>
          </a:ln>
        </p:spPr>
        <p:txBody>
          <a:bodyPr spcFirstLastPara="1" wrap="square" lIns="91425" tIns="45700" rIns="91425" bIns="45700" anchor="t" anchorCtr="0">
            <a:noAutofit/>
          </a:bodyPr>
          <a:lstStyle/>
          <a:p>
            <a:pPr marL="457200" marR="0" lvl="1" indent="0" algn="l" rtl="0">
              <a:lnSpc>
                <a:spcPct val="100000"/>
              </a:lnSpc>
              <a:spcBef>
                <a:spcPts val="0"/>
              </a:spcBef>
              <a:spcAft>
                <a:spcPts val="0"/>
              </a:spcAft>
              <a:buClr>
                <a:srgbClr val="000000"/>
              </a:buClr>
              <a:buSzPts val="2400"/>
              <a:buFont typeface="Arial"/>
              <a:buNone/>
            </a:pPr>
            <a:r>
              <a:rPr lang="en-US" sz="2400" b="0" i="0" u="none" strike="noStrike" cap="none">
                <a:solidFill>
                  <a:srgbClr val="292934"/>
                </a:solidFill>
                <a:latin typeface="Trebuchet MS"/>
                <a:ea typeface="Trebuchet MS"/>
                <a:cs typeface="Trebuchet MS"/>
                <a:sym typeface="Trebuchet MS"/>
              </a:rPr>
              <a:t>The organization utilizes information gathered from key sectors of the community in assessing needs and resources, during the community assessment process or other times.  These sectors would include at minimum: community-based organizations, faith-based organizations, private sector, </a:t>
            </a:r>
            <a:r>
              <a:rPr lang="en-US" sz="2400" b="1" i="0" u="sng" strike="noStrike" cap="none">
                <a:solidFill>
                  <a:srgbClr val="292934"/>
                </a:solidFill>
                <a:latin typeface="Trebuchet MS"/>
                <a:ea typeface="Trebuchet MS"/>
                <a:cs typeface="Trebuchet MS"/>
                <a:sym typeface="Trebuchet MS"/>
              </a:rPr>
              <a:t>public sector</a:t>
            </a:r>
            <a:r>
              <a:rPr lang="en-US" sz="2400" b="0" i="0" u="none" strike="noStrike" cap="none">
                <a:solidFill>
                  <a:srgbClr val="292934"/>
                </a:solidFill>
                <a:latin typeface="Trebuchet MS"/>
                <a:ea typeface="Trebuchet MS"/>
                <a:cs typeface="Trebuchet MS"/>
                <a:sym typeface="Trebuchet MS"/>
              </a:rPr>
              <a:t>, and educational institutions. (Org Standard 2.2)</a:t>
            </a:r>
            <a:endParaRPr sz="2400" b="0" i="0" u="none" strike="noStrike" cap="none">
              <a:solidFill>
                <a:srgbClr val="292934"/>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rebuchet MS"/>
              <a:ea typeface="Trebuchet MS"/>
              <a:cs typeface="Trebuchet MS"/>
              <a:sym typeface="Trebuchet MS"/>
            </a:endParaRPr>
          </a:p>
          <a:p>
            <a:pPr marL="457200" marR="0" lvl="1" indent="0" algn="l" rtl="0">
              <a:lnSpc>
                <a:spcPct val="100000"/>
              </a:lnSpc>
              <a:spcBef>
                <a:spcPts val="0"/>
              </a:spcBef>
              <a:spcAft>
                <a:spcPts val="0"/>
              </a:spcAft>
              <a:buClr>
                <a:srgbClr val="000000"/>
              </a:buClr>
              <a:buSzPts val="1600"/>
              <a:buFont typeface="Arial"/>
              <a:buNone/>
            </a:pPr>
            <a:endParaRPr sz="1600" b="0" i="0" u="sng" strike="noStrike" cap="none">
              <a:solidFill>
                <a:srgbClr val="292934"/>
              </a:solidFill>
              <a:latin typeface="Trebuchet MS"/>
              <a:ea typeface="Trebuchet MS"/>
              <a:cs typeface="Trebuchet MS"/>
              <a:sym typeface="Trebuchet MS"/>
            </a:endParaRPr>
          </a:p>
          <a:p>
            <a:pPr marL="457200" marR="0" lvl="1" indent="0" algn="l" rtl="0">
              <a:lnSpc>
                <a:spcPct val="100000"/>
              </a:lnSpc>
              <a:spcBef>
                <a:spcPts val="0"/>
              </a:spcBef>
              <a:spcAft>
                <a:spcPts val="0"/>
              </a:spcAft>
              <a:buClr>
                <a:srgbClr val="000000"/>
              </a:buClr>
              <a:buSzPts val="2400"/>
              <a:buFont typeface="Arial"/>
              <a:buNone/>
            </a:pPr>
            <a:r>
              <a:rPr lang="en-US" sz="2800" b="0" i="0" u="none" strike="noStrike" cap="none">
                <a:solidFill>
                  <a:srgbClr val="292934"/>
                </a:solidFill>
                <a:latin typeface="Trebuchet MS"/>
                <a:ea typeface="Trebuchet MS"/>
                <a:cs typeface="Trebuchet MS"/>
                <a:sym typeface="Trebuchet MS"/>
              </a:rPr>
              <a:t>Studies, Plans, and Standards:</a:t>
            </a:r>
            <a:endParaRPr sz="2400" b="0" i="0" u="none" strike="noStrike" cap="none">
              <a:solidFill>
                <a:srgbClr val="000000"/>
              </a:solidFill>
              <a:latin typeface="Trebuchet MS"/>
              <a:ea typeface="Trebuchet MS"/>
              <a:cs typeface="Trebuchet MS"/>
              <a:sym typeface="Trebuchet MS"/>
            </a:endParaRPr>
          </a:p>
          <a:p>
            <a:pPr marL="742950" marR="0" lvl="1" indent="-323850" algn="l" rtl="0">
              <a:lnSpc>
                <a:spcPct val="100000"/>
              </a:lnSpc>
              <a:spcBef>
                <a:spcPts val="0"/>
              </a:spcBef>
              <a:spcAft>
                <a:spcPts val="0"/>
              </a:spcAft>
              <a:buClr>
                <a:srgbClr val="292934"/>
              </a:buClr>
              <a:buSzPts val="2200"/>
              <a:buFont typeface="Times New Roman"/>
              <a:buChar char="•"/>
            </a:pPr>
            <a:r>
              <a:rPr lang="en-US" sz="2400" b="0" i="0" u="none" strike="noStrike" cap="none">
                <a:solidFill>
                  <a:srgbClr val="000000"/>
                </a:solidFill>
                <a:latin typeface="Trebuchet MS"/>
                <a:ea typeface="Trebuchet MS"/>
                <a:cs typeface="Trebuchet MS"/>
                <a:sym typeface="Trebuchet MS"/>
              </a:rPr>
              <a:t>Energy -  </a:t>
            </a:r>
            <a:r>
              <a:rPr lang="en-US" sz="2400" b="0" i="0" u="sng" strike="noStrike" cap="none">
                <a:solidFill>
                  <a:srgbClr val="0000FF"/>
                </a:solidFill>
                <a:latin typeface="Trebuchet MS"/>
                <a:ea typeface="Trebuchet MS"/>
                <a:cs typeface="Trebuchet MS"/>
                <a:sym typeface="Trebuchet MS"/>
                <a:hlinkClick r:id="rId3">
                  <a:extLst>
                    <a:ext uri="{A12FA001-AC4F-418D-AE19-62706E023703}">
                      <ahyp:hlinkClr xmlns:ahyp="http://schemas.microsoft.com/office/drawing/2018/hyperlinkcolor" val="tx"/>
                    </a:ext>
                  </a:extLst>
                </a:hlinkClick>
              </a:rPr>
              <a:t>Colorado Energy Office’s Pathway to Energy Affordability in Colorado - January 2022</a:t>
            </a:r>
            <a:r>
              <a:rPr lang="en-US" sz="2400" b="0" i="0" u="none" strike="noStrike" cap="none">
                <a:solidFill>
                  <a:srgbClr val="292934"/>
                </a:solidFill>
                <a:latin typeface="Trebuchet MS"/>
                <a:ea typeface="Trebuchet MS"/>
                <a:cs typeface="Trebuchet MS"/>
                <a:sym typeface="Trebuchet MS"/>
              </a:rPr>
              <a:t> </a:t>
            </a:r>
            <a:endParaRPr sz="1800" b="0" i="0" u="none" strike="noStrike" cap="none">
              <a:solidFill>
                <a:srgbClr val="000000"/>
              </a:solidFill>
              <a:latin typeface="Arial"/>
              <a:ea typeface="Arial"/>
              <a:cs typeface="Arial"/>
              <a:sym typeface="Arial"/>
            </a:endParaRPr>
          </a:p>
          <a:p>
            <a:pPr marL="742950" marR="0" lvl="1" indent="-330200" algn="l" rtl="0">
              <a:lnSpc>
                <a:spcPct val="100000"/>
              </a:lnSpc>
              <a:spcBef>
                <a:spcPts val="0"/>
              </a:spcBef>
              <a:spcAft>
                <a:spcPts val="0"/>
              </a:spcAft>
              <a:buClr>
                <a:srgbClr val="292934"/>
              </a:buClr>
              <a:buSzPts val="2300"/>
              <a:buFont typeface="Times New Roman"/>
              <a:buChar char="•"/>
            </a:pPr>
            <a:r>
              <a:rPr lang="en-US" sz="2400" b="0" i="0" u="none" strike="noStrike" cap="none">
                <a:solidFill>
                  <a:srgbClr val="292934"/>
                </a:solidFill>
                <a:latin typeface="Trebuchet MS"/>
                <a:ea typeface="Trebuchet MS"/>
                <a:cs typeface="Trebuchet MS"/>
                <a:sym typeface="Trebuchet MS"/>
              </a:rPr>
              <a:t>Self-Sufficiency Standard - </a:t>
            </a:r>
            <a:r>
              <a:rPr lang="en-US" sz="2400" b="0" i="0" u="sng" strike="noStrike" cap="none">
                <a:solidFill>
                  <a:srgbClr val="0000FF"/>
                </a:solidFill>
                <a:latin typeface="Trebuchet MS"/>
                <a:ea typeface="Trebuchet MS"/>
                <a:cs typeface="Trebuchet MS"/>
                <a:sym typeface="Trebuchet MS"/>
                <a:hlinkClick r:id="rId4">
                  <a:extLst>
                    <a:ext uri="{A12FA001-AC4F-418D-AE19-62706E023703}">
                      <ahyp:hlinkClr xmlns:ahyp="http://schemas.microsoft.com/office/drawing/2018/hyperlinkcolor" val="tx"/>
                    </a:ext>
                  </a:extLst>
                </a:hlinkClick>
              </a:rPr>
              <a:t>Colorado Center for Law and Policy Self-Sufficiency Standard for Colorado 2022 </a:t>
            </a:r>
            <a:endParaRPr sz="2400" b="0" i="0" u="none" strike="noStrike" cap="none">
              <a:solidFill>
                <a:srgbClr val="292934"/>
              </a:solidFill>
              <a:latin typeface="Trebuchet MS"/>
              <a:ea typeface="Trebuchet MS"/>
              <a:cs typeface="Trebuchet MS"/>
              <a:sym typeface="Trebuchet MS"/>
            </a:endParaRPr>
          </a:p>
          <a:p>
            <a:pPr marL="742950" marR="0" lvl="1" indent="-330200" algn="l" rtl="0">
              <a:lnSpc>
                <a:spcPct val="100000"/>
              </a:lnSpc>
              <a:spcBef>
                <a:spcPts val="0"/>
              </a:spcBef>
              <a:spcAft>
                <a:spcPts val="0"/>
              </a:spcAft>
              <a:buClr>
                <a:srgbClr val="292934"/>
              </a:buClr>
              <a:buSzPts val="2300"/>
              <a:buFont typeface="Times New Roman"/>
              <a:buChar char="•"/>
            </a:pPr>
            <a:r>
              <a:rPr lang="en-US" sz="2400" b="0" i="0" u="none" strike="noStrike" cap="none">
                <a:solidFill>
                  <a:srgbClr val="292934"/>
                </a:solidFill>
                <a:latin typeface="Trebuchet MS"/>
                <a:ea typeface="Trebuchet MS"/>
                <a:cs typeface="Trebuchet MS"/>
                <a:sym typeface="Trebuchet MS"/>
              </a:rPr>
              <a:t>Living Wages - </a:t>
            </a:r>
            <a:r>
              <a:rPr lang="en-US" sz="2400" b="0" i="0" u="sng" strike="noStrike" cap="none">
                <a:solidFill>
                  <a:srgbClr val="0000FF"/>
                </a:solidFill>
                <a:latin typeface="Trebuchet MS"/>
                <a:ea typeface="Trebuchet MS"/>
                <a:cs typeface="Trebuchet MS"/>
                <a:sym typeface="Trebuchet MS"/>
                <a:hlinkClick r:id="rId5">
                  <a:extLst>
                    <a:ext uri="{A12FA001-AC4F-418D-AE19-62706E023703}">
                      <ahyp:hlinkClr xmlns:ahyp="http://schemas.microsoft.com/office/drawing/2018/hyperlinkcolor" val="tx"/>
                    </a:ext>
                  </a:extLst>
                </a:hlinkClick>
              </a:rPr>
              <a:t>MIT Living Wage Calculator</a:t>
            </a:r>
            <a:endParaRPr sz="2400" b="0" i="0" u="none" strike="noStrike" cap="none">
              <a:solidFill>
                <a:srgbClr val="292934"/>
              </a:solidFill>
              <a:latin typeface="Trebuchet MS"/>
              <a:ea typeface="Trebuchet MS"/>
              <a:cs typeface="Trebuchet MS"/>
              <a:sym typeface="Trebuchet MS"/>
            </a:endParaRPr>
          </a:p>
          <a:p>
            <a:pPr marL="742950" marR="0" lvl="1" indent="-330200" algn="l" rtl="0">
              <a:lnSpc>
                <a:spcPct val="100000"/>
              </a:lnSpc>
              <a:spcBef>
                <a:spcPts val="0"/>
              </a:spcBef>
              <a:spcAft>
                <a:spcPts val="0"/>
              </a:spcAft>
              <a:buClr>
                <a:srgbClr val="292934"/>
              </a:buClr>
              <a:buSzPts val="2300"/>
              <a:buFont typeface="Times New Roman"/>
              <a:buChar char="•"/>
            </a:pPr>
            <a:r>
              <a:rPr lang="en-US" sz="2400" b="0" i="0" u="none" strike="noStrike" cap="none">
                <a:solidFill>
                  <a:srgbClr val="292934"/>
                </a:solidFill>
                <a:latin typeface="Trebuchet MS"/>
                <a:ea typeface="Trebuchet MS"/>
                <a:cs typeface="Trebuchet MS"/>
                <a:sym typeface="Trebuchet MS"/>
              </a:rPr>
              <a:t>Homelessness - </a:t>
            </a:r>
            <a:r>
              <a:rPr lang="en-US" sz="2400" b="0" i="0" u="sng" strike="noStrike" cap="none">
                <a:solidFill>
                  <a:srgbClr val="0000FF"/>
                </a:solidFill>
                <a:latin typeface="Trebuchet MS"/>
                <a:ea typeface="Trebuchet MS"/>
                <a:cs typeface="Trebuchet MS"/>
                <a:sym typeface="Trebuchet MS"/>
                <a:hlinkClick r:id="rId6">
                  <a:extLst>
                    <a:ext uri="{A12FA001-AC4F-418D-AE19-62706E023703}">
                      <ahyp:hlinkClr xmlns:ahyp="http://schemas.microsoft.com/office/drawing/2018/hyperlinkcolor" val="tx"/>
                    </a:ext>
                  </a:extLst>
                </a:hlinkClick>
              </a:rPr>
              <a:t>MDHI’s State of Homelessness Report 2022-2023</a:t>
            </a:r>
            <a:endParaRPr sz="2400" b="0" i="0" u="none" strike="noStrike" cap="none">
              <a:solidFill>
                <a:srgbClr val="292934"/>
              </a:solidFill>
              <a:latin typeface="Trebuchet MS"/>
              <a:ea typeface="Trebuchet MS"/>
              <a:cs typeface="Trebuchet MS"/>
              <a:sym typeface="Trebuchet MS"/>
            </a:endParaRPr>
          </a:p>
          <a:p>
            <a:pPr marL="742950" marR="0" lvl="1" indent="-330200" algn="l" rtl="0">
              <a:lnSpc>
                <a:spcPct val="100000"/>
              </a:lnSpc>
              <a:spcBef>
                <a:spcPts val="0"/>
              </a:spcBef>
              <a:spcAft>
                <a:spcPts val="0"/>
              </a:spcAft>
              <a:buClr>
                <a:srgbClr val="292934"/>
              </a:buClr>
              <a:buSzPts val="2300"/>
              <a:buFont typeface="Times New Roman"/>
              <a:buChar char="•"/>
            </a:pPr>
            <a:r>
              <a:rPr lang="en-US" sz="2400" b="0" i="0" u="none" strike="noStrike" cap="none">
                <a:solidFill>
                  <a:srgbClr val="292934"/>
                </a:solidFill>
                <a:latin typeface="Trebuchet MS"/>
                <a:ea typeface="Trebuchet MS"/>
                <a:cs typeface="Trebuchet MS"/>
                <a:sym typeface="Trebuchet MS"/>
              </a:rPr>
              <a:t>Health - </a:t>
            </a:r>
            <a:r>
              <a:rPr lang="en-US" sz="2400" b="0" i="0" u="sng" strike="noStrike" cap="none">
                <a:solidFill>
                  <a:srgbClr val="0000FF"/>
                </a:solidFill>
                <a:latin typeface="Trebuchet MS"/>
                <a:ea typeface="Trebuchet MS"/>
                <a:cs typeface="Trebuchet MS"/>
                <a:sym typeface="Trebuchet MS"/>
                <a:hlinkClick r:id="rId7">
                  <a:extLst>
                    <a:ext uri="{A12FA001-AC4F-418D-AE19-62706E023703}">
                      <ahyp:hlinkClr xmlns:ahyp="http://schemas.microsoft.com/office/drawing/2018/hyperlinkcolor" val="tx"/>
                    </a:ext>
                  </a:extLst>
                </a:hlinkClick>
              </a:rPr>
              <a:t>Colorado Health Institute’s Colorado Health Access Survey 2021</a:t>
            </a:r>
            <a:endParaRPr sz="2400" b="0" i="0" u="none" strike="noStrike" cap="none">
              <a:solidFill>
                <a:srgbClr val="292934"/>
              </a:solidFill>
              <a:latin typeface="Trebuchet MS"/>
              <a:ea typeface="Trebuchet MS"/>
              <a:cs typeface="Trebuchet MS"/>
              <a:sym typeface="Trebuchet MS"/>
            </a:endParaRPr>
          </a:p>
          <a:p>
            <a:pPr marL="742950" marR="0" lvl="1" indent="-330200" algn="l" rtl="0">
              <a:lnSpc>
                <a:spcPct val="100000"/>
              </a:lnSpc>
              <a:spcBef>
                <a:spcPts val="0"/>
              </a:spcBef>
              <a:spcAft>
                <a:spcPts val="0"/>
              </a:spcAft>
              <a:buClr>
                <a:srgbClr val="292934"/>
              </a:buClr>
              <a:buSzPts val="2300"/>
              <a:buFont typeface="Times New Roman"/>
              <a:buChar char="•"/>
            </a:pPr>
            <a:r>
              <a:rPr lang="en-US" sz="2400" b="0" i="0" u="none" strike="noStrike" cap="none">
                <a:solidFill>
                  <a:srgbClr val="292934"/>
                </a:solidFill>
                <a:latin typeface="Trebuchet MS"/>
                <a:ea typeface="Trebuchet MS"/>
                <a:cs typeface="Trebuchet MS"/>
                <a:sym typeface="Trebuchet MS"/>
              </a:rPr>
              <a:t>Education - </a:t>
            </a:r>
            <a:r>
              <a:rPr lang="en-US" sz="2400" b="0" i="0" u="sng" strike="noStrike" cap="none">
                <a:solidFill>
                  <a:srgbClr val="0000FF"/>
                </a:solidFill>
                <a:latin typeface="Trebuchet MS"/>
                <a:ea typeface="Trebuchet MS"/>
                <a:cs typeface="Trebuchet MS"/>
                <a:sym typeface="Trebuchet MS"/>
                <a:hlinkClick r:id="rId8">
                  <a:extLst>
                    <a:ext uri="{A12FA001-AC4F-418D-AE19-62706E023703}">
                      <ahyp:hlinkClr xmlns:ahyp="http://schemas.microsoft.com/office/drawing/2018/hyperlinkcolor" val="tx"/>
                    </a:ext>
                  </a:extLst>
                </a:hlinkClick>
              </a:rPr>
              <a:t>Colorado Department of Education Strategic Plan Updated 2023</a:t>
            </a:r>
            <a:endParaRPr sz="2400" b="0" i="0" u="none" strike="noStrike" cap="none">
              <a:solidFill>
                <a:srgbClr val="292934"/>
              </a:solidFill>
              <a:latin typeface="Trebuchet MS"/>
              <a:ea typeface="Trebuchet MS"/>
              <a:cs typeface="Trebuchet MS"/>
              <a:sym typeface="Trebuchet MS"/>
            </a:endParaRPr>
          </a:p>
          <a:p>
            <a:pPr marL="742950" marR="0" lvl="1" indent="-330200" algn="l" rtl="0">
              <a:lnSpc>
                <a:spcPct val="100000"/>
              </a:lnSpc>
              <a:spcBef>
                <a:spcPts val="0"/>
              </a:spcBef>
              <a:spcAft>
                <a:spcPts val="0"/>
              </a:spcAft>
              <a:buClr>
                <a:srgbClr val="292934"/>
              </a:buClr>
              <a:buSzPts val="2300"/>
              <a:buFont typeface="Times New Roman"/>
              <a:buChar char="•"/>
            </a:pPr>
            <a:r>
              <a:rPr lang="en-US" sz="2400" b="0" i="0" u="none" strike="noStrike" cap="none">
                <a:solidFill>
                  <a:srgbClr val="292934"/>
                </a:solidFill>
                <a:latin typeface="Trebuchet MS"/>
                <a:ea typeface="Trebuchet MS"/>
                <a:cs typeface="Trebuchet MS"/>
                <a:sym typeface="Trebuchet MS"/>
              </a:rPr>
              <a:t>Broadband - </a:t>
            </a:r>
            <a:r>
              <a:rPr lang="en-US" sz="2400" b="0" i="0" u="sng" strike="noStrike" cap="none">
                <a:solidFill>
                  <a:srgbClr val="0000FF"/>
                </a:solidFill>
                <a:latin typeface="Trebuchet MS"/>
                <a:ea typeface="Trebuchet MS"/>
                <a:cs typeface="Trebuchet MS"/>
                <a:sym typeface="Trebuchet MS"/>
                <a:hlinkClick r:id="rId9">
                  <a:extLst>
                    <a:ext uri="{A12FA001-AC4F-418D-AE19-62706E023703}">
                      <ahyp:hlinkClr xmlns:ahyp="http://schemas.microsoft.com/office/drawing/2018/hyperlinkcolor" val="tx"/>
                    </a:ext>
                  </a:extLst>
                </a:hlinkClick>
              </a:rPr>
              <a:t>Colorado Broadband Roadmap</a:t>
            </a:r>
            <a:endParaRPr sz="2400" b="0" i="0" u="none" strike="noStrike" cap="none">
              <a:solidFill>
                <a:srgbClr val="292934"/>
              </a:solidFill>
              <a:latin typeface="Trebuchet MS"/>
              <a:ea typeface="Trebuchet MS"/>
              <a:cs typeface="Trebuchet MS"/>
              <a:sym typeface="Trebuchet MS"/>
            </a:endParaRPr>
          </a:p>
          <a:p>
            <a:pPr marL="91440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292934"/>
              </a:solidFill>
              <a:latin typeface="Times New Roman"/>
              <a:ea typeface="Times New Roman"/>
              <a:cs typeface="Times New Roman"/>
              <a:sym typeface="Times New Roman"/>
            </a:endParaRPr>
          </a:p>
        </p:txBody>
      </p:sp>
      <p:sp>
        <p:nvSpPr>
          <p:cNvPr id="324" name="Google Shape;324;p14"/>
          <p:cNvSpPr txBox="1">
            <a:spLocks noGrp="1"/>
          </p:cNvSpPr>
          <p:nvPr>
            <p:ph type="sldNum" idx="12"/>
          </p:nvPr>
        </p:nvSpPr>
        <p:spPr>
          <a:xfrm>
            <a:off x="12169648" y="9007124"/>
            <a:ext cx="780300" cy="746700"/>
          </a:xfrm>
          <a:prstGeom prst="rect">
            <a:avLst/>
          </a:prstGeom>
          <a:noFill/>
          <a:ln>
            <a:noFill/>
          </a:ln>
        </p:spPr>
        <p:txBody>
          <a:bodyPr spcFirstLastPara="1" wrap="square" lIns="130025" tIns="130025" rIns="130025" bIns="130025" anchor="t" anchorCtr="0">
            <a:noAutofit/>
          </a:bodyPr>
          <a:lstStyle/>
          <a:p>
            <a:pPr marL="0" lvl="0" indent="0" algn="r" rtl="0">
              <a:lnSpc>
                <a:spcPct val="100000"/>
              </a:lnSpc>
              <a:spcBef>
                <a:spcPts val="0"/>
              </a:spcBef>
              <a:spcAft>
                <a:spcPts val="0"/>
              </a:spcAft>
              <a:buSzPts val="1800"/>
              <a:buNone/>
            </a:pPr>
            <a:fld id="{00000000-1234-1234-1234-123412341234}" type="slidenum">
              <a:rPr lang="en-US"/>
              <a:t>19</a:t>
            </a:fld>
            <a:endParaRPr/>
          </a:p>
        </p:txBody>
      </p:sp>
      <p:pic>
        <p:nvPicPr>
          <p:cNvPr id="325" name="Google Shape;325;p14"/>
          <p:cNvPicPr preferRelativeResize="0"/>
          <p:nvPr/>
        </p:nvPicPr>
        <p:blipFill rotWithShape="1">
          <a:blip r:embed="rId10">
            <a:alphaModFix/>
          </a:blip>
          <a:srcRect/>
          <a:stretch/>
        </p:blipFill>
        <p:spPr>
          <a:xfrm>
            <a:off x="11233434" y="190500"/>
            <a:ext cx="1431253" cy="685800"/>
          </a:xfrm>
          <a:prstGeom prst="rect">
            <a:avLst/>
          </a:prstGeom>
          <a:noFill/>
          <a:ln>
            <a:noFill/>
          </a:ln>
        </p:spPr>
      </p:pic>
      <p:grpSp>
        <p:nvGrpSpPr>
          <p:cNvPr id="326" name="Google Shape;326;p14"/>
          <p:cNvGrpSpPr/>
          <p:nvPr/>
        </p:nvGrpSpPr>
        <p:grpSpPr>
          <a:xfrm>
            <a:off x="8102600" y="8841472"/>
            <a:ext cx="4343399" cy="835928"/>
            <a:chOff x="8102600" y="8841472"/>
            <a:chExt cx="4343399" cy="835928"/>
          </a:xfrm>
        </p:grpSpPr>
        <p:pic>
          <p:nvPicPr>
            <p:cNvPr id="327" name="Google Shape;327;p14"/>
            <p:cNvPicPr preferRelativeResize="0"/>
            <p:nvPr/>
          </p:nvPicPr>
          <p:blipFill rotWithShape="1">
            <a:blip r:embed="rId10">
              <a:alphaModFix/>
            </a:blip>
            <a:srcRect/>
            <a:stretch/>
          </p:blipFill>
          <p:spPr>
            <a:xfrm>
              <a:off x="11014746" y="8991600"/>
              <a:ext cx="1431253" cy="685800"/>
            </a:xfrm>
            <a:prstGeom prst="rect">
              <a:avLst/>
            </a:prstGeom>
            <a:noFill/>
            <a:ln>
              <a:noFill/>
            </a:ln>
          </p:spPr>
        </p:pic>
        <p:sp>
          <p:nvSpPr>
            <p:cNvPr id="328" name="Google Shape;328;p14"/>
            <p:cNvSpPr txBox="1"/>
            <p:nvPr/>
          </p:nvSpPr>
          <p:spPr>
            <a:xfrm>
              <a:off x="8102600" y="8841472"/>
              <a:ext cx="2634325"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C0D0E"/>
                  </a:solidFill>
                  <a:latin typeface="Trebuchet MS"/>
                  <a:ea typeface="Trebuchet MS"/>
                  <a:cs typeface="Trebuchet MS"/>
                  <a:sym typeface="Trebuchet MS"/>
                </a:rPr>
                <a:t>Colorado Community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C0D0E"/>
                  </a:solidFill>
                  <a:latin typeface="Trebuchet MS"/>
                  <a:ea typeface="Trebuchet MS"/>
                  <a:cs typeface="Trebuchet MS"/>
                  <a:sym typeface="Trebuchet MS"/>
                </a:rPr>
                <a:t>Action Association</a:t>
              </a:r>
              <a:endParaRPr sz="1400" b="0" i="0" u="none" strike="noStrike" cap="none">
                <a:solidFill>
                  <a:srgbClr val="000000"/>
                </a:solidFill>
                <a:latin typeface="Arial"/>
                <a:ea typeface="Arial"/>
                <a:cs typeface="Arial"/>
                <a:sym typeface="Arial"/>
              </a:endParaRPr>
            </a:p>
          </p:txBody>
        </p:sp>
        <p:cxnSp>
          <p:nvCxnSpPr>
            <p:cNvPr id="329" name="Google Shape;329;p14"/>
            <p:cNvCxnSpPr/>
            <p:nvPr/>
          </p:nvCxnSpPr>
          <p:spPr>
            <a:xfrm>
              <a:off x="10859677" y="9046464"/>
              <a:ext cx="0" cy="598318"/>
            </a:xfrm>
            <a:prstGeom prst="straightConnector1">
              <a:avLst/>
            </a:prstGeom>
            <a:solidFill>
              <a:srgbClr val="14943F"/>
            </a:solidFill>
            <a:ln w="15875" cap="flat" cmpd="sng">
              <a:solidFill>
                <a:srgbClr val="000000"/>
              </a:solidFill>
              <a:prstDash val="solid"/>
              <a:miter lim="0"/>
              <a:headEnd type="none" w="sm" len="sm"/>
              <a:tailEnd type="none" w="sm" len="sm"/>
            </a:ln>
          </p:spPr>
        </p:cxn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grpSp>
        <p:nvGrpSpPr>
          <p:cNvPr id="97" name="Google Shape;97;p2"/>
          <p:cNvGrpSpPr/>
          <p:nvPr/>
        </p:nvGrpSpPr>
        <p:grpSpPr>
          <a:xfrm>
            <a:off x="8102600" y="8841472"/>
            <a:ext cx="4343399" cy="835928"/>
            <a:chOff x="8102600" y="8841472"/>
            <a:chExt cx="4343399" cy="835928"/>
          </a:xfrm>
        </p:grpSpPr>
        <p:pic>
          <p:nvPicPr>
            <p:cNvPr id="98" name="Google Shape;98;p2"/>
            <p:cNvPicPr preferRelativeResize="0"/>
            <p:nvPr/>
          </p:nvPicPr>
          <p:blipFill rotWithShape="1">
            <a:blip r:embed="rId3">
              <a:alphaModFix/>
            </a:blip>
            <a:srcRect/>
            <a:stretch/>
          </p:blipFill>
          <p:spPr>
            <a:xfrm>
              <a:off x="11014746" y="8991600"/>
              <a:ext cx="1431253" cy="685800"/>
            </a:xfrm>
            <a:prstGeom prst="rect">
              <a:avLst/>
            </a:prstGeom>
            <a:noFill/>
            <a:ln>
              <a:noFill/>
            </a:ln>
          </p:spPr>
        </p:pic>
        <p:sp>
          <p:nvSpPr>
            <p:cNvPr id="99" name="Google Shape;99;p2"/>
            <p:cNvSpPr txBox="1"/>
            <p:nvPr/>
          </p:nvSpPr>
          <p:spPr>
            <a:xfrm>
              <a:off x="8102600" y="8841472"/>
              <a:ext cx="2634325"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C0D0E"/>
                  </a:solidFill>
                  <a:latin typeface="Trebuchet MS"/>
                  <a:ea typeface="Trebuchet MS"/>
                  <a:cs typeface="Trebuchet MS"/>
                  <a:sym typeface="Trebuchet MS"/>
                </a:rPr>
                <a:t>Colorado Community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C0D0E"/>
                  </a:solidFill>
                  <a:latin typeface="Trebuchet MS"/>
                  <a:ea typeface="Trebuchet MS"/>
                  <a:cs typeface="Trebuchet MS"/>
                  <a:sym typeface="Trebuchet MS"/>
                </a:rPr>
                <a:t>Action Association</a:t>
              </a:r>
              <a:endParaRPr sz="1400" b="0" i="0" u="none" strike="noStrike" cap="none">
                <a:solidFill>
                  <a:srgbClr val="000000"/>
                </a:solidFill>
                <a:latin typeface="Arial"/>
                <a:ea typeface="Arial"/>
                <a:cs typeface="Arial"/>
                <a:sym typeface="Arial"/>
              </a:endParaRPr>
            </a:p>
          </p:txBody>
        </p:sp>
        <p:cxnSp>
          <p:nvCxnSpPr>
            <p:cNvPr id="100" name="Google Shape;100;p2"/>
            <p:cNvCxnSpPr/>
            <p:nvPr/>
          </p:nvCxnSpPr>
          <p:spPr>
            <a:xfrm>
              <a:off x="10859677" y="9046464"/>
              <a:ext cx="0" cy="598318"/>
            </a:xfrm>
            <a:prstGeom prst="straightConnector1">
              <a:avLst/>
            </a:prstGeom>
            <a:solidFill>
              <a:srgbClr val="14943F"/>
            </a:solidFill>
            <a:ln w="15875" cap="flat" cmpd="sng">
              <a:solidFill>
                <a:srgbClr val="000000"/>
              </a:solidFill>
              <a:prstDash val="solid"/>
              <a:miter lim="0"/>
              <a:headEnd type="none" w="sm" len="sm"/>
              <a:tailEnd type="none" w="sm" len="sm"/>
            </a:ln>
          </p:spPr>
        </p:cxnSp>
      </p:grpSp>
      <p:pic>
        <p:nvPicPr>
          <p:cNvPr id="101" name="Google Shape;101;p2" descr="A qr code with black squares&#10;&#10;Description automatically generated with low confidence"/>
          <p:cNvPicPr preferRelativeResize="0"/>
          <p:nvPr/>
        </p:nvPicPr>
        <p:blipFill rotWithShape="1">
          <a:blip r:embed="rId4">
            <a:alphaModFix/>
          </a:blip>
          <a:srcRect/>
          <a:stretch/>
        </p:blipFill>
        <p:spPr>
          <a:xfrm>
            <a:off x="4826000" y="2819400"/>
            <a:ext cx="3807483" cy="3807483"/>
          </a:xfrm>
          <a:prstGeom prst="rect">
            <a:avLst/>
          </a:prstGeom>
          <a:noFill/>
          <a:ln>
            <a:noFill/>
          </a:ln>
        </p:spPr>
      </p:pic>
      <p:sp>
        <p:nvSpPr>
          <p:cNvPr id="102" name="Google Shape;102;p2"/>
          <p:cNvSpPr txBox="1">
            <a:spLocks noGrp="1"/>
          </p:cNvSpPr>
          <p:nvPr>
            <p:ph type="body" idx="2"/>
          </p:nvPr>
        </p:nvSpPr>
        <p:spPr>
          <a:xfrm>
            <a:off x="1016000" y="1752600"/>
            <a:ext cx="10972800" cy="628776"/>
          </a:xfrm>
          <a:prstGeom prst="rect">
            <a:avLst/>
          </a:prstGeom>
          <a:noFill/>
          <a:ln>
            <a:noFill/>
          </a:ln>
        </p:spPr>
        <p:txBody>
          <a:bodyPr spcFirstLastPara="1" wrap="square" lIns="91425" tIns="45700" rIns="91425" bIns="45700" anchor="t" anchorCtr="0">
            <a:noAutofit/>
          </a:bodyPr>
          <a:lstStyle/>
          <a:p>
            <a:pPr marL="342917" lvl="0" indent="-342917" algn="ctr" rtl="0">
              <a:lnSpc>
                <a:spcPct val="100000"/>
              </a:lnSpc>
              <a:spcBef>
                <a:spcPts val="0"/>
              </a:spcBef>
              <a:spcAft>
                <a:spcPts val="0"/>
              </a:spcAft>
              <a:buSzPts val="1400"/>
              <a:buNone/>
            </a:pPr>
            <a:r>
              <a:rPr lang="en-US" sz="3600" b="1">
                <a:solidFill>
                  <a:srgbClr val="2D348E"/>
                </a:solidFill>
              </a:rPr>
              <a:t>Sign-In Using Your Smartphone Camera</a:t>
            </a:r>
            <a:endParaRPr sz="3600" b="1">
              <a:solidFill>
                <a:srgbClr val="2D348E"/>
              </a:solidFill>
            </a:endParaRPr>
          </a:p>
          <a:p>
            <a:pPr marL="342917" lvl="0" indent="-342917" algn="ctr" rtl="0">
              <a:lnSpc>
                <a:spcPct val="100000"/>
              </a:lnSpc>
              <a:spcBef>
                <a:spcPts val="4200"/>
              </a:spcBef>
              <a:spcAft>
                <a:spcPts val="0"/>
              </a:spcAft>
              <a:buSzPts val="1400"/>
              <a:buNone/>
            </a:pPr>
            <a:endParaRPr/>
          </a:p>
        </p:txBody>
      </p:sp>
      <p:sp>
        <p:nvSpPr>
          <p:cNvPr id="103" name="Google Shape;103;p2"/>
          <p:cNvSpPr txBox="1">
            <a:spLocks noGrp="1"/>
          </p:cNvSpPr>
          <p:nvPr>
            <p:ph type="sldNum" idx="12"/>
          </p:nvPr>
        </p:nvSpPr>
        <p:spPr>
          <a:xfrm>
            <a:off x="12169648" y="9007124"/>
            <a:ext cx="780300" cy="746700"/>
          </a:xfrm>
          <a:prstGeom prst="rect">
            <a:avLst/>
          </a:prstGeom>
          <a:noFill/>
          <a:ln>
            <a:noFill/>
          </a:ln>
        </p:spPr>
        <p:txBody>
          <a:bodyPr spcFirstLastPara="1" wrap="square" lIns="130025" tIns="130025" rIns="130025" bIns="130025" anchor="t" anchorCtr="0">
            <a:noAutofit/>
          </a:bodyPr>
          <a:lstStyle/>
          <a:p>
            <a:pPr marL="0" lvl="0" indent="0" algn="r" rtl="0">
              <a:lnSpc>
                <a:spcPct val="100000"/>
              </a:lnSpc>
              <a:spcBef>
                <a:spcPts val="0"/>
              </a:spcBef>
              <a:spcAft>
                <a:spcPts val="0"/>
              </a:spcAft>
              <a:buSzPts val="1800"/>
              <a:buNone/>
            </a:pPr>
            <a:fld id="{00000000-1234-1234-1234-123412341234}" type="slidenum">
              <a:rPr lang="en-US"/>
              <a:t>2</a:t>
            </a:fld>
            <a:endParaRPr/>
          </a:p>
        </p:txBody>
      </p:sp>
      <p:pic>
        <p:nvPicPr>
          <p:cNvPr id="104" name="Google Shape;104;p2"/>
          <p:cNvPicPr preferRelativeResize="0"/>
          <p:nvPr/>
        </p:nvPicPr>
        <p:blipFill rotWithShape="1">
          <a:blip r:embed="rId5">
            <a:alphaModFix/>
          </a:blip>
          <a:srcRect/>
          <a:stretch/>
        </p:blipFill>
        <p:spPr>
          <a:xfrm>
            <a:off x="10406888" y="395211"/>
            <a:ext cx="2039111" cy="350062"/>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78"/>
          <p:cNvSpPr txBox="1">
            <a:spLocks noGrp="1"/>
          </p:cNvSpPr>
          <p:nvPr>
            <p:ph type="sldNum" idx="12"/>
          </p:nvPr>
        </p:nvSpPr>
        <p:spPr>
          <a:xfrm>
            <a:off x="12169648" y="9007124"/>
            <a:ext cx="780300" cy="746700"/>
          </a:xfrm>
          <a:prstGeom prst="rect">
            <a:avLst/>
          </a:prstGeom>
          <a:noFill/>
          <a:ln>
            <a:noFill/>
          </a:ln>
        </p:spPr>
        <p:txBody>
          <a:bodyPr spcFirstLastPara="1" wrap="square" lIns="130025" tIns="130025" rIns="130025" bIns="130025" anchor="t" anchorCtr="0">
            <a:noAutofit/>
          </a:bodyPr>
          <a:lstStyle/>
          <a:p>
            <a:pPr marL="0" lvl="0" indent="0" algn="r" rtl="0">
              <a:lnSpc>
                <a:spcPct val="100000"/>
              </a:lnSpc>
              <a:spcBef>
                <a:spcPts val="0"/>
              </a:spcBef>
              <a:spcAft>
                <a:spcPts val="0"/>
              </a:spcAft>
              <a:buSzPts val="1800"/>
              <a:buNone/>
            </a:pPr>
            <a:fld id="{00000000-1234-1234-1234-123412341234}" type="slidenum">
              <a:rPr lang="en-US"/>
              <a:t>20</a:t>
            </a:fld>
            <a:endParaRPr/>
          </a:p>
        </p:txBody>
      </p:sp>
      <p:pic>
        <p:nvPicPr>
          <p:cNvPr id="335" name="Google Shape;335;p78"/>
          <p:cNvPicPr preferRelativeResize="0"/>
          <p:nvPr/>
        </p:nvPicPr>
        <p:blipFill rotWithShape="1">
          <a:blip r:embed="rId3">
            <a:alphaModFix/>
          </a:blip>
          <a:srcRect/>
          <a:stretch/>
        </p:blipFill>
        <p:spPr>
          <a:xfrm>
            <a:off x="11233434" y="190500"/>
            <a:ext cx="1431253" cy="685800"/>
          </a:xfrm>
          <a:prstGeom prst="rect">
            <a:avLst/>
          </a:prstGeom>
          <a:noFill/>
          <a:ln>
            <a:noFill/>
          </a:ln>
        </p:spPr>
      </p:pic>
      <p:grpSp>
        <p:nvGrpSpPr>
          <p:cNvPr id="336" name="Google Shape;336;p78"/>
          <p:cNvGrpSpPr/>
          <p:nvPr/>
        </p:nvGrpSpPr>
        <p:grpSpPr>
          <a:xfrm>
            <a:off x="8102600" y="8833926"/>
            <a:ext cx="4343399" cy="835928"/>
            <a:chOff x="8102600" y="8841472"/>
            <a:chExt cx="4343399" cy="835928"/>
          </a:xfrm>
        </p:grpSpPr>
        <p:pic>
          <p:nvPicPr>
            <p:cNvPr id="337" name="Google Shape;337;p78"/>
            <p:cNvPicPr preferRelativeResize="0"/>
            <p:nvPr/>
          </p:nvPicPr>
          <p:blipFill rotWithShape="1">
            <a:blip r:embed="rId3">
              <a:alphaModFix/>
            </a:blip>
            <a:srcRect/>
            <a:stretch/>
          </p:blipFill>
          <p:spPr>
            <a:xfrm>
              <a:off x="11014746" y="8991600"/>
              <a:ext cx="1431253" cy="685800"/>
            </a:xfrm>
            <a:prstGeom prst="rect">
              <a:avLst/>
            </a:prstGeom>
            <a:noFill/>
            <a:ln>
              <a:noFill/>
            </a:ln>
          </p:spPr>
        </p:pic>
        <p:sp>
          <p:nvSpPr>
            <p:cNvPr id="338" name="Google Shape;338;p78"/>
            <p:cNvSpPr txBox="1"/>
            <p:nvPr/>
          </p:nvSpPr>
          <p:spPr>
            <a:xfrm>
              <a:off x="8102600" y="8841472"/>
              <a:ext cx="2634325"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C0D0E"/>
                  </a:solidFill>
                  <a:latin typeface="Trebuchet MS"/>
                  <a:ea typeface="Trebuchet MS"/>
                  <a:cs typeface="Trebuchet MS"/>
                  <a:sym typeface="Trebuchet MS"/>
                </a:rPr>
                <a:t>Colorado Community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C0D0E"/>
                  </a:solidFill>
                  <a:latin typeface="Trebuchet MS"/>
                  <a:ea typeface="Trebuchet MS"/>
                  <a:cs typeface="Trebuchet MS"/>
                  <a:sym typeface="Trebuchet MS"/>
                </a:rPr>
                <a:t>Action Association</a:t>
              </a:r>
              <a:endParaRPr sz="1400" b="0" i="0" u="none" strike="noStrike" cap="none">
                <a:solidFill>
                  <a:srgbClr val="000000"/>
                </a:solidFill>
                <a:latin typeface="Arial"/>
                <a:ea typeface="Arial"/>
                <a:cs typeface="Arial"/>
                <a:sym typeface="Arial"/>
              </a:endParaRPr>
            </a:p>
          </p:txBody>
        </p:sp>
        <p:cxnSp>
          <p:nvCxnSpPr>
            <p:cNvPr id="339" name="Google Shape;339;p78"/>
            <p:cNvCxnSpPr/>
            <p:nvPr/>
          </p:nvCxnSpPr>
          <p:spPr>
            <a:xfrm>
              <a:off x="10859677" y="9046464"/>
              <a:ext cx="0" cy="598318"/>
            </a:xfrm>
            <a:prstGeom prst="straightConnector1">
              <a:avLst/>
            </a:prstGeom>
            <a:solidFill>
              <a:srgbClr val="14943F"/>
            </a:solidFill>
            <a:ln w="15875" cap="flat" cmpd="sng">
              <a:solidFill>
                <a:srgbClr val="000000"/>
              </a:solidFill>
              <a:prstDash val="solid"/>
              <a:miter lim="0"/>
              <a:headEnd type="none" w="sm" len="sm"/>
              <a:tailEnd type="none" w="sm" len="sm"/>
            </a:ln>
          </p:spPr>
        </p:cxnSp>
      </p:grpSp>
      <p:sp>
        <p:nvSpPr>
          <p:cNvPr id="340" name="Google Shape;340;p78"/>
          <p:cNvSpPr txBox="1">
            <a:spLocks noGrp="1"/>
          </p:cNvSpPr>
          <p:nvPr>
            <p:ph type="title"/>
          </p:nvPr>
        </p:nvSpPr>
        <p:spPr>
          <a:xfrm>
            <a:off x="757572" y="1024720"/>
            <a:ext cx="10972800" cy="1213513"/>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SzPts val="1400"/>
              <a:buNone/>
            </a:pPr>
            <a:r>
              <a:rPr lang="en-US" b="1">
                <a:solidFill>
                  <a:srgbClr val="2D348E"/>
                </a:solidFill>
              </a:rPr>
              <a:t>ACTIVITY</a:t>
            </a:r>
            <a:endParaRPr/>
          </a:p>
        </p:txBody>
      </p:sp>
      <p:sp>
        <p:nvSpPr>
          <p:cNvPr id="341" name="Google Shape;341;p78"/>
          <p:cNvSpPr txBox="1"/>
          <p:nvPr/>
        </p:nvSpPr>
        <p:spPr>
          <a:xfrm>
            <a:off x="1719616" y="2900146"/>
            <a:ext cx="9158700" cy="4032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4400" b="0" i="0" u="none" strike="noStrike" cap="none">
                <a:solidFill>
                  <a:srgbClr val="000000"/>
                </a:solidFill>
                <a:latin typeface="Trebuchet MS"/>
                <a:ea typeface="Trebuchet MS"/>
                <a:cs typeface="Trebuchet MS"/>
                <a:sym typeface="Trebuchet MS"/>
              </a:rPr>
              <a:t>Large Group Discussion:</a:t>
            </a:r>
            <a:endParaRPr sz="4400" b="0" i="0" u="none" strike="noStrike" cap="none">
              <a:solidFill>
                <a:srgbClr val="000000"/>
              </a:solidFill>
              <a:latin typeface="Trebuchet MS"/>
              <a:ea typeface="Trebuchet MS"/>
              <a:cs typeface="Trebuchet MS"/>
              <a:sym typeface="Trebuchet MS"/>
            </a:endParaRPr>
          </a:p>
          <a:p>
            <a:pPr marL="0" marR="0" lvl="0" indent="0" algn="ctr" rtl="0">
              <a:lnSpc>
                <a:spcPct val="100000"/>
              </a:lnSpc>
              <a:spcBef>
                <a:spcPts val="0"/>
              </a:spcBef>
              <a:spcAft>
                <a:spcPts val="0"/>
              </a:spcAft>
              <a:buNone/>
            </a:pPr>
            <a:endParaRPr sz="4400">
              <a:latin typeface="Trebuchet MS"/>
              <a:ea typeface="Trebuchet MS"/>
              <a:cs typeface="Trebuchet MS"/>
              <a:sym typeface="Trebuchet MS"/>
            </a:endParaRPr>
          </a:p>
          <a:p>
            <a:pPr marL="0" marR="0" lvl="0" indent="0" algn="ctr" rtl="0">
              <a:lnSpc>
                <a:spcPct val="100000"/>
              </a:lnSpc>
              <a:spcBef>
                <a:spcPts val="0"/>
              </a:spcBef>
              <a:spcAft>
                <a:spcPts val="0"/>
              </a:spcAft>
              <a:buNone/>
            </a:pPr>
            <a:endParaRPr sz="4400">
              <a:latin typeface="Trebuchet MS"/>
              <a:ea typeface="Trebuchet MS"/>
              <a:cs typeface="Trebuchet MS"/>
              <a:sym typeface="Trebuchet MS"/>
            </a:endParaRPr>
          </a:p>
          <a:p>
            <a:pPr marL="0" lvl="0" indent="0" algn="ctr" rtl="0">
              <a:spcBef>
                <a:spcPts val="0"/>
              </a:spcBef>
              <a:spcAft>
                <a:spcPts val="0"/>
              </a:spcAft>
              <a:buNone/>
            </a:pPr>
            <a:r>
              <a:rPr lang="en-US" sz="4000" b="1">
                <a:latin typeface="Trebuchet MS"/>
                <a:ea typeface="Trebuchet MS"/>
                <a:cs typeface="Trebuchet MS"/>
                <a:sym typeface="Trebuchet MS"/>
              </a:rPr>
              <a:t>What are data resources you know you will need to consider?</a:t>
            </a:r>
            <a:endParaRPr/>
          </a:p>
          <a:p>
            <a:pPr marL="0" marR="0" lvl="0" indent="0" algn="ctr" rtl="0">
              <a:lnSpc>
                <a:spcPct val="100000"/>
              </a:lnSpc>
              <a:spcBef>
                <a:spcPts val="0"/>
              </a:spcBef>
              <a:spcAft>
                <a:spcPts val="0"/>
              </a:spcAft>
              <a:buNone/>
            </a:pPr>
            <a:endParaRPr sz="4400">
              <a:latin typeface="Trebuchet MS"/>
              <a:ea typeface="Trebuchet MS"/>
              <a:cs typeface="Trebuchet MS"/>
              <a:sym typeface="Trebuchet MS"/>
            </a:endParaRPr>
          </a:p>
        </p:txBody>
      </p:sp>
      <p:grpSp>
        <p:nvGrpSpPr>
          <p:cNvPr id="342" name="Google Shape;342;p78"/>
          <p:cNvGrpSpPr/>
          <p:nvPr/>
        </p:nvGrpSpPr>
        <p:grpSpPr>
          <a:xfrm>
            <a:off x="8102600" y="8841472"/>
            <a:ext cx="4343399" cy="835928"/>
            <a:chOff x="8102600" y="8841472"/>
            <a:chExt cx="4343399" cy="835928"/>
          </a:xfrm>
        </p:grpSpPr>
        <p:pic>
          <p:nvPicPr>
            <p:cNvPr id="343" name="Google Shape;343;p78"/>
            <p:cNvPicPr preferRelativeResize="0"/>
            <p:nvPr/>
          </p:nvPicPr>
          <p:blipFill rotWithShape="1">
            <a:blip r:embed="rId3">
              <a:alphaModFix/>
            </a:blip>
            <a:srcRect/>
            <a:stretch/>
          </p:blipFill>
          <p:spPr>
            <a:xfrm>
              <a:off x="11014746" y="8991600"/>
              <a:ext cx="1431253" cy="685800"/>
            </a:xfrm>
            <a:prstGeom prst="rect">
              <a:avLst/>
            </a:prstGeom>
            <a:noFill/>
            <a:ln>
              <a:noFill/>
            </a:ln>
          </p:spPr>
        </p:pic>
        <p:sp>
          <p:nvSpPr>
            <p:cNvPr id="344" name="Google Shape;344;p78"/>
            <p:cNvSpPr txBox="1"/>
            <p:nvPr/>
          </p:nvSpPr>
          <p:spPr>
            <a:xfrm>
              <a:off x="8102600" y="8841472"/>
              <a:ext cx="2634325"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C0D0E"/>
                  </a:solidFill>
                  <a:latin typeface="Trebuchet MS"/>
                  <a:ea typeface="Trebuchet MS"/>
                  <a:cs typeface="Trebuchet MS"/>
                  <a:sym typeface="Trebuchet MS"/>
                </a:rPr>
                <a:t>Colorado Community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C0D0E"/>
                  </a:solidFill>
                  <a:latin typeface="Trebuchet MS"/>
                  <a:ea typeface="Trebuchet MS"/>
                  <a:cs typeface="Trebuchet MS"/>
                  <a:sym typeface="Trebuchet MS"/>
                </a:rPr>
                <a:t>Action Association</a:t>
              </a:r>
              <a:endParaRPr sz="1400" b="0" i="0" u="none" strike="noStrike" cap="none">
                <a:solidFill>
                  <a:srgbClr val="000000"/>
                </a:solidFill>
                <a:latin typeface="Arial"/>
                <a:ea typeface="Arial"/>
                <a:cs typeface="Arial"/>
                <a:sym typeface="Arial"/>
              </a:endParaRPr>
            </a:p>
          </p:txBody>
        </p:sp>
        <p:cxnSp>
          <p:nvCxnSpPr>
            <p:cNvPr id="345" name="Google Shape;345;p78"/>
            <p:cNvCxnSpPr/>
            <p:nvPr/>
          </p:nvCxnSpPr>
          <p:spPr>
            <a:xfrm>
              <a:off x="10859677" y="9046464"/>
              <a:ext cx="0" cy="598318"/>
            </a:xfrm>
            <a:prstGeom prst="straightConnector1">
              <a:avLst/>
            </a:prstGeom>
            <a:solidFill>
              <a:srgbClr val="14943F"/>
            </a:solidFill>
            <a:ln w="15875" cap="flat" cmpd="sng">
              <a:solidFill>
                <a:srgbClr val="000000"/>
              </a:solidFill>
              <a:prstDash val="solid"/>
              <a:miter lim="0"/>
              <a:headEnd type="none" w="sm" len="sm"/>
              <a:tailEnd type="none" w="sm" len="sm"/>
            </a:ln>
          </p:spPr>
        </p:cxn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15"/>
          <p:cNvSpPr txBox="1">
            <a:spLocks noGrp="1"/>
          </p:cNvSpPr>
          <p:nvPr>
            <p:ph type="title"/>
          </p:nvPr>
        </p:nvSpPr>
        <p:spPr>
          <a:xfrm>
            <a:off x="2159000" y="408057"/>
            <a:ext cx="8991600" cy="1598924"/>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800"/>
              <a:buFont typeface="Times New Roman"/>
              <a:buNone/>
            </a:pPr>
            <a:r>
              <a:rPr lang="en-US" sz="4800" b="1">
                <a:solidFill>
                  <a:srgbClr val="2D348E"/>
                </a:solidFill>
                <a:latin typeface="Trebuchet MS"/>
                <a:ea typeface="Trebuchet MS"/>
                <a:cs typeface="Trebuchet MS"/>
                <a:sym typeface="Trebuchet MS"/>
              </a:rPr>
              <a:t>Identification of Asset Groups</a:t>
            </a:r>
            <a:endParaRPr sz="4800" b="1">
              <a:solidFill>
                <a:srgbClr val="2D348E"/>
              </a:solidFill>
              <a:latin typeface="Trebuchet MS"/>
              <a:ea typeface="Trebuchet MS"/>
              <a:cs typeface="Trebuchet MS"/>
              <a:sym typeface="Trebuchet MS"/>
            </a:endParaRPr>
          </a:p>
        </p:txBody>
      </p:sp>
      <p:sp>
        <p:nvSpPr>
          <p:cNvPr id="351" name="Google Shape;351;p15"/>
          <p:cNvSpPr txBox="1"/>
          <p:nvPr/>
        </p:nvSpPr>
        <p:spPr>
          <a:xfrm>
            <a:off x="1320800" y="1905000"/>
            <a:ext cx="10972799" cy="5514201"/>
          </a:xfrm>
          <a:prstGeom prst="rect">
            <a:avLst/>
          </a:prstGeom>
          <a:noFill/>
          <a:ln>
            <a:noFill/>
          </a:ln>
        </p:spPr>
        <p:txBody>
          <a:bodyPr spcFirstLastPara="1" wrap="square" lIns="91425" tIns="45700" rIns="91425" bIns="45700" anchor="t" anchorCtr="0">
            <a:normAutofit fontScale="25000" lnSpcReduction="20000"/>
          </a:bodyPr>
          <a:lstStyle/>
          <a:p>
            <a:pPr marL="342900" marR="0" lvl="0" indent="-368173" algn="l" rtl="0">
              <a:lnSpc>
                <a:spcPct val="100000"/>
              </a:lnSpc>
              <a:spcBef>
                <a:spcPts val="0"/>
              </a:spcBef>
              <a:spcAft>
                <a:spcPts val="0"/>
              </a:spcAft>
              <a:buClr>
                <a:srgbClr val="000000"/>
              </a:buClr>
              <a:buSzPct val="100000"/>
              <a:buFont typeface="Arial"/>
              <a:buChar char="•"/>
            </a:pPr>
            <a:r>
              <a:rPr lang="en-US" sz="11200" b="1" i="0" u="none" strike="noStrike" cap="none">
                <a:solidFill>
                  <a:srgbClr val="000000"/>
                </a:solidFill>
                <a:latin typeface="Trebuchet MS"/>
                <a:ea typeface="Trebuchet MS"/>
                <a:cs typeface="Trebuchet MS"/>
                <a:sym typeface="Trebuchet MS"/>
              </a:rPr>
              <a:t>Developmental Assets </a:t>
            </a:r>
            <a:r>
              <a:rPr lang="en-US" sz="11200" b="0" i="0" u="none" strike="noStrike" cap="none">
                <a:solidFill>
                  <a:srgbClr val="000000"/>
                </a:solidFill>
                <a:latin typeface="Trebuchet MS"/>
                <a:ea typeface="Trebuchet MS"/>
                <a:cs typeface="Trebuchet MS"/>
                <a:sym typeface="Trebuchet MS"/>
              </a:rPr>
              <a:t>allow residents to attain the skills needed to be successful in all aspects of daily life (e.g., educational institutions, early learning centers, and health resources).</a:t>
            </a:r>
            <a:endParaRPr sz="11200" b="0" i="0" u="none" strike="noStrike" cap="none">
              <a:solidFill>
                <a:srgbClr val="000000"/>
              </a:solidFill>
              <a:latin typeface="Arial"/>
              <a:ea typeface="Arial"/>
              <a:cs typeface="Arial"/>
              <a:sym typeface="Arial"/>
            </a:endParaRPr>
          </a:p>
          <a:p>
            <a:pPr marL="342900" marR="0" lvl="0" indent="-190373" algn="l" rtl="0">
              <a:lnSpc>
                <a:spcPct val="100000"/>
              </a:lnSpc>
              <a:spcBef>
                <a:spcPts val="0"/>
              </a:spcBef>
              <a:spcAft>
                <a:spcPts val="0"/>
              </a:spcAft>
              <a:buClr>
                <a:srgbClr val="000000"/>
              </a:buClr>
              <a:buSzPct val="27678"/>
              <a:buFont typeface="Arial"/>
              <a:buNone/>
            </a:pPr>
            <a:endParaRPr sz="11200" b="0" i="0" u="none" strike="noStrike" cap="none">
              <a:solidFill>
                <a:srgbClr val="5C6670"/>
              </a:solidFill>
              <a:latin typeface="Trebuchet MS"/>
              <a:ea typeface="Trebuchet MS"/>
              <a:cs typeface="Trebuchet MS"/>
              <a:sym typeface="Trebuchet MS"/>
            </a:endParaRPr>
          </a:p>
          <a:p>
            <a:pPr marL="342900" marR="0" lvl="0" indent="-368173" algn="l" rtl="0">
              <a:lnSpc>
                <a:spcPct val="100000"/>
              </a:lnSpc>
              <a:spcBef>
                <a:spcPts val="518"/>
              </a:spcBef>
              <a:spcAft>
                <a:spcPts val="0"/>
              </a:spcAft>
              <a:buClr>
                <a:srgbClr val="000000"/>
              </a:buClr>
              <a:buSzPct val="100000"/>
              <a:buFont typeface="Arial"/>
              <a:buChar char="•"/>
            </a:pPr>
            <a:r>
              <a:rPr lang="en-US" sz="11200" b="1" i="0" u="none" strike="noStrike" cap="none">
                <a:solidFill>
                  <a:srgbClr val="000000"/>
                </a:solidFill>
                <a:latin typeface="Trebuchet MS"/>
                <a:ea typeface="Trebuchet MS"/>
                <a:cs typeface="Trebuchet MS"/>
                <a:sym typeface="Trebuchet MS"/>
              </a:rPr>
              <a:t>Commercial Assets </a:t>
            </a:r>
            <a:r>
              <a:rPr lang="en-US" sz="11200" b="0" i="0" u="none" strike="noStrike" cap="none">
                <a:solidFill>
                  <a:srgbClr val="000000"/>
                </a:solidFill>
                <a:latin typeface="Trebuchet MS"/>
                <a:ea typeface="Trebuchet MS"/>
                <a:cs typeface="Trebuchet MS"/>
                <a:sym typeface="Trebuchet MS"/>
              </a:rPr>
              <a:t>are associated with production, employment, transactions, and sales (e.g., labor force and retail establishments).</a:t>
            </a:r>
            <a:endParaRPr sz="11200" b="0" i="0" u="none" strike="noStrike" cap="none">
              <a:solidFill>
                <a:srgbClr val="000000"/>
              </a:solidFill>
              <a:latin typeface="Arial"/>
              <a:ea typeface="Arial"/>
              <a:cs typeface="Arial"/>
              <a:sym typeface="Arial"/>
            </a:endParaRPr>
          </a:p>
          <a:p>
            <a:pPr marL="342900" marR="0" lvl="0" indent="-190373" algn="l" rtl="0">
              <a:lnSpc>
                <a:spcPct val="100000"/>
              </a:lnSpc>
              <a:spcBef>
                <a:spcPts val="518"/>
              </a:spcBef>
              <a:spcAft>
                <a:spcPts val="0"/>
              </a:spcAft>
              <a:buClr>
                <a:srgbClr val="000000"/>
              </a:buClr>
              <a:buSzPct val="27678"/>
              <a:buFont typeface="Arial"/>
              <a:buNone/>
            </a:pPr>
            <a:endParaRPr sz="11200" b="0" i="0" u="none" strike="noStrike" cap="none">
              <a:solidFill>
                <a:srgbClr val="5C6670"/>
              </a:solidFill>
              <a:latin typeface="Trebuchet MS"/>
              <a:ea typeface="Trebuchet MS"/>
              <a:cs typeface="Trebuchet MS"/>
              <a:sym typeface="Trebuchet MS"/>
            </a:endParaRPr>
          </a:p>
          <a:p>
            <a:pPr marL="342900" marR="0" lvl="0" indent="-368173" algn="l" rtl="0">
              <a:lnSpc>
                <a:spcPct val="100000"/>
              </a:lnSpc>
              <a:spcBef>
                <a:spcPts val="518"/>
              </a:spcBef>
              <a:spcAft>
                <a:spcPts val="0"/>
              </a:spcAft>
              <a:buClr>
                <a:srgbClr val="000000"/>
              </a:buClr>
              <a:buSzPct val="100000"/>
              <a:buFont typeface="Arial"/>
              <a:buChar char="•"/>
            </a:pPr>
            <a:r>
              <a:rPr lang="en-US" sz="11200" b="1" i="0" u="none" strike="noStrike" cap="none">
                <a:solidFill>
                  <a:srgbClr val="000000"/>
                </a:solidFill>
                <a:latin typeface="Trebuchet MS"/>
                <a:ea typeface="Trebuchet MS"/>
                <a:cs typeface="Trebuchet MS"/>
                <a:sym typeface="Trebuchet MS"/>
              </a:rPr>
              <a:t>Recreational assets </a:t>
            </a:r>
            <a:r>
              <a:rPr lang="en-US" sz="11200" b="0" i="0" u="none" strike="noStrike" cap="none">
                <a:solidFill>
                  <a:srgbClr val="000000"/>
                </a:solidFill>
                <a:latin typeface="Trebuchet MS"/>
                <a:ea typeface="Trebuchet MS"/>
                <a:cs typeface="Trebuchet MS"/>
                <a:sym typeface="Trebuchet MS"/>
              </a:rPr>
              <a:t>which create value in a neighborhood beyond work and education (e.g., parks, open space, community gardens, and arts organizations).</a:t>
            </a:r>
            <a:endParaRPr sz="11200" b="0" i="0" u="none" strike="noStrike" cap="none">
              <a:solidFill>
                <a:srgbClr val="000000"/>
              </a:solidFill>
              <a:latin typeface="Arial"/>
              <a:ea typeface="Arial"/>
              <a:cs typeface="Arial"/>
              <a:sym typeface="Arial"/>
            </a:endParaRPr>
          </a:p>
          <a:p>
            <a:pPr marL="342900" marR="0" lvl="0" indent="-190373" algn="l" rtl="0">
              <a:lnSpc>
                <a:spcPct val="100000"/>
              </a:lnSpc>
              <a:spcBef>
                <a:spcPts val="518"/>
              </a:spcBef>
              <a:spcAft>
                <a:spcPts val="0"/>
              </a:spcAft>
              <a:buClr>
                <a:srgbClr val="000000"/>
              </a:buClr>
              <a:buSzPct val="27678"/>
              <a:buFont typeface="Arial"/>
              <a:buNone/>
            </a:pPr>
            <a:endParaRPr sz="11200" b="0" i="0" u="none" strike="noStrike" cap="none">
              <a:solidFill>
                <a:srgbClr val="5C6670"/>
              </a:solidFill>
              <a:latin typeface="Trebuchet MS"/>
              <a:ea typeface="Trebuchet MS"/>
              <a:cs typeface="Trebuchet MS"/>
              <a:sym typeface="Trebuchet MS"/>
            </a:endParaRPr>
          </a:p>
          <a:p>
            <a:pPr marL="342900" marR="0" lvl="0" indent="-368173" algn="l" rtl="0">
              <a:lnSpc>
                <a:spcPct val="100000"/>
              </a:lnSpc>
              <a:spcBef>
                <a:spcPts val="518"/>
              </a:spcBef>
              <a:spcAft>
                <a:spcPts val="0"/>
              </a:spcAft>
              <a:buClr>
                <a:srgbClr val="000000"/>
              </a:buClr>
              <a:buSzPct val="100000"/>
              <a:buFont typeface="Arial"/>
              <a:buChar char="•"/>
            </a:pPr>
            <a:r>
              <a:rPr lang="en-US" sz="11200" b="1" i="0" u="none" strike="noStrike" cap="none">
                <a:solidFill>
                  <a:srgbClr val="000000"/>
                </a:solidFill>
                <a:latin typeface="Trebuchet MS"/>
                <a:ea typeface="Trebuchet MS"/>
                <a:cs typeface="Trebuchet MS"/>
                <a:sym typeface="Trebuchet MS"/>
              </a:rPr>
              <a:t>Physical assets </a:t>
            </a:r>
            <a:r>
              <a:rPr lang="en-US" sz="11200" b="0" i="0" u="none" strike="noStrike" cap="none">
                <a:solidFill>
                  <a:srgbClr val="000000"/>
                </a:solidFill>
                <a:latin typeface="Trebuchet MS"/>
                <a:ea typeface="Trebuchet MS"/>
                <a:cs typeface="Trebuchet MS"/>
                <a:sym typeface="Trebuchet MS"/>
              </a:rPr>
              <a:t>associated with the built environment and physical infrastructure (e.g., housing, commercial buildings, and roads).</a:t>
            </a:r>
            <a:endParaRPr sz="11200" b="0" i="0" u="none" strike="noStrike" cap="none">
              <a:solidFill>
                <a:srgbClr val="000000"/>
              </a:solidFill>
              <a:latin typeface="Arial"/>
              <a:ea typeface="Arial"/>
              <a:cs typeface="Arial"/>
              <a:sym typeface="Arial"/>
            </a:endParaRPr>
          </a:p>
          <a:p>
            <a:pPr marL="342900" marR="0" lvl="0" indent="-190373" algn="l" rtl="0">
              <a:lnSpc>
                <a:spcPct val="100000"/>
              </a:lnSpc>
              <a:spcBef>
                <a:spcPts val="518"/>
              </a:spcBef>
              <a:spcAft>
                <a:spcPts val="0"/>
              </a:spcAft>
              <a:buClr>
                <a:srgbClr val="000000"/>
              </a:buClr>
              <a:buSzPct val="27678"/>
              <a:buFont typeface="Arial"/>
              <a:buNone/>
            </a:pPr>
            <a:endParaRPr sz="11200" b="0" i="0" u="none" strike="noStrike" cap="none">
              <a:solidFill>
                <a:srgbClr val="5C6670"/>
              </a:solidFill>
              <a:latin typeface="Trebuchet MS"/>
              <a:ea typeface="Trebuchet MS"/>
              <a:cs typeface="Trebuchet MS"/>
              <a:sym typeface="Trebuchet MS"/>
            </a:endParaRPr>
          </a:p>
          <a:p>
            <a:pPr marL="342900" marR="0" lvl="0" indent="-368173" algn="l" rtl="0">
              <a:lnSpc>
                <a:spcPct val="100000"/>
              </a:lnSpc>
              <a:spcBef>
                <a:spcPts val="518"/>
              </a:spcBef>
              <a:spcAft>
                <a:spcPts val="0"/>
              </a:spcAft>
              <a:buClr>
                <a:srgbClr val="000000"/>
              </a:buClr>
              <a:buSzPct val="100000"/>
              <a:buFont typeface="Arial"/>
              <a:buChar char="•"/>
            </a:pPr>
            <a:r>
              <a:rPr lang="en-US" sz="11200" b="1" i="0" u="none" strike="noStrike" cap="none">
                <a:solidFill>
                  <a:srgbClr val="000000"/>
                </a:solidFill>
                <a:latin typeface="Trebuchet MS"/>
                <a:ea typeface="Trebuchet MS"/>
                <a:cs typeface="Trebuchet MS"/>
                <a:sym typeface="Trebuchet MS"/>
              </a:rPr>
              <a:t>Social assets </a:t>
            </a:r>
            <a:r>
              <a:rPr lang="en-US" sz="11200" b="0" i="0" u="none" strike="noStrike" cap="none">
                <a:solidFill>
                  <a:srgbClr val="000000"/>
                </a:solidFill>
                <a:latin typeface="Trebuchet MS"/>
                <a:ea typeface="Trebuchet MS"/>
                <a:cs typeface="Trebuchet MS"/>
                <a:sym typeface="Trebuchet MS"/>
              </a:rPr>
              <a:t>establish well-functioning social interactions (e.g., public safety and community services).</a:t>
            </a:r>
            <a:endParaRPr sz="11200" b="0" i="0" u="none" strike="noStrike" cap="none">
              <a:solidFill>
                <a:srgbClr val="5C6670"/>
              </a:solidFill>
              <a:latin typeface="Trebuchet MS"/>
              <a:ea typeface="Trebuchet MS"/>
              <a:cs typeface="Trebuchet MS"/>
              <a:sym typeface="Trebuchet MS"/>
            </a:endParaRPr>
          </a:p>
          <a:p>
            <a:pPr marL="342900" marR="0" lvl="0" indent="-342900" algn="l" rtl="0">
              <a:lnSpc>
                <a:spcPct val="90000"/>
              </a:lnSpc>
              <a:spcBef>
                <a:spcPts val="600"/>
              </a:spcBef>
              <a:spcAft>
                <a:spcPts val="0"/>
              </a:spcAft>
              <a:buClr>
                <a:schemeClr val="dk1"/>
              </a:buClr>
              <a:buSzPct val="100000"/>
              <a:buFont typeface="Arial"/>
              <a:buNone/>
            </a:pPr>
            <a:endParaRPr sz="3000" b="0" i="0" u="none" strike="noStrike" cap="none">
              <a:solidFill>
                <a:srgbClr val="000000"/>
              </a:solidFill>
              <a:latin typeface="Times New Roman"/>
              <a:ea typeface="Times New Roman"/>
              <a:cs typeface="Times New Roman"/>
              <a:sym typeface="Times New Roman"/>
            </a:endParaRPr>
          </a:p>
          <a:p>
            <a:pPr marL="0" marR="0" lvl="0" indent="0" algn="l" rtl="0">
              <a:lnSpc>
                <a:spcPct val="90000"/>
              </a:lnSpc>
              <a:spcBef>
                <a:spcPts val="1118"/>
              </a:spcBef>
              <a:spcAft>
                <a:spcPts val="0"/>
              </a:spcAft>
              <a:buClr>
                <a:schemeClr val="dk1"/>
              </a:buClr>
              <a:buSzPct val="100000"/>
              <a:buFont typeface="Arial"/>
              <a:buNone/>
            </a:pPr>
            <a:endParaRPr sz="2800" b="0" i="0" u="none" strike="noStrike" cap="none">
              <a:solidFill>
                <a:srgbClr val="1F497D"/>
              </a:solidFill>
              <a:latin typeface="Times New Roman"/>
              <a:ea typeface="Times New Roman"/>
              <a:cs typeface="Times New Roman"/>
              <a:sym typeface="Times New Roman"/>
            </a:endParaRPr>
          </a:p>
          <a:p>
            <a:pPr marL="0" marR="0" lvl="0" indent="0" algn="l" rtl="0">
              <a:lnSpc>
                <a:spcPct val="90000"/>
              </a:lnSpc>
              <a:spcBef>
                <a:spcPts val="555"/>
              </a:spcBef>
              <a:spcAft>
                <a:spcPts val="0"/>
              </a:spcAft>
              <a:buClr>
                <a:schemeClr val="dk1"/>
              </a:buClr>
              <a:buSzPct val="100000"/>
              <a:buFont typeface="Arial"/>
              <a:buNone/>
            </a:pPr>
            <a:endParaRPr sz="3000" b="0" i="0" u="none" strike="noStrike" cap="none">
              <a:solidFill>
                <a:srgbClr val="000000"/>
              </a:solidFill>
              <a:latin typeface="Times New Roman"/>
              <a:ea typeface="Times New Roman"/>
              <a:cs typeface="Times New Roman"/>
              <a:sym typeface="Times New Roman"/>
            </a:endParaRPr>
          </a:p>
        </p:txBody>
      </p:sp>
      <p:sp>
        <p:nvSpPr>
          <p:cNvPr id="352" name="Google Shape;352;p15"/>
          <p:cNvSpPr txBox="1">
            <a:spLocks noGrp="1"/>
          </p:cNvSpPr>
          <p:nvPr>
            <p:ph type="sldNum" idx="12"/>
          </p:nvPr>
        </p:nvSpPr>
        <p:spPr>
          <a:xfrm>
            <a:off x="12169648" y="9007124"/>
            <a:ext cx="780300" cy="746700"/>
          </a:xfrm>
          <a:prstGeom prst="rect">
            <a:avLst/>
          </a:prstGeom>
          <a:noFill/>
          <a:ln>
            <a:noFill/>
          </a:ln>
        </p:spPr>
        <p:txBody>
          <a:bodyPr spcFirstLastPara="1" wrap="square" lIns="130025" tIns="130025" rIns="130025" bIns="130025" anchor="t" anchorCtr="0">
            <a:noAutofit/>
          </a:bodyPr>
          <a:lstStyle/>
          <a:p>
            <a:pPr marL="0" lvl="0" indent="0" algn="r" rtl="0">
              <a:lnSpc>
                <a:spcPct val="100000"/>
              </a:lnSpc>
              <a:spcBef>
                <a:spcPts val="0"/>
              </a:spcBef>
              <a:spcAft>
                <a:spcPts val="0"/>
              </a:spcAft>
              <a:buSzPts val="1800"/>
              <a:buNone/>
            </a:pPr>
            <a:fld id="{00000000-1234-1234-1234-123412341234}" type="slidenum">
              <a:rPr lang="en-US"/>
              <a:t>21</a:t>
            </a:fld>
            <a:endParaRPr/>
          </a:p>
        </p:txBody>
      </p:sp>
      <p:pic>
        <p:nvPicPr>
          <p:cNvPr id="353" name="Google Shape;353;p15"/>
          <p:cNvPicPr preferRelativeResize="0"/>
          <p:nvPr/>
        </p:nvPicPr>
        <p:blipFill rotWithShape="1">
          <a:blip r:embed="rId3">
            <a:alphaModFix/>
          </a:blip>
          <a:srcRect/>
          <a:stretch/>
        </p:blipFill>
        <p:spPr>
          <a:xfrm>
            <a:off x="11233434" y="190500"/>
            <a:ext cx="1431253" cy="685800"/>
          </a:xfrm>
          <a:prstGeom prst="rect">
            <a:avLst/>
          </a:prstGeom>
          <a:noFill/>
          <a:ln>
            <a:noFill/>
          </a:ln>
        </p:spPr>
      </p:pic>
      <p:grpSp>
        <p:nvGrpSpPr>
          <p:cNvPr id="354" name="Google Shape;354;p15"/>
          <p:cNvGrpSpPr/>
          <p:nvPr/>
        </p:nvGrpSpPr>
        <p:grpSpPr>
          <a:xfrm>
            <a:off x="8102600" y="8841472"/>
            <a:ext cx="4343399" cy="835928"/>
            <a:chOff x="8102600" y="8841472"/>
            <a:chExt cx="4343399" cy="835928"/>
          </a:xfrm>
        </p:grpSpPr>
        <p:pic>
          <p:nvPicPr>
            <p:cNvPr id="355" name="Google Shape;355;p15"/>
            <p:cNvPicPr preferRelativeResize="0"/>
            <p:nvPr/>
          </p:nvPicPr>
          <p:blipFill rotWithShape="1">
            <a:blip r:embed="rId3">
              <a:alphaModFix/>
            </a:blip>
            <a:srcRect/>
            <a:stretch/>
          </p:blipFill>
          <p:spPr>
            <a:xfrm>
              <a:off x="11014746" y="8991600"/>
              <a:ext cx="1431253" cy="685800"/>
            </a:xfrm>
            <a:prstGeom prst="rect">
              <a:avLst/>
            </a:prstGeom>
            <a:noFill/>
            <a:ln>
              <a:noFill/>
            </a:ln>
          </p:spPr>
        </p:pic>
        <p:sp>
          <p:nvSpPr>
            <p:cNvPr id="356" name="Google Shape;356;p15"/>
            <p:cNvSpPr txBox="1"/>
            <p:nvPr/>
          </p:nvSpPr>
          <p:spPr>
            <a:xfrm>
              <a:off x="8102600" y="8841472"/>
              <a:ext cx="2634325"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C0D0E"/>
                  </a:solidFill>
                  <a:latin typeface="Trebuchet MS"/>
                  <a:ea typeface="Trebuchet MS"/>
                  <a:cs typeface="Trebuchet MS"/>
                  <a:sym typeface="Trebuchet MS"/>
                </a:rPr>
                <a:t>Colorado Community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C0D0E"/>
                  </a:solidFill>
                  <a:latin typeface="Trebuchet MS"/>
                  <a:ea typeface="Trebuchet MS"/>
                  <a:cs typeface="Trebuchet MS"/>
                  <a:sym typeface="Trebuchet MS"/>
                </a:rPr>
                <a:t>Action Association</a:t>
              </a:r>
              <a:endParaRPr sz="1400" b="0" i="0" u="none" strike="noStrike" cap="none">
                <a:solidFill>
                  <a:srgbClr val="000000"/>
                </a:solidFill>
                <a:latin typeface="Arial"/>
                <a:ea typeface="Arial"/>
                <a:cs typeface="Arial"/>
                <a:sym typeface="Arial"/>
              </a:endParaRPr>
            </a:p>
          </p:txBody>
        </p:sp>
        <p:cxnSp>
          <p:nvCxnSpPr>
            <p:cNvPr id="357" name="Google Shape;357;p15"/>
            <p:cNvCxnSpPr/>
            <p:nvPr/>
          </p:nvCxnSpPr>
          <p:spPr>
            <a:xfrm>
              <a:off x="10859677" y="9046464"/>
              <a:ext cx="0" cy="598318"/>
            </a:xfrm>
            <a:prstGeom prst="straightConnector1">
              <a:avLst/>
            </a:prstGeom>
            <a:solidFill>
              <a:srgbClr val="14943F"/>
            </a:solidFill>
            <a:ln w="15875" cap="flat" cmpd="sng">
              <a:solidFill>
                <a:srgbClr val="000000"/>
              </a:solidFill>
              <a:prstDash val="solid"/>
              <a:miter lim="0"/>
              <a:headEnd type="none" w="sm" len="sm"/>
              <a:tailEnd type="none" w="sm" len="sm"/>
            </a:ln>
          </p:spPr>
        </p:cxn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16"/>
          <p:cNvSpPr txBox="1">
            <a:spLocks noGrp="1"/>
          </p:cNvSpPr>
          <p:nvPr>
            <p:ph type="title"/>
          </p:nvPr>
        </p:nvSpPr>
        <p:spPr>
          <a:xfrm>
            <a:off x="2159000" y="408057"/>
            <a:ext cx="8991600" cy="1598924"/>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800"/>
              <a:buFont typeface="Times New Roman"/>
              <a:buNone/>
            </a:pPr>
            <a:r>
              <a:rPr lang="en-US" sz="4800" b="1">
                <a:solidFill>
                  <a:srgbClr val="2D348E"/>
                </a:solidFill>
                <a:latin typeface="Trebuchet MS"/>
                <a:ea typeface="Trebuchet MS"/>
                <a:cs typeface="Trebuchet MS"/>
                <a:sym typeface="Trebuchet MS"/>
              </a:rPr>
              <a:t>What are our Community Resources?</a:t>
            </a:r>
            <a:endParaRPr sz="4800" b="1">
              <a:solidFill>
                <a:srgbClr val="2D348E"/>
              </a:solidFill>
              <a:latin typeface="Trebuchet MS"/>
              <a:ea typeface="Trebuchet MS"/>
              <a:cs typeface="Trebuchet MS"/>
              <a:sym typeface="Trebuchet MS"/>
            </a:endParaRPr>
          </a:p>
        </p:txBody>
      </p:sp>
      <p:sp>
        <p:nvSpPr>
          <p:cNvPr id="363" name="Google Shape;363;p16"/>
          <p:cNvSpPr/>
          <p:nvPr/>
        </p:nvSpPr>
        <p:spPr>
          <a:xfrm>
            <a:off x="330200" y="1549781"/>
            <a:ext cx="3252300" cy="7171200"/>
          </a:xfrm>
          <a:prstGeom prst="rect">
            <a:avLst/>
          </a:prstGeom>
          <a:noFill/>
          <a:ln>
            <a:noFill/>
          </a:ln>
        </p:spPr>
        <p:txBody>
          <a:bodyPr spcFirstLastPara="1" wrap="square" lIns="91425" tIns="45700" rIns="91425" bIns="45700" anchor="t" anchorCtr="0">
            <a:spAutoFit/>
          </a:bodyPr>
          <a:lstStyle/>
          <a:p>
            <a:pPr marL="457200" marR="0" lvl="0" indent="-368300" algn="l" rtl="0">
              <a:lnSpc>
                <a:spcPct val="100000"/>
              </a:lnSpc>
              <a:spcBef>
                <a:spcPts val="0"/>
              </a:spcBef>
              <a:spcAft>
                <a:spcPts val="0"/>
              </a:spcAft>
              <a:buClr>
                <a:srgbClr val="222222"/>
              </a:buClr>
              <a:buSzPts val="2200"/>
              <a:buFont typeface="Trebuchet MS"/>
              <a:buChar char="●"/>
            </a:pPr>
            <a:r>
              <a:rPr lang="en-US" sz="2200" b="0" i="0" u="none" strike="noStrike" cap="none">
                <a:solidFill>
                  <a:srgbClr val="222222"/>
                </a:solidFill>
                <a:latin typeface="Trebuchet MS"/>
                <a:ea typeface="Trebuchet MS"/>
                <a:cs typeface="Trebuchet MS"/>
                <a:sym typeface="Trebuchet MS"/>
              </a:rPr>
              <a:t>Gaps</a:t>
            </a:r>
            <a:endParaRPr sz="2200" b="0" i="0" u="none" strike="noStrike" cap="none">
              <a:solidFill>
                <a:srgbClr val="222222"/>
              </a:solidFill>
              <a:latin typeface="Trebuchet MS"/>
              <a:ea typeface="Trebuchet MS"/>
              <a:cs typeface="Trebuchet MS"/>
              <a:sym typeface="Trebuchet MS"/>
            </a:endParaRPr>
          </a:p>
          <a:p>
            <a:pPr marL="457200" marR="0" lvl="0" indent="0" algn="l" rtl="0">
              <a:lnSpc>
                <a:spcPct val="100000"/>
              </a:lnSpc>
              <a:spcBef>
                <a:spcPts val="0"/>
              </a:spcBef>
              <a:spcAft>
                <a:spcPts val="0"/>
              </a:spcAft>
              <a:buNone/>
            </a:pPr>
            <a:endParaRPr sz="2200">
              <a:solidFill>
                <a:srgbClr val="222222"/>
              </a:solidFill>
              <a:latin typeface="Trebuchet MS"/>
              <a:ea typeface="Trebuchet MS"/>
              <a:cs typeface="Trebuchet MS"/>
              <a:sym typeface="Trebuchet MS"/>
            </a:endParaRPr>
          </a:p>
          <a:p>
            <a:pPr marL="457200" marR="0" lvl="0" indent="-368300" algn="l" rtl="0">
              <a:lnSpc>
                <a:spcPct val="100000"/>
              </a:lnSpc>
              <a:spcBef>
                <a:spcPts val="0"/>
              </a:spcBef>
              <a:spcAft>
                <a:spcPts val="0"/>
              </a:spcAft>
              <a:buClr>
                <a:srgbClr val="222222"/>
              </a:buClr>
              <a:buSzPts val="2200"/>
              <a:buFont typeface="Trebuchet MS"/>
              <a:buChar char="●"/>
            </a:pPr>
            <a:r>
              <a:rPr lang="en-US" sz="2200" b="0" i="0" u="none" strike="noStrike" cap="none">
                <a:solidFill>
                  <a:srgbClr val="222222"/>
                </a:solidFill>
                <a:latin typeface="Trebuchet MS"/>
                <a:ea typeface="Trebuchet MS"/>
                <a:cs typeface="Trebuchet MS"/>
                <a:sym typeface="Trebuchet MS"/>
              </a:rPr>
              <a:t>Agencies w/</a:t>
            </a:r>
            <a:r>
              <a:rPr lang="en-US" sz="2200">
                <a:solidFill>
                  <a:srgbClr val="222222"/>
                </a:solidFill>
                <a:latin typeface="Trebuchet MS"/>
                <a:ea typeface="Trebuchet MS"/>
                <a:cs typeface="Trebuchet MS"/>
                <a:sym typeface="Trebuchet MS"/>
              </a:rPr>
              <a:t>s</a:t>
            </a:r>
            <a:r>
              <a:rPr lang="en-US" sz="2200" b="0" i="0" u="none" strike="noStrike" cap="none">
                <a:solidFill>
                  <a:srgbClr val="222222"/>
                </a:solidFill>
                <a:latin typeface="Trebuchet MS"/>
                <a:ea typeface="Trebuchet MS"/>
                <a:cs typeface="Trebuchet MS"/>
                <a:sym typeface="Trebuchet MS"/>
              </a:rPr>
              <a:t>imilar </a:t>
            </a:r>
            <a:r>
              <a:rPr lang="en-US" sz="2200">
                <a:solidFill>
                  <a:srgbClr val="222222"/>
                </a:solidFill>
                <a:latin typeface="Trebuchet MS"/>
                <a:ea typeface="Trebuchet MS"/>
                <a:cs typeface="Trebuchet MS"/>
                <a:sym typeface="Trebuchet MS"/>
              </a:rPr>
              <a:t>m</a:t>
            </a:r>
            <a:r>
              <a:rPr lang="en-US" sz="2200" b="0" i="0" u="none" strike="noStrike" cap="none">
                <a:solidFill>
                  <a:srgbClr val="222222"/>
                </a:solidFill>
                <a:latin typeface="Trebuchet MS"/>
                <a:ea typeface="Trebuchet MS"/>
                <a:cs typeface="Trebuchet MS"/>
                <a:sym typeface="Trebuchet MS"/>
              </a:rPr>
              <a:t>issions as Opp </a:t>
            </a:r>
            <a:endParaRPr sz="2200" b="0" i="0" u="none" strike="noStrike" cap="none">
              <a:solidFill>
                <a:srgbClr val="222222"/>
              </a:solidFill>
              <a:latin typeface="Trebuchet MS"/>
              <a:ea typeface="Trebuchet MS"/>
              <a:cs typeface="Trebuchet MS"/>
              <a:sym typeface="Trebuchet MS"/>
            </a:endParaRPr>
          </a:p>
          <a:p>
            <a:pPr marL="457200" marR="0" lvl="0" indent="0" algn="l" rtl="0">
              <a:lnSpc>
                <a:spcPct val="100000"/>
              </a:lnSpc>
              <a:spcBef>
                <a:spcPts val="0"/>
              </a:spcBef>
              <a:spcAft>
                <a:spcPts val="0"/>
              </a:spcAft>
              <a:buNone/>
            </a:pPr>
            <a:endParaRPr sz="2200">
              <a:solidFill>
                <a:srgbClr val="222222"/>
              </a:solidFill>
              <a:latin typeface="Trebuchet MS"/>
              <a:ea typeface="Trebuchet MS"/>
              <a:cs typeface="Trebuchet MS"/>
              <a:sym typeface="Trebuchet MS"/>
            </a:endParaRPr>
          </a:p>
          <a:p>
            <a:pPr marL="457200" marR="0" lvl="0" indent="-368300" algn="l" rtl="0">
              <a:lnSpc>
                <a:spcPct val="100000"/>
              </a:lnSpc>
              <a:spcBef>
                <a:spcPts val="0"/>
              </a:spcBef>
              <a:spcAft>
                <a:spcPts val="0"/>
              </a:spcAft>
              <a:buClr>
                <a:srgbClr val="222222"/>
              </a:buClr>
              <a:buSzPts val="2200"/>
              <a:buFont typeface="Trebuchet MS"/>
              <a:buChar char="●"/>
            </a:pPr>
            <a:r>
              <a:rPr lang="en-US" sz="2200" b="0" i="0" u="none" strike="noStrike" cap="none">
                <a:solidFill>
                  <a:srgbClr val="222222"/>
                </a:solidFill>
                <a:latin typeface="Trebuchet MS"/>
                <a:ea typeface="Trebuchet MS"/>
                <a:cs typeface="Trebuchet MS"/>
                <a:sym typeface="Trebuchet MS"/>
              </a:rPr>
              <a:t>Threatened </a:t>
            </a:r>
            <a:r>
              <a:rPr lang="en-US" sz="2200">
                <a:solidFill>
                  <a:srgbClr val="222222"/>
                </a:solidFill>
                <a:latin typeface="Trebuchet MS"/>
                <a:ea typeface="Trebuchet MS"/>
                <a:cs typeface="Trebuchet MS"/>
                <a:sym typeface="Trebuchet MS"/>
              </a:rPr>
              <a:t>r</a:t>
            </a:r>
            <a:r>
              <a:rPr lang="en-US" sz="2200" b="0" i="0" u="none" strike="noStrike" cap="none">
                <a:solidFill>
                  <a:srgbClr val="222222"/>
                </a:solidFill>
                <a:latin typeface="Trebuchet MS"/>
                <a:ea typeface="Trebuchet MS"/>
                <a:cs typeface="Trebuchet MS"/>
                <a:sym typeface="Trebuchet MS"/>
              </a:rPr>
              <a:t>esources </a:t>
            </a:r>
            <a:r>
              <a:rPr lang="en-US" sz="2200">
                <a:solidFill>
                  <a:srgbClr val="222222"/>
                </a:solidFill>
                <a:latin typeface="Trebuchet MS"/>
                <a:ea typeface="Trebuchet MS"/>
                <a:cs typeface="Trebuchet MS"/>
                <a:sym typeface="Trebuchet MS"/>
              </a:rPr>
              <a:t>o</a:t>
            </a:r>
            <a:r>
              <a:rPr lang="en-US" sz="2200" b="0" i="0" u="none" strike="noStrike" cap="none">
                <a:solidFill>
                  <a:srgbClr val="222222"/>
                </a:solidFill>
                <a:latin typeface="Trebuchet MS"/>
                <a:ea typeface="Trebuchet MS"/>
                <a:cs typeface="Trebuchet MS"/>
                <a:sym typeface="Trebuchet MS"/>
              </a:rPr>
              <a:t>pportunity</a:t>
            </a:r>
            <a:endParaRPr sz="2200" b="0" i="0" u="none" strike="noStrike" cap="none">
              <a:solidFill>
                <a:srgbClr val="222222"/>
              </a:solidFill>
              <a:latin typeface="Trebuchet MS"/>
              <a:ea typeface="Trebuchet MS"/>
              <a:cs typeface="Trebuchet MS"/>
              <a:sym typeface="Trebuchet MS"/>
            </a:endParaRPr>
          </a:p>
          <a:p>
            <a:pPr marL="457200" marR="0" lvl="0" indent="0" algn="l" rtl="0">
              <a:lnSpc>
                <a:spcPct val="100000"/>
              </a:lnSpc>
              <a:spcBef>
                <a:spcPts val="0"/>
              </a:spcBef>
              <a:spcAft>
                <a:spcPts val="0"/>
              </a:spcAft>
              <a:buNone/>
            </a:pPr>
            <a:endParaRPr sz="2200">
              <a:solidFill>
                <a:srgbClr val="222222"/>
              </a:solidFill>
              <a:latin typeface="Trebuchet MS"/>
              <a:ea typeface="Trebuchet MS"/>
              <a:cs typeface="Trebuchet MS"/>
              <a:sym typeface="Trebuchet MS"/>
            </a:endParaRPr>
          </a:p>
          <a:p>
            <a:pPr marL="457200" marR="0" lvl="0" indent="-368300" algn="l" rtl="0">
              <a:lnSpc>
                <a:spcPct val="100000"/>
              </a:lnSpc>
              <a:spcBef>
                <a:spcPts val="0"/>
              </a:spcBef>
              <a:spcAft>
                <a:spcPts val="0"/>
              </a:spcAft>
              <a:buClr>
                <a:srgbClr val="222222"/>
              </a:buClr>
              <a:buSzPts val="2200"/>
              <a:buFont typeface="Trebuchet MS"/>
              <a:buChar char="●"/>
            </a:pPr>
            <a:r>
              <a:rPr lang="en-US" sz="2200" b="0" i="0" u="none" strike="noStrike" cap="none">
                <a:solidFill>
                  <a:srgbClr val="222222"/>
                </a:solidFill>
                <a:latin typeface="Trebuchet MS"/>
                <a:ea typeface="Trebuchet MS"/>
                <a:cs typeface="Trebuchet MS"/>
                <a:sym typeface="Trebuchet MS"/>
              </a:rPr>
              <a:t>Theory of Change</a:t>
            </a:r>
            <a:endParaRPr sz="2200" b="0" i="0" u="none" strike="noStrike" cap="none">
              <a:solidFill>
                <a:srgbClr val="222222"/>
              </a:solidFill>
              <a:latin typeface="Trebuchet MS"/>
              <a:ea typeface="Trebuchet MS"/>
              <a:cs typeface="Trebuchet MS"/>
              <a:sym typeface="Trebuchet MS"/>
            </a:endParaRPr>
          </a:p>
          <a:p>
            <a:pPr marL="914400" marR="0" lvl="0" indent="0" algn="l" rtl="0">
              <a:lnSpc>
                <a:spcPct val="100000"/>
              </a:lnSpc>
              <a:spcBef>
                <a:spcPts val="0"/>
              </a:spcBef>
              <a:spcAft>
                <a:spcPts val="0"/>
              </a:spcAft>
              <a:buNone/>
            </a:pPr>
            <a:endParaRPr sz="2200" b="0" i="0" u="none" strike="noStrike" cap="none">
              <a:solidFill>
                <a:srgbClr val="222222"/>
              </a:solidFill>
              <a:latin typeface="Trebuchet MS"/>
              <a:ea typeface="Trebuchet MS"/>
              <a:cs typeface="Trebuchet MS"/>
              <a:sym typeface="Trebuchet MS"/>
            </a:endParaRPr>
          </a:p>
          <a:p>
            <a:pPr marL="457200" marR="0" lvl="0" indent="-368300" algn="l" rtl="0">
              <a:lnSpc>
                <a:spcPct val="100000"/>
              </a:lnSpc>
              <a:spcBef>
                <a:spcPts val="0"/>
              </a:spcBef>
              <a:spcAft>
                <a:spcPts val="0"/>
              </a:spcAft>
              <a:buSzPts val="2200"/>
              <a:buFont typeface="Trebuchet MS"/>
              <a:buChar char="●"/>
            </a:pPr>
            <a:r>
              <a:rPr lang="en-US" sz="2200" b="0" i="0" u="none" strike="noStrike" cap="none">
                <a:solidFill>
                  <a:srgbClr val="222222"/>
                </a:solidFill>
                <a:latin typeface="Trebuchet MS"/>
                <a:ea typeface="Trebuchet MS"/>
                <a:cs typeface="Trebuchet MS"/>
                <a:sym typeface="Trebuchet MS"/>
              </a:rPr>
              <a:t>Resources/</a:t>
            </a:r>
            <a:r>
              <a:rPr lang="en-US" sz="2200" b="0" i="0" u="sng" strike="noStrike" cap="none">
                <a:solidFill>
                  <a:srgbClr val="0000FF"/>
                </a:solidFill>
                <a:latin typeface="Trebuchet MS"/>
                <a:ea typeface="Trebuchet MS"/>
                <a:cs typeface="Trebuchet MS"/>
                <a:sym typeface="Trebuchet MS"/>
                <a:hlinkClick r:id="rId3">
                  <a:extLst>
                    <a:ext uri="{A12FA001-AC4F-418D-AE19-62706E023703}">
                      <ahyp:hlinkClr xmlns:ahyp="http://schemas.microsoft.com/office/drawing/2018/hyperlinkcolor" val="tx"/>
                    </a:ext>
                  </a:extLst>
                </a:hlinkClick>
              </a:rPr>
              <a:t>Asset Mapping Example</a:t>
            </a:r>
            <a:endParaRPr sz="2200" b="0" i="0" u="sng" strike="noStrike" cap="none">
              <a:solidFill>
                <a:srgbClr val="0000FF"/>
              </a:solidFill>
              <a:latin typeface="Trebuchet MS"/>
              <a:ea typeface="Trebuchet MS"/>
              <a:cs typeface="Trebuchet MS"/>
              <a:sym typeface="Trebuchet MS"/>
            </a:endParaRPr>
          </a:p>
          <a:p>
            <a:pPr marL="914400" marR="0" lvl="0" indent="0" algn="l" rtl="0">
              <a:lnSpc>
                <a:spcPct val="100000"/>
              </a:lnSpc>
              <a:spcBef>
                <a:spcPts val="0"/>
              </a:spcBef>
              <a:spcAft>
                <a:spcPts val="0"/>
              </a:spcAft>
              <a:buNone/>
            </a:pPr>
            <a:endParaRPr sz="2200" b="0" i="0" u="sng" strike="noStrike" cap="none">
              <a:solidFill>
                <a:srgbClr val="0000FF"/>
              </a:solidFill>
              <a:latin typeface="Trebuchet MS"/>
              <a:ea typeface="Trebuchet MS"/>
              <a:cs typeface="Trebuchet MS"/>
              <a:sym typeface="Trebuchet MS"/>
            </a:endParaRPr>
          </a:p>
          <a:p>
            <a:pPr marL="457200" marR="0" lvl="0" indent="-368300" algn="l" rtl="0">
              <a:lnSpc>
                <a:spcPct val="100000"/>
              </a:lnSpc>
              <a:spcBef>
                <a:spcPts val="0"/>
              </a:spcBef>
              <a:spcAft>
                <a:spcPts val="0"/>
              </a:spcAft>
              <a:buClr>
                <a:srgbClr val="222222"/>
              </a:buClr>
              <a:buSzPts val="2200"/>
              <a:buFont typeface="Trebuchet MS"/>
              <a:buChar char="●"/>
            </a:pPr>
            <a:r>
              <a:rPr lang="en-US" sz="2200" b="0" i="0" u="sng" strike="noStrike" cap="none">
                <a:solidFill>
                  <a:schemeClr val="hlink"/>
                </a:solidFill>
                <a:highlight>
                  <a:schemeClr val="dk1"/>
                </a:highlight>
                <a:latin typeface="Trebuchet MS"/>
                <a:ea typeface="Trebuchet MS"/>
                <a:cs typeface="Trebuchet MS"/>
                <a:sym typeface="Trebuchet MS"/>
                <a:hlinkClick r:id="rId4"/>
              </a:rPr>
              <a:t>Resources Asset Mapping Template</a:t>
            </a:r>
            <a:endParaRPr sz="2200" b="0" i="0" u="none" strike="noStrike" cap="none">
              <a:solidFill>
                <a:srgbClr val="222222"/>
              </a:solidFill>
              <a:highlight>
                <a:schemeClr val="dk1"/>
              </a:highlight>
              <a:latin typeface="Trebuchet MS"/>
              <a:ea typeface="Trebuchet MS"/>
              <a:cs typeface="Trebuchet MS"/>
              <a:sym typeface="Trebuchet MS"/>
            </a:endParaRPr>
          </a:p>
          <a:p>
            <a:pPr marL="914400" marR="0" lvl="0" indent="0" algn="l" rtl="0">
              <a:lnSpc>
                <a:spcPct val="100000"/>
              </a:lnSpc>
              <a:spcBef>
                <a:spcPts val="0"/>
              </a:spcBef>
              <a:spcAft>
                <a:spcPts val="0"/>
              </a:spcAft>
              <a:buNone/>
            </a:pPr>
            <a:endParaRPr sz="2200" b="0" i="0" u="none" strike="noStrike" cap="none">
              <a:solidFill>
                <a:srgbClr val="292934"/>
              </a:solidFill>
              <a:latin typeface="Trebuchet MS"/>
              <a:ea typeface="Trebuchet MS"/>
              <a:cs typeface="Trebuchet MS"/>
              <a:sym typeface="Trebuchet MS"/>
            </a:endParaRPr>
          </a:p>
          <a:p>
            <a:pPr marL="457200" marR="0" lvl="0" indent="-368300" algn="l" rtl="0">
              <a:lnSpc>
                <a:spcPct val="100000"/>
              </a:lnSpc>
              <a:spcBef>
                <a:spcPts val="0"/>
              </a:spcBef>
              <a:spcAft>
                <a:spcPts val="0"/>
              </a:spcAft>
              <a:buSzPts val="2200"/>
              <a:buFont typeface="Trebuchet MS"/>
              <a:buChar char="●"/>
            </a:pPr>
            <a:r>
              <a:rPr lang="en-US" sz="2200" b="0" i="0" u="none" strike="noStrike" cap="none">
                <a:solidFill>
                  <a:srgbClr val="292934"/>
                </a:solidFill>
                <a:latin typeface="Trebuchet MS"/>
                <a:ea typeface="Trebuchet MS"/>
                <a:cs typeface="Trebuchet MS"/>
                <a:sym typeface="Trebuchet MS"/>
              </a:rPr>
              <a:t>Colorado Center for Law and Policy’s </a:t>
            </a:r>
            <a:r>
              <a:rPr lang="en-US" sz="2200" b="0" i="0" u="sng" strike="noStrike" cap="none">
                <a:solidFill>
                  <a:srgbClr val="0000FF"/>
                </a:solidFill>
                <a:latin typeface="Trebuchet MS"/>
                <a:ea typeface="Trebuchet MS"/>
                <a:cs typeface="Trebuchet MS"/>
                <a:sym typeface="Trebuchet MS"/>
                <a:hlinkClick r:id="rId5">
                  <a:extLst>
                    <a:ext uri="{A12FA001-AC4F-418D-AE19-62706E023703}">
                      <ahyp:hlinkClr xmlns:ahyp="http://schemas.microsoft.com/office/drawing/2018/hyperlinkcolor" val="tx"/>
                    </a:ext>
                  </a:extLst>
                </a:hlinkClick>
              </a:rPr>
              <a:t>Human Services Gap Map</a:t>
            </a:r>
            <a:endParaRPr sz="2200" b="0" i="0" u="sng" strike="noStrike" cap="none">
              <a:solidFill>
                <a:srgbClr val="0000FF"/>
              </a:solidFill>
              <a:latin typeface="Trebuchet MS"/>
              <a:ea typeface="Trebuchet MS"/>
              <a:cs typeface="Trebuchet MS"/>
              <a:sym typeface="Trebuchet MS"/>
            </a:endParaRPr>
          </a:p>
          <a:p>
            <a:pPr marL="800100" marR="0" lvl="1" indent="-215900" algn="l" rtl="0">
              <a:lnSpc>
                <a:spcPct val="100000"/>
              </a:lnSpc>
              <a:spcBef>
                <a:spcPts val="0"/>
              </a:spcBef>
              <a:spcAft>
                <a:spcPts val="0"/>
              </a:spcAft>
              <a:buClr>
                <a:srgbClr val="292934"/>
              </a:buClr>
              <a:buSzPts val="2000"/>
              <a:buFont typeface="Arial"/>
              <a:buNone/>
            </a:pPr>
            <a:endParaRPr sz="2000" b="0" i="0" u="sng" strike="noStrike" cap="none">
              <a:solidFill>
                <a:srgbClr val="0000FF"/>
              </a:solidFill>
              <a:latin typeface="Times New Roman"/>
              <a:ea typeface="Times New Roman"/>
              <a:cs typeface="Times New Roman"/>
              <a:sym typeface="Times New Roman"/>
            </a:endParaRPr>
          </a:p>
          <a:p>
            <a:pPr marL="800100" marR="0" lvl="1" indent="-215900" algn="l" rtl="0">
              <a:lnSpc>
                <a:spcPct val="100000"/>
              </a:lnSpc>
              <a:spcBef>
                <a:spcPts val="0"/>
              </a:spcBef>
              <a:spcAft>
                <a:spcPts val="0"/>
              </a:spcAft>
              <a:buClr>
                <a:srgbClr val="292934"/>
              </a:buClr>
              <a:buSzPts val="2000"/>
              <a:buFont typeface="Arial"/>
              <a:buNone/>
            </a:pPr>
            <a:endParaRPr sz="2400" b="0" i="0" u="none" strike="noStrike" cap="none">
              <a:solidFill>
                <a:srgbClr val="292934"/>
              </a:solidFill>
              <a:latin typeface="Times New Roman"/>
              <a:ea typeface="Times New Roman"/>
              <a:cs typeface="Times New Roman"/>
              <a:sym typeface="Times New Roman"/>
            </a:endParaRPr>
          </a:p>
          <a:p>
            <a:pPr marL="1200150" marR="0" lvl="2" indent="-158750" algn="l" rtl="0">
              <a:lnSpc>
                <a:spcPct val="100000"/>
              </a:lnSpc>
              <a:spcBef>
                <a:spcPts val="0"/>
              </a:spcBef>
              <a:spcAft>
                <a:spcPts val="0"/>
              </a:spcAft>
              <a:buClr>
                <a:srgbClr val="292934"/>
              </a:buClr>
              <a:buSzPts val="2000"/>
              <a:buFont typeface="Arial"/>
              <a:buNone/>
            </a:pPr>
            <a:endParaRPr sz="2000" b="0" i="0" u="none" strike="noStrike" cap="none">
              <a:solidFill>
                <a:srgbClr val="292934"/>
              </a:solidFill>
              <a:latin typeface="Times New Roman"/>
              <a:ea typeface="Times New Roman"/>
              <a:cs typeface="Times New Roman"/>
              <a:sym typeface="Times New Roman"/>
            </a:endParaRPr>
          </a:p>
        </p:txBody>
      </p:sp>
      <p:pic>
        <p:nvPicPr>
          <p:cNvPr id="364" name="Google Shape;364;p16"/>
          <p:cNvPicPr preferRelativeResize="0"/>
          <p:nvPr/>
        </p:nvPicPr>
        <p:blipFill rotWithShape="1">
          <a:blip r:embed="rId6">
            <a:alphaModFix/>
          </a:blip>
          <a:srcRect/>
          <a:stretch/>
        </p:blipFill>
        <p:spPr>
          <a:xfrm>
            <a:off x="4487589" y="2006981"/>
            <a:ext cx="8263207" cy="6832219"/>
          </a:xfrm>
          <a:prstGeom prst="rect">
            <a:avLst/>
          </a:prstGeom>
          <a:noFill/>
          <a:ln>
            <a:noFill/>
          </a:ln>
        </p:spPr>
      </p:pic>
      <p:sp>
        <p:nvSpPr>
          <p:cNvPr id="365" name="Google Shape;365;p16"/>
          <p:cNvSpPr txBox="1">
            <a:spLocks noGrp="1"/>
          </p:cNvSpPr>
          <p:nvPr>
            <p:ph type="sldNum" idx="12"/>
          </p:nvPr>
        </p:nvSpPr>
        <p:spPr>
          <a:xfrm>
            <a:off x="12169648" y="9007124"/>
            <a:ext cx="780300" cy="746700"/>
          </a:xfrm>
          <a:prstGeom prst="rect">
            <a:avLst/>
          </a:prstGeom>
          <a:noFill/>
          <a:ln>
            <a:noFill/>
          </a:ln>
        </p:spPr>
        <p:txBody>
          <a:bodyPr spcFirstLastPara="1" wrap="square" lIns="130025" tIns="130025" rIns="130025" bIns="130025" anchor="t" anchorCtr="0">
            <a:noAutofit/>
          </a:bodyPr>
          <a:lstStyle/>
          <a:p>
            <a:pPr marL="0" lvl="0" indent="0" algn="r" rtl="0">
              <a:lnSpc>
                <a:spcPct val="100000"/>
              </a:lnSpc>
              <a:spcBef>
                <a:spcPts val="0"/>
              </a:spcBef>
              <a:spcAft>
                <a:spcPts val="0"/>
              </a:spcAft>
              <a:buSzPts val="1800"/>
              <a:buNone/>
            </a:pPr>
            <a:fld id="{00000000-1234-1234-1234-123412341234}" type="slidenum">
              <a:rPr lang="en-US"/>
              <a:t>22</a:t>
            </a:fld>
            <a:endParaRPr/>
          </a:p>
        </p:txBody>
      </p:sp>
      <p:pic>
        <p:nvPicPr>
          <p:cNvPr id="366" name="Google Shape;366;p16"/>
          <p:cNvPicPr preferRelativeResize="0"/>
          <p:nvPr/>
        </p:nvPicPr>
        <p:blipFill rotWithShape="1">
          <a:blip r:embed="rId7">
            <a:alphaModFix/>
          </a:blip>
          <a:srcRect/>
          <a:stretch/>
        </p:blipFill>
        <p:spPr>
          <a:xfrm>
            <a:off x="11233434" y="190500"/>
            <a:ext cx="1431253" cy="685800"/>
          </a:xfrm>
          <a:prstGeom prst="rect">
            <a:avLst/>
          </a:prstGeom>
          <a:noFill/>
          <a:ln>
            <a:noFill/>
          </a:ln>
        </p:spPr>
      </p:pic>
      <p:grpSp>
        <p:nvGrpSpPr>
          <p:cNvPr id="367" name="Google Shape;367;p16"/>
          <p:cNvGrpSpPr/>
          <p:nvPr/>
        </p:nvGrpSpPr>
        <p:grpSpPr>
          <a:xfrm>
            <a:off x="8102600" y="8841472"/>
            <a:ext cx="4343399" cy="835928"/>
            <a:chOff x="8102600" y="8841472"/>
            <a:chExt cx="4343399" cy="835928"/>
          </a:xfrm>
        </p:grpSpPr>
        <p:pic>
          <p:nvPicPr>
            <p:cNvPr id="368" name="Google Shape;368;p16"/>
            <p:cNvPicPr preferRelativeResize="0"/>
            <p:nvPr/>
          </p:nvPicPr>
          <p:blipFill rotWithShape="1">
            <a:blip r:embed="rId7">
              <a:alphaModFix/>
            </a:blip>
            <a:srcRect/>
            <a:stretch/>
          </p:blipFill>
          <p:spPr>
            <a:xfrm>
              <a:off x="11014746" y="8991600"/>
              <a:ext cx="1431253" cy="685800"/>
            </a:xfrm>
            <a:prstGeom prst="rect">
              <a:avLst/>
            </a:prstGeom>
            <a:noFill/>
            <a:ln>
              <a:noFill/>
            </a:ln>
          </p:spPr>
        </p:pic>
        <p:sp>
          <p:nvSpPr>
            <p:cNvPr id="369" name="Google Shape;369;p16"/>
            <p:cNvSpPr txBox="1"/>
            <p:nvPr/>
          </p:nvSpPr>
          <p:spPr>
            <a:xfrm>
              <a:off x="8102600" y="8841472"/>
              <a:ext cx="2634325"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C0D0E"/>
                  </a:solidFill>
                  <a:latin typeface="Trebuchet MS"/>
                  <a:ea typeface="Trebuchet MS"/>
                  <a:cs typeface="Trebuchet MS"/>
                  <a:sym typeface="Trebuchet MS"/>
                </a:rPr>
                <a:t>Colorado Community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C0D0E"/>
                  </a:solidFill>
                  <a:latin typeface="Trebuchet MS"/>
                  <a:ea typeface="Trebuchet MS"/>
                  <a:cs typeface="Trebuchet MS"/>
                  <a:sym typeface="Trebuchet MS"/>
                </a:rPr>
                <a:t>Action Association</a:t>
              </a:r>
              <a:endParaRPr sz="1400" b="0" i="0" u="none" strike="noStrike" cap="none">
                <a:solidFill>
                  <a:srgbClr val="000000"/>
                </a:solidFill>
                <a:latin typeface="Arial"/>
                <a:ea typeface="Arial"/>
                <a:cs typeface="Arial"/>
                <a:sym typeface="Arial"/>
              </a:endParaRPr>
            </a:p>
          </p:txBody>
        </p:sp>
        <p:cxnSp>
          <p:nvCxnSpPr>
            <p:cNvPr id="370" name="Google Shape;370;p16"/>
            <p:cNvCxnSpPr/>
            <p:nvPr/>
          </p:nvCxnSpPr>
          <p:spPr>
            <a:xfrm>
              <a:off x="10859677" y="9046464"/>
              <a:ext cx="0" cy="598318"/>
            </a:xfrm>
            <a:prstGeom prst="straightConnector1">
              <a:avLst/>
            </a:prstGeom>
            <a:solidFill>
              <a:srgbClr val="14943F"/>
            </a:solidFill>
            <a:ln w="15875" cap="flat" cmpd="sng">
              <a:solidFill>
                <a:srgbClr val="000000"/>
              </a:solidFill>
              <a:prstDash val="solid"/>
              <a:miter lim="0"/>
              <a:headEnd type="none" w="sm" len="sm"/>
              <a:tailEnd type="none" w="sm" len="sm"/>
            </a:ln>
          </p:spPr>
        </p:cxn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79"/>
          <p:cNvSpPr txBox="1">
            <a:spLocks noGrp="1"/>
          </p:cNvSpPr>
          <p:nvPr>
            <p:ph type="sldNum" idx="12"/>
          </p:nvPr>
        </p:nvSpPr>
        <p:spPr>
          <a:xfrm>
            <a:off x="12169648" y="9007124"/>
            <a:ext cx="780300" cy="746700"/>
          </a:xfrm>
          <a:prstGeom prst="rect">
            <a:avLst/>
          </a:prstGeom>
          <a:noFill/>
          <a:ln>
            <a:noFill/>
          </a:ln>
        </p:spPr>
        <p:txBody>
          <a:bodyPr spcFirstLastPara="1" wrap="square" lIns="130025" tIns="130025" rIns="130025" bIns="130025" anchor="t" anchorCtr="0">
            <a:noAutofit/>
          </a:bodyPr>
          <a:lstStyle/>
          <a:p>
            <a:pPr marL="0" lvl="0" indent="0" algn="r" rtl="0">
              <a:lnSpc>
                <a:spcPct val="100000"/>
              </a:lnSpc>
              <a:spcBef>
                <a:spcPts val="0"/>
              </a:spcBef>
              <a:spcAft>
                <a:spcPts val="0"/>
              </a:spcAft>
              <a:buSzPts val="1800"/>
              <a:buNone/>
            </a:pPr>
            <a:fld id="{00000000-1234-1234-1234-123412341234}" type="slidenum">
              <a:rPr lang="en-US"/>
              <a:t>23</a:t>
            </a:fld>
            <a:endParaRPr/>
          </a:p>
        </p:txBody>
      </p:sp>
      <p:pic>
        <p:nvPicPr>
          <p:cNvPr id="376" name="Google Shape;376;p79"/>
          <p:cNvPicPr preferRelativeResize="0"/>
          <p:nvPr/>
        </p:nvPicPr>
        <p:blipFill rotWithShape="1">
          <a:blip r:embed="rId3">
            <a:alphaModFix/>
          </a:blip>
          <a:srcRect/>
          <a:stretch/>
        </p:blipFill>
        <p:spPr>
          <a:xfrm>
            <a:off x="11233434" y="190500"/>
            <a:ext cx="1431253" cy="685800"/>
          </a:xfrm>
          <a:prstGeom prst="rect">
            <a:avLst/>
          </a:prstGeom>
          <a:noFill/>
          <a:ln>
            <a:noFill/>
          </a:ln>
        </p:spPr>
      </p:pic>
      <p:grpSp>
        <p:nvGrpSpPr>
          <p:cNvPr id="377" name="Google Shape;377;p79"/>
          <p:cNvGrpSpPr/>
          <p:nvPr/>
        </p:nvGrpSpPr>
        <p:grpSpPr>
          <a:xfrm>
            <a:off x="8102600" y="8833926"/>
            <a:ext cx="4343399" cy="835928"/>
            <a:chOff x="8102600" y="8841472"/>
            <a:chExt cx="4343399" cy="835928"/>
          </a:xfrm>
        </p:grpSpPr>
        <p:pic>
          <p:nvPicPr>
            <p:cNvPr id="378" name="Google Shape;378;p79"/>
            <p:cNvPicPr preferRelativeResize="0"/>
            <p:nvPr/>
          </p:nvPicPr>
          <p:blipFill rotWithShape="1">
            <a:blip r:embed="rId3">
              <a:alphaModFix/>
            </a:blip>
            <a:srcRect/>
            <a:stretch/>
          </p:blipFill>
          <p:spPr>
            <a:xfrm>
              <a:off x="11014746" y="8991600"/>
              <a:ext cx="1431253" cy="685800"/>
            </a:xfrm>
            <a:prstGeom prst="rect">
              <a:avLst/>
            </a:prstGeom>
            <a:noFill/>
            <a:ln>
              <a:noFill/>
            </a:ln>
          </p:spPr>
        </p:pic>
        <p:sp>
          <p:nvSpPr>
            <p:cNvPr id="379" name="Google Shape;379;p79"/>
            <p:cNvSpPr txBox="1"/>
            <p:nvPr/>
          </p:nvSpPr>
          <p:spPr>
            <a:xfrm>
              <a:off x="8102600" y="8841472"/>
              <a:ext cx="2634325"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C0D0E"/>
                  </a:solidFill>
                  <a:latin typeface="Trebuchet MS"/>
                  <a:ea typeface="Trebuchet MS"/>
                  <a:cs typeface="Trebuchet MS"/>
                  <a:sym typeface="Trebuchet MS"/>
                </a:rPr>
                <a:t>Colorado Community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C0D0E"/>
                  </a:solidFill>
                  <a:latin typeface="Trebuchet MS"/>
                  <a:ea typeface="Trebuchet MS"/>
                  <a:cs typeface="Trebuchet MS"/>
                  <a:sym typeface="Trebuchet MS"/>
                </a:rPr>
                <a:t>Action Association</a:t>
              </a:r>
              <a:endParaRPr sz="1400" b="0" i="0" u="none" strike="noStrike" cap="none">
                <a:solidFill>
                  <a:srgbClr val="000000"/>
                </a:solidFill>
                <a:latin typeface="Arial"/>
                <a:ea typeface="Arial"/>
                <a:cs typeface="Arial"/>
                <a:sym typeface="Arial"/>
              </a:endParaRPr>
            </a:p>
          </p:txBody>
        </p:sp>
        <p:cxnSp>
          <p:nvCxnSpPr>
            <p:cNvPr id="380" name="Google Shape;380;p79"/>
            <p:cNvCxnSpPr/>
            <p:nvPr/>
          </p:nvCxnSpPr>
          <p:spPr>
            <a:xfrm>
              <a:off x="10859677" y="9046464"/>
              <a:ext cx="0" cy="598318"/>
            </a:xfrm>
            <a:prstGeom prst="straightConnector1">
              <a:avLst/>
            </a:prstGeom>
            <a:solidFill>
              <a:srgbClr val="14943F"/>
            </a:solidFill>
            <a:ln w="15875" cap="flat" cmpd="sng">
              <a:solidFill>
                <a:srgbClr val="000000"/>
              </a:solidFill>
              <a:prstDash val="solid"/>
              <a:miter lim="0"/>
              <a:headEnd type="none" w="sm" len="sm"/>
              <a:tailEnd type="none" w="sm" len="sm"/>
            </a:ln>
          </p:spPr>
        </p:cxnSp>
      </p:grpSp>
      <p:sp>
        <p:nvSpPr>
          <p:cNvPr id="381" name="Google Shape;381;p79"/>
          <p:cNvSpPr txBox="1">
            <a:spLocks noGrp="1"/>
          </p:cNvSpPr>
          <p:nvPr>
            <p:ph type="title"/>
          </p:nvPr>
        </p:nvSpPr>
        <p:spPr>
          <a:xfrm>
            <a:off x="1015997" y="1010370"/>
            <a:ext cx="10972800" cy="121350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SzPts val="1400"/>
              <a:buNone/>
            </a:pPr>
            <a:r>
              <a:rPr lang="en-US" b="1">
                <a:solidFill>
                  <a:srgbClr val="2D348E"/>
                </a:solidFill>
              </a:rPr>
              <a:t>ACTIVITY</a:t>
            </a:r>
            <a:endParaRPr/>
          </a:p>
        </p:txBody>
      </p:sp>
      <p:sp>
        <p:nvSpPr>
          <p:cNvPr id="382" name="Google Shape;382;p79"/>
          <p:cNvSpPr txBox="1"/>
          <p:nvPr/>
        </p:nvSpPr>
        <p:spPr>
          <a:xfrm>
            <a:off x="1923041" y="2860346"/>
            <a:ext cx="9158700" cy="4032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4400" b="0" i="0" u="none" strike="noStrike" cap="none">
                <a:solidFill>
                  <a:srgbClr val="000000"/>
                </a:solidFill>
                <a:latin typeface="Trebuchet MS"/>
                <a:ea typeface="Trebuchet MS"/>
                <a:cs typeface="Trebuchet MS"/>
                <a:sym typeface="Trebuchet MS"/>
              </a:rPr>
              <a:t>Large Group Discussion:</a:t>
            </a:r>
            <a:endParaRPr sz="4400" b="0" i="0" u="none" strike="noStrike" cap="none">
              <a:solidFill>
                <a:srgbClr val="000000"/>
              </a:solidFill>
              <a:latin typeface="Trebuchet MS"/>
              <a:ea typeface="Trebuchet MS"/>
              <a:cs typeface="Trebuchet MS"/>
              <a:sym typeface="Trebuchet MS"/>
            </a:endParaRPr>
          </a:p>
          <a:p>
            <a:pPr marL="0" marR="0" lvl="0" indent="0" algn="ctr" rtl="0">
              <a:lnSpc>
                <a:spcPct val="100000"/>
              </a:lnSpc>
              <a:spcBef>
                <a:spcPts val="0"/>
              </a:spcBef>
              <a:spcAft>
                <a:spcPts val="0"/>
              </a:spcAft>
              <a:buNone/>
            </a:pPr>
            <a:endParaRPr sz="4400">
              <a:latin typeface="Trebuchet MS"/>
              <a:ea typeface="Trebuchet MS"/>
              <a:cs typeface="Trebuchet MS"/>
              <a:sym typeface="Trebuchet MS"/>
            </a:endParaRPr>
          </a:p>
          <a:p>
            <a:pPr marL="0" marR="0" lvl="0" indent="0" algn="ctr" rtl="0">
              <a:lnSpc>
                <a:spcPct val="100000"/>
              </a:lnSpc>
              <a:spcBef>
                <a:spcPts val="0"/>
              </a:spcBef>
              <a:spcAft>
                <a:spcPts val="0"/>
              </a:spcAft>
              <a:buNone/>
            </a:pPr>
            <a:endParaRPr sz="4400">
              <a:latin typeface="Trebuchet MS"/>
              <a:ea typeface="Trebuchet MS"/>
              <a:cs typeface="Trebuchet MS"/>
              <a:sym typeface="Trebuchet MS"/>
            </a:endParaRPr>
          </a:p>
          <a:p>
            <a:pPr marL="0" lvl="0" indent="0" algn="ctr" rtl="0">
              <a:spcBef>
                <a:spcPts val="0"/>
              </a:spcBef>
              <a:spcAft>
                <a:spcPts val="0"/>
              </a:spcAft>
              <a:buNone/>
            </a:pPr>
            <a:r>
              <a:rPr lang="en-US" sz="4000" b="1">
                <a:latin typeface="Trebuchet MS"/>
                <a:ea typeface="Trebuchet MS"/>
                <a:cs typeface="Trebuchet MS"/>
                <a:sym typeface="Trebuchet MS"/>
              </a:rPr>
              <a:t>What are community resources you know you will need to consider?</a:t>
            </a:r>
            <a:endParaRPr/>
          </a:p>
          <a:p>
            <a:pPr marL="0" marR="0" lvl="0" indent="0" algn="ctr" rtl="0">
              <a:lnSpc>
                <a:spcPct val="100000"/>
              </a:lnSpc>
              <a:spcBef>
                <a:spcPts val="0"/>
              </a:spcBef>
              <a:spcAft>
                <a:spcPts val="0"/>
              </a:spcAft>
              <a:buNone/>
            </a:pPr>
            <a:endParaRPr sz="4400">
              <a:latin typeface="Trebuchet MS"/>
              <a:ea typeface="Trebuchet MS"/>
              <a:cs typeface="Trebuchet MS"/>
              <a:sym typeface="Trebuchet MS"/>
            </a:endParaRPr>
          </a:p>
        </p:txBody>
      </p:sp>
      <p:grpSp>
        <p:nvGrpSpPr>
          <p:cNvPr id="383" name="Google Shape;383;p79"/>
          <p:cNvGrpSpPr/>
          <p:nvPr/>
        </p:nvGrpSpPr>
        <p:grpSpPr>
          <a:xfrm>
            <a:off x="8102600" y="8841472"/>
            <a:ext cx="4343399" cy="835928"/>
            <a:chOff x="8102600" y="8841472"/>
            <a:chExt cx="4343399" cy="835928"/>
          </a:xfrm>
        </p:grpSpPr>
        <p:pic>
          <p:nvPicPr>
            <p:cNvPr id="384" name="Google Shape;384;p79"/>
            <p:cNvPicPr preferRelativeResize="0"/>
            <p:nvPr/>
          </p:nvPicPr>
          <p:blipFill rotWithShape="1">
            <a:blip r:embed="rId3">
              <a:alphaModFix/>
            </a:blip>
            <a:srcRect/>
            <a:stretch/>
          </p:blipFill>
          <p:spPr>
            <a:xfrm>
              <a:off x="11014746" y="8991600"/>
              <a:ext cx="1431253" cy="685800"/>
            </a:xfrm>
            <a:prstGeom prst="rect">
              <a:avLst/>
            </a:prstGeom>
            <a:noFill/>
            <a:ln>
              <a:noFill/>
            </a:ln>
          </p:spPr>
        </p:pic>
        <p:sp>
          <p:nvSpPr>
            <p:cNvPr id="385" name="Google Shape;385;p79"/>
            <p:cNvSpPr txBox="1"/>
            <p:nvPr/>
          </p:nvSpPr>
          <p:spPr>
            <a:xfrm>
              <a:off x="8102600" y="8841472"/>
              <a:ext cx="2634325"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C0D0E"/>
                  </a:solidFill>
                  <a:latin typeface="Trebuchet MS"/>
                  <a:ea typeface="Trebuchet MS"/>
                  <a:cs typeface="Trebuchet MS"/>
                  <a:sym typeface="Trebuchet MS"/>
                </a:rPr>
                <a:t>Colorado Community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C0D0E"/>
                  </a:solidFill>
                  <a:latin typeface="Trebuchet MS"/>
                  <a:ea typeface="Trebuchet MS"/>
                  <a:cs typeface="Trebuchet MS"/>
                  <a:sym typeface="Trebuchet MS"/>
                </a:rPr>
                <a:t>Action Association</a:t>
              </a:r>
              <a:endParaRPr sz="1400" b="0" i="0" u="none" strike="noStrike" cap="none">
                <a:solidFill>
                  <a:srgbClr val="000000"/>
                </a:solidFill>
                <a:latin typeface="Arial"/>
                <a:ea typeface="Arial"/>
                <a:cs typeface="Arial"/>
                <a:sym typeface="Arial"/>
              </a:endParaRPr>
            </a:p>
          </p:txBody>
        </p:sp>
        <p:cxnSp>
          <p:nvCxnSpPr>
            <p:cNvPr id="386" name="Google Shape;386;p79"/>
            <p:cNvCxnSpPr/>
            <p:nvPr/>
          </p:nvCxnSpPr>
          <p:spPr>
            <a:xfrm>
              <a:off x="10859677" y="9046464"/>
              <a:ext cx="0" cy="598318"/>
            </a:xfrm>
            <a:prstGeom prst="straightConnector1">
              <a:avLst/>
            </a:prstGeom>
            <a:solidFill>
              <a:srgbClr val="14943F"/>
            </a:solidFill>
            <a:ln w="15875" cap="flat" cmpd="sng">
              <a:solidFill>
                <a:srgbClr val="000000"/>
              </a:solidFill>
              <a:prstDash val="solid"/>
              <a:miter lim="0"/>
              <a:headEnd type="none" w="sm" len="sm"/>
              <a:tailEnd type="none" w="sm" len="sm"/>
            </a:ln>
          </p:spPr>
        </p:cxnSp>
      </p:grpSp>
      <p:sp>
        <p:nvSpPr>
          <p:cNvPr id="387" name="Google Shape;387;p79"/>
          <p:cNvSpPr txBox="1"/>
          <p:nvPr/>
        </p:nvSpPr>
        <p:spPr>
          <a:xfrm>
            <a:off x="1981202" y="3995316"/>
            <a:ext cx="9501600" cy="307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grpSp>
        <p:nvGrpSpPr>
          <p:cNvPr id="392" name="Google Shape;392;p17"/>
          <p:cNvGrpSpPr/>
          <p:nvPr/>
        </p:nvGrpSpPr>
        <p:grpSpPr>
          <a:xfrm>
            <a:off x="1320640" y="1981200"/>
            <a:ext cx="5112790" cy="5112790"/>
            <a:chOff x="408393" y="0"/>
            <a:chExt cx="5112790" cy="5112790"/>
          </a:xfrm>
        </p:grpSpPr>
        <p:sp>
          <p:nvSpPr>
            <p:cNvPr id="393" name="Google Shape;393;p17"/>
            <p:cNvSpPr/>
            <p:nvPr/>
          </p:nvSpPr>
          <p:spPr>
            <a:xfrm>
              <a:off x="408393" y="0"/>
              <a:ext cx="5112790" cy="5112790"/>
            </a:xfrm>
            <a:prstGeom prst="diamond">
              <a:avLst/>
            </a:prstGeom>
            <a:solidFill>
              <a:srgbClr val="CAD8C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4" name="Google Shape;394;p17"/>
            <p:cNvSpPr/>
            <p:nvPr/>
          </p:nvSpPr>
          <p:spPr>
            <a:xfrm>
              <a:off x="894109" y="0"/>
              <a:ext cx="1993988" cy="1993988"/>
            </a:xfrm>
            <a:prstGeom prst="roundRect">
              <a:avLst>
                <a:gd name="adj" fmla="val 16667"/>
              </a:avLst>
            </a:prstGeom>
            <a:solidFill>
              <a:srgbClr val="BFBFBF"/>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5" name="Google Shape;395;p17"/>
            <p:cNvSpPr txBox="1"/>
            <p:nvPr/>
          </p:nvSpPr>
          <p:spPr>
            <a:xfrm>
              <a:off x="991447" y="97338"/>
              <a:ext cx="1799312" cy="1799312"/>
            </a:xfrm>
            <a:prstGeom prst="rect">
              <a:avLst/>
            </a:prstGeom>
            <a:noFill/>
            <a:ln>
              <a:noFill/>
            </a:ln>
          </p:spPr>
          <p:txBody>
            <a:bodyPr spcFirstLastPara="1" wrap="square" lIns="102850" tIns="102850" rIns="102850" bIns="102850" anchor="ctr" anchorCtr="0">
              <a:noAutofit/>
            </a:bodyPr>
            <a:lstStyle/>
            <a:p>
              <a:pPr marL="0" marR="0" lvl="0" indent="0" algn="ctr" rtl="0">
                <a:lnSpc>
                  <a:spcPct val="90000"/>
                </a:lnSpc>
                <a:spcBef>
                  <a:spcPts val="0"/>
                </a:spcBef>
                <a:spcAft>
                  <a:spcPts val="0"/>
                </a:spcAft>
                <a:buClr>
                  <a:schemeClr val="lt1"/>
                </a:buClr>
                <a:buSzPts val="2700"/>
                <a:buFont typeface="Trebuchet MS"/>
                <a:buNone/>
              </a:pPr>
              <a:r>
                <a:rPr lang="en-US" sz="2700" b="0" i="0" u="none" strike="noStrike" cap="none">
                  <a:solidFill>
                    <a:srgbClr val="222222"/>
                  </a:solidFill>
                  <a:latin typeface="Trebuchet MS"/>
                  <a:ea typeface="Trebuchet MS"/>
                  <a:cs typeface="Trebuchet MS"/>
                  <a:sym typeface="Trebuchet MS"/>
                </a:rPr>
                <a:t>Aggregate</a:t>
              </a:r>
              <a:endParaRPr sz="1400" b="0" i="0" u="none" strike="noStrike" cap="none">
                <a:solidFill>
                  <a:srgbClr val="222222"/>
                </a:solidFill>
                <a:latin typeface="Arial"/>
                <a:ea typeface="Arial"/>
                <a:cs typeface="Arial"/>
                <a:sym typeface="Arial"/>
              </a:endParaRPr>
            </a:p>
          </p:txBody>
        </p:sp>
        <p:sp>
          <p:nvSpPr>
            <p:cNvPr id="396" name="Google Shape;396;p17"/>
            <p:cNvSpPr/>
            <p:nvPr/>
          </p:nvSpPr>
          <p:spPr>
            <a:xfrm>
              <a:off x="3041480" y="0"/>
              <a:ext cx="1993988" cy="1993988"/>
            </a:xfrm>
            <a:prstGeom prst="roundRect">
              <a:avLst>
                <a:gd name="adj" fmla="val 16667"/>
              </a:avLst>
            </a:prstGeom>
            <a:solidFill>
              <a:srgbClr val="024B9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7" name="Google Shape;397;p17"/>
            <p:cNvSpPr txBox="1"/>
            <p:nvPr/>
          </p:nvSpPr>
          <p:spPr>
            <a:xfrm>
              <a:off x="3138818" y="97338"/>
              <a:ext cx="1799312" cy="1799312"/>
            </a:xfrm>
            <a:prstGeom prst="rect">
              <a:avLst/>
            </a:prstGeom>
            <a:noFill/>
            <a:ln>
              <a:noFill/>
            </a:ln>
          </p:spPr>
          <p:txBody>
            <a:bodyPr spcFirstLastPara="1" wrap="square" lIns="102850" tIns="102850" rIns="102850" bIns="102850" anchor="ctr" anchorCtr="0">
              <a:noAutofit/>
            </a:bodyPr>
            <a:lstStyle/>
            <a:p>
              <a:pPr marL="0" marR="0" lvl="0" indent="0" algn="ctr" rtl="0">
                <a:lnSpc>
                  <a:spcPct val="90000"/>
                </a:lnSpc>
                <a:spcBef>
                  <a:spcPts val="0"/>
                </a:spcBef>
                <a:spcAft>
                  <a:spcPts val="0"/>
                </a:spcAft>
                <a:buClr>
                  <a:schemeClr val="lt1"/>
                </a:buClr>
                <a:buSzPts val="2700"/>
                <a:buFont typeface="Trebuchet MS"/>
                <a:buNone/>
              </a:pPr>
              <a:r>
                <a:rPr lang="en-US" sz="2700" b="0" i="0" u="none" strike="noStrike" cap="none">
                  <a:solidFill>
                    <a:schemeClr val="lt1"/>
                  </a:solidFill>
                  <a:latin typeface="Trebuchet MS"/>
                  <a:ea typeface="Trebuchet MS"/>
                  <a:cs typeface="Trebuchet MS"/>
                  <a:sym typeface="Trebuchet MS"/>
                </a:rPr>
                <a:t>Count</a:t>
              </a:r>
              <a:endParaRPr sz="1400" b="0" i="0" u="none" strike="noStrike" cap="none">
                <a:solidFill>
                  <a:srgbClr val="000000"/>
                </a:solidFill>
                <a:latin typeface="Arial"/>
                <a:ea typeface="Arial"/>
                <a:cs typeface="Arial"/>
                <a:sym typeface="Arial"/>
              </a:endParaRPr>
            </a:p>
          </p:txBody>
        </p:sp>
        <p:sp>
          <p:nvSpPr>
            <p:cNvPr id="398" name="Google Shape;398;p17"/>
            <p:cNvSpPr/>
            <p:nvPr/>
          </p:nvSpPr>
          <p:spPr>
            <a:xfrm>
              <a:off x="894109" y="1983365"/>
              <a:ext cx="1993988" cy="1993988"/>
            </a:xfrm>
            <a:prstGeom prst="roundRect">
              <a:avLst>
                <a:gd name="adj" fmla="val 16667"/>
              </a:avLst>
            </a:prstGeom>
            <a:solidFill>
              <a:srgbClr val="00662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9" name="Google Shape;399;p17"/>
            <p:cNvSpPr txBox="1"/>
            <p:nvPr/>
          </p:nvSpPr>
          <p:spPr>
            <a:xfrm>
              <a:off x="991447" y="2080703"/>
              <a:ext cx="1799312" cy="1799312"/>
            </a:xfrm>
            <a:prstGeom prst="rect">
              <a:avLst/>
            </a:prstGeom>
            <a:noFill/>
            <a:ln>
              <a:noFill/>
            </a:ln>
          </p:spPr>
          <p:txBody>
            <a:bodyPr spcFirstLastPara="1" wrap="square" lIns="102850" tIns="102850" rIns="102850" bIns="102850" anchor="ctr" anchorCtr="0">
              <a:noAutofit/>
            </a:bodyPr>
            <a:lstStyle/>
            <a:p>
              <a:pPr marL="0" marR="0" lvl="0" indent="0" algn="ctr" rtl="0">
                <a:lnSpc>
                  <a:spcPct val="90000"/>
                </a:lnSpc>
                <a:spcBef>
                  <a:spcPts val="0"/>
                </a:spcBef>
                <a:spcAft>
                  <a:spcPts val="0"/>
                </a:spcAft>
                <a:buClr>
                  <a:schemeClr val="lt1"/>
                </a:buClr>
                <a:buSzPts val="2700"/>
                <a:buFont typeface="Trebuchet MS"/>
                <a:buNone/>
              </a:pPr>
              <a:r>
                <a:rPr lang="en-US" sz="2700" b="0" i="0" u="none" strike="noStrike" cap="none">
                  <a:solidFill>
                    <a:schemeClr val="lt1"/>
                  </a:solidFill>
                  <a:latin typeface="Trebuchet MS"/>
                  <a:ea typeface="Trebuchet MS"/>
                  <a:cs typeface="Trebuchet MS"/>
                  <a:sym typeface="Trebuchet MS"/>
                </a:rPr>
                <a:t>Compare</a:t>
              </a:r>
              <a:endParaRPr sz="1400" b="0" i="0" u="none" strike="noStrike" cap="none">
                <a:solidFill>
                  <a:srgbClr val="000000"/>
                </a:solidFill>
                <a:latin typeface="Arial"/>
                <a:ea typeface="Arial"/>
                <a:cs typeface="Arial"/>
                <a:sym typeface="Arial"/>
              </a:endParaRPr>
            </a:p>
          </p:txBody>
        </p:sp>
        <p:sp>
          <p:nvSpPr>
            <p:cNvPr id="400" name="Google Shape;400;p17"/>
            <p:cNvSpPr/>
            <p:nvPr/>
          </p:nvSpPr>
          <p:spPr>
            <a:xfrm>
              <a:off x="3041480" y="1983365"/>
              <a:ext cx="1993988" cy="1993988"/>
            </a:xfrm>
            <a:prstGeom prst="roundRect">
              <a:avLst>
                <a:gd name="adj" fmla="val 16667"/>
              </a:avLst>
            </a:prstGeom>
            <a:solidFill>
              <a:srgbClr val="BFBFBF"/>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1" name="Google Shape;401;p17"/>
            <p:cNvSpPr txBox="1"/>
            <p:nvPr/>
          </p:nvSpPr>
          <p:spPr>
            <a:xfrm>
              <a:off x="3138818" y="2080703"/>
              <a:ext cx="1799312" cy="1799312"/>
            </a:xfrm>
            <a:prstGeom prst="rect">
              <a:avLst/>
            </a:prstGeom>
            <a:noFill/>
            <a:ln>
              <a:noFill/>
            </a:ln>
          </p:spPr>
          <p:txBody>
            <a:bodyPr spcFirstLastPara="1" wrap="square" lIns="102850" tIns="102850" rIns="102850" bIns="102850" anchor="ctr" anchorCtr="0">
              <a:noAutofit/>
            </a:bodyPr>
            <a:lstStyle/>
            <a:p>
              <a:pPr marL="0" marR="0" lvl="0" indent="0" algn="ctr" rtl="0">
                <a:lnSpc>
                  <a:spcPct val="90000"/>
                </a:lnSpc>
                <a:spcBef>
                  <a:spcPts val="0"/>
                </a:spcBef>
                <a:spcAft>
                  <a:spcPts val="0"/>
                </a:spcAft>
                <a:buClr>
                  <a:schemeClr val="lt1"/>
                </a:buClr>
                <a:buSzPts val="2700"/>
                <a:buFont typeface="Trebuchet MS"/>
                <a:buNone/>
              </a:pPr>
              <a:r>
                <a:rPr lang="en-US" sz="2700" b="0" i="0" u="none" strike="noStrike" cap="none">
                  <a:solidFill>
                    <a:srgbClr val="222222"/>
                  </a:solidFill>
                  <a:latin typeface="Trebuchet MS"/>
                  <a:ea typeface="Trebuchet MS"/>
                  <a:cs typeface="Trebuchet MS"/>
                  <a:sym typeface="Trebuchet MS"/>
                </a:rPr>
                <a:t>Identify trends</a:t>
              </a:r>
              <a:endParaRPr sz="1400" b="0" i="0" u="none" strike="noStrike" cap="none">
                <a:solidFill>
                  <a:srgbClr val="222222"/>
                </a:solidFill>
                <a:latin typeface="Arial"/>
                <a:ea typeface="Arial"/>
                <a:cs typeface="Arial"/>
                <a:sym typeface="Arial"/>
              </a:endParaRPr>
            </a:p>
          </p:txBody>
        </p:sp>
      </p:grpSp>
      <p:sp>
        <p:nvSpPr>
          <p:cNvPr id="402" name="Google Shape;402;p17"/>
          <p:cNvSpPr txBox="1"/>
          <p:nvPr/>
        </p:nvSpPr>
        <p:spPr>
          <a:xfrm>
            <a:off x="9298988" y="1368147"/>
            <a:ext cx="3047995" cy="5909310"/>
          </a:xfrm>
          <a:prstGeom prst="rect">
            <a:avLst/>
          </a:prstGeom>
          <a:solidFill>
            <a:srgbClr val="024C90"/>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2"/>
              </a:solidFill>
              <a:latin typeface="Trebuchet MS"/>
              <a:ea typeface="Trebuchet MS"/>
              <a:cs typeface="Trebuchet MS"/>
              <a:sym typeface="Trebuchet MS"/>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2"/>
              </a:solidFill>
              <a:latin typeface="Trebuchet MS"/>
              <a:ea typeface="Trebuchet MS"/>
              <a:cs typeface="Trebuchet MS"/>
              <a:sym typeface="Trebuchet MS"/>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2"/>
              </a:solidFill>
              <a:latin typeface="Trebuchet MS"/>
              <a:ea typeface="Trebuchet MS"/>
              <a:cs typeface="Trebuchet MS"/>
              <a:sym typeface="Trebuchet MS"/>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2"/>
              </a:solidFill>
              <a:latin typeface="Trebuchet MS"/>
              <a:ea typeface="Trebuchet MS"/>
              <a:cs typeface="Trebuchet MS"/>
              <a:sym typeface="Trebuchet MS"/>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2"/>
              </a:solidFill>
              <a:latin typeface="Trebuchet MS"/>
              <a:ea typeface="Trebuchet MS"/>
              <a:cs typeface="Trebuchet MS"/>
              <a:sym typeface="Trebuchet MS"/>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2"/>
              </a:solidFill>
              <a:latin typeface="Trebuchet MS"/>
              <a:ea typeface="Trebuchet MS"/>
              <a:cs typeface="Trebuchet MS"/>
              <a:sym typeface="Trebuchet MS"/>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2"/>
              </a:solidFill>
              <a:latin typeface="Trebuchet MS"/>
              <a:ea typeface="Trebuchet MS"/>
              <a:cs typeface="Trebuchet MS"/>
              <a:sym typeface="Trebuchet MS"/>
            </a:endParaRPr>
          </a:p>
          <a:p>
            <a:pPr marL="0" marR="0" lvl="0" indent="0" algn="ctr" rtl="0">
              <a:lnSpc>
                <a:spcPct val="100000"/>
              </a:lnSpc>
              <a:spcBef>
                <a:spcPts val="0"/>
              </a:spcBef>
              <a:spcAft>
                <a:spcPts val="0"/>
              </a:spcAft>
              <a:buClr>
                <a:srgbClr val="000000"/>
              </a:buClr>
              <a:buSzPts val="3600"/>
              <a:buFont typeface="Arial"/>
              <a:buNone/>
            </a:pPr>
            <a:r>
              <a:rPr lang="en-US" sz="3600" b="0" i="0" u="none" strike="noStrike" cap="none">
                <a:solidFill>
                  <a:schemeClr val="dk1"/>
                </a:solidFill>
                <a:latin typeface="Trebuchet MS"/>
                <a:ea typeface="Trebuchet MS"/>
                <a:cs typeface="Trebuchet MS"/>
                <a:sym typeface="Trebuchet MS"/>
              </a:rPr>
              <a:t>Simple Analysis Techniques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2"/>
              </a:solidFill>
              <a:latin typeface="Trebuchet MS"/>
              <a:ea typeface="Trebuchet MS"/>
              <a:cs typeface="Trebuchet MS"/>
              <a:sym typeface="Trebuchet MS"/>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2"/>
              </a:solidFill>
              <a:latin typeface="Trebuchet MS"/>
              <a:ea typeface="Trebuchet MS"/>
              <a:cs typeface="Trebuchet MS"/>
              <a:sym typeface="Trebuchet MS"/>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2"/>
              </a:solidFill>
              <a:latin typeface="Trebuchet MS"/>
              <a:ea typeface="Trebuchet MS"/>
              <a:cs typeface="Trebuchet MS"/>
              <a:sym typeface="Trebuchet MS"/>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2"/>
              </a:solidFill>
              <a:latin typeface="Trebuchet MS"/>
              <a:ea typeface="Trebuchet MS"/>
              <a:cs typeface="Trebuchet MS"/>
              <a:sym typeface="Trebuchet MS"/>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2"/>
              </a:solidFill>
              <a:latin typeface="Trebuchet MS"/>
              <a:ea typeface="Trebuchet MS"/>
              <a:cs typeface="Trebuchet MS"/>
              <a:sym typeface="Trebuchet MS"/>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2"/>
              </a:solidFill>
              <a:latin typeface="Trebuchet MS"/>
              <a:ea typeface="Trebuchet MS"/>
              <a:cs typeface="Trebuchet MS"/>
              <a:sym typeface="Trebuchet MS"/>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2"/>
              </a:solidFill>
              <a:latin typeface="Trebuchet MS"/>
              <a:ea typeface="Trebuchet MS"/>
              <a:cs typeface="Trebuchet MS"/>
              <a:sym typeface="Trebuchet MS"/>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2"/>
              </a:solidFill>
              <a:latin typeface="Trebuchet MS"/>
              <a:ea typeface="Trebuchet MS"/>
              <a:cs typeface="Trebuchet MS"/>
              <a:sym typeface="Trebuchet MS"/>
            </a:endParaRPr>
          </a:p>
        </p:txBody>
      </p:sp>
      <p:pic>
        <p:nvPicPr>
          <p:cNvPr id="403" name="Google Shape;403;p17" descr="C:\Users\Veriton\AppData\Local\Microsoft\Windows\INetCache\IE\ZY9INTQ3\assessment_puzzle[1].jpg"/>
          <p:cNvPicPr preferRelativeResize="0"/>
          <p:nvPr/>
        </p:nvPicPr>
        <p:blipFill rotWithShape="1">
          <a:blip r:embed="rId3">
            <a:alphaModFix/>
          </a:blip>
          <a:srcRect/>
          <a:stretch/>
        </p:blipFill>
        <p:spPr>
          <a:xfrm>
            <a:off x="11458028" y="1524000"/>
            <a:ext cx="606972" cy="632263"/>
          </a:xfrm>
          <a:prstGeom prst="rect">
            <a:avLst/>
          </a:prstGeom>
          <a:noFill/>
          <a:ln>
            <a:noFill/>
          </a:ln>
        </p:spPr>
      </p:pic>
      <p:sp>
        <p:nvSpPr>
          <p:cNvPr id="404" name="Google Shape;404;p17"/>
          <p:cNvSpPr txBox="1"/>
          <p:nvPr/>
        </p:nvSpPr>
        <p:spPr>
          <a:xfrm>
            <a:off x="554496" y="8513064"/>
            <a:ext cx="5410200" cy="533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Calibri"/>
                <a:ea typeface="Calibri"/>
                <a:cs typeface="Calibri"/>
                <a:sym typeface="Calibri"/>
              </a:rPr>
              <a:t>MATERIAL FROM INTRO TO ROMA 5.1, 2020 AND 2011 ROMA Trainer MANUAL</a:t>
            </a:r>
            <a:endParaRPr sz="1400" b="0" i="0" u="none" strike="noStrike" cap="none">
              <a:solidFill>
                <a:srgbClr val="000000"/>
              </a:solidFill>
              <a:latin typeface="Arial"/>
              <a:ea typeface="Arial"/>
              <a:cs typeface="Arial"/>
              <a:sym typeface="Arial"/>
            </a:endParaRPr>
          </a:p>
        </p:txBody>
      </p:sp>
      <p:sp>
        <p:nvSpPr>
          <p:cNvPr id="405" name="Google Shape;405;p17"/>
          <p:cNvSpPr txBox="1">
            <a:spLocks noGrp="1"/>
          </p:cNvSpPr>
          <p:nvPr>
            <p:ph type="sldNum" idx="12"/>
          </p:nvPr>
        </p:nvSpPr>
        <p:spPr>
          <a:xfrm>
            <a:off x="12169648" y="9007124"/>
            <a:ext cx="780300" cy="746700"/>
          </a:xfrm>
          <a:prstGeom prst="rect">
            <a:avLst/>
          </a:prstGeom>
          <a:noFill/>
          <a:ln>
            <a:noFill/>
          </a:ln>
        </p:spPr>
        <p:txBody>
          <a:bodyPr spcFirstLastPara="1" wrap="square" lIns="130025" tIns="130025" rIns="130025" bIns="130025" anchor="t" anchorCtr="0">
            <a:noAutofit/>
          </a:bodyPr>
          <a:lstStyle/>
          <a:p>
            <a:pPr marL="0" lvl="0" indent="0" algn="r" rtl="0">
              <a:lnSpc>
                <a:spcPct val="100000"/>
              </a:lnSpc>
              <a:spcBef>
                <a:spcPts val="0"/>
              </a:spcBef>
              <a:spcAft>
                <a:spcPts val="0"/>
              </a:spcAft>
              <a:buSzPts val="1800"/>
              <a:buNone/>
            </a:pPr>
            <a:fld id="{00000000-1234-1234-1234-123412341234}" type="slidenum">
              <a:rPr lang="en-US"/>
              <a:t>24</a:t>
            </a:fld>
            <a:endParaRPr/>
          </a:p>
        </p:txBody>
      </p:sp>
      <p:pic>
        <p:nvPicPr>
          <p:cNvPr id="406" name="Google Shape;406;p17"/>
          <p:cNvPicPr preferRelativeResize="0"/>
          <p:nvPr/>
        </p:nvPicPr>
        <p:blipFill rotWithShape="1">
          <a:blip r:embed="rId4">
            <a:alphaModFix/>
          </a:blip>
          <a:srcRect/>
          <a:stretch/>
        </p:blipFill>
        <p:spPr>
          <a:xfrm>
            <a:off x="11233434" y="190500"/>
            <a:ext cx="1431253" cy="685800"/>
          </a:xfrm>
          <a:prstGeom prst="rect">
            <a:avLst/>
          </a:prstGeom>
          <a:noFill/>
          <a:ln>
            <a:noFill/>
          </a:ln>
        </p:spPr>
      </p:pic>
      <p:grpSp>
        <p:nvGrpSpPr>
          <p:cNvPr id="407" name="Google Shape;407;p17"/>
          <p:cNvGrpSpPr/>
          <p:nvPr/>
        </p:nvGrpSpPr>
        <p:grpSpPr>
          <a:xfrm>
            <a:off x="8102600" y="8841472"/>
            <a:ext cx="4343399" cy="835928"/>
            <a:chOff x="8102600" y="8841472"/>
            <a:chExt cx="4343399" cy="835928"/>
          </a:xfrm>
        </p:grpSpPr>
        <p:pic>
          <p:nvPicPr>
            <p:cNvPr id="408" name="Google Shape;408;p17"/>
            <p:cNvPicPr preferRelativeResize="0"/>
            <p:nvPr/>
          </p:nvPicPr>
          <p:blipFill rotWithShape="1">
            <a:blip r:embed="rId4">
              <a:alphaModFix/>
            </a:blip>
            <a:srcRect/>
            <a:stretch/>
          </p:blipFill>
          <p:spPr>
            <a:xfrm>
              <a:off x="11014746" y="8991600"/>
              <a:ext cx="1431253" cy="685800"/>
            </a:xfrm>
            <a:prstGeom prst="rect">
              <a:avLst/>
            </a:prstGeom>
            <a:noFill/>
            <a:ln>
              <a:noFill/>
            </a:ln>
          </p:spPr>
        </p:pic>
        <p:sp>
          <p:nvSpPr>
            <p:cNvPr id="409" name="Google Shape;409;p17"/>
            <p:cNvSpPr txBox="1"/>
            <p:nvPr/>
          </p:nvSpPr>
          <p:spPr>
            <a:xfrm>
              <a:off x="8102600" y="8841472"/>
              <a:ext cx="2634325"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C0D0E"/>
                  </a:solidFill>
                  <a:latin typeface="Trebuchet MS"/>
                  <a:ea typeface="Trebuchet MS"/>
                  <a:cs typeface="Trebuchet MS"/>
                  <a:sym typeface="Trebuchet MS"/>
                </a:rPr>
                <a:t>Colorado Community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C0D0E"/>
                  </a:solidFill>
                  <a:latin typeface="Trebuchet MS"/>
                  <a:ea typeface="Trebuchet MS"/>
                  <a:cs typeface="Trebuchet MS"/>
                  <a:sym typeface="Trebuchet MS"/>
                </a:rPr>
                <a:t>Action Association</a:t>
              </a:r>
              <a:endParaRPr sz="1400" b="0" i="0" u="none" strike="noStrike" cap="none">
                <a:solidFill>
                  <a:srgbClr val="000000"/>
                </a:solidFill>
                <a:latin typeface="Arial"/>
                <a:ea typeface="Arial"/>
                <a:cs typeface="Arial"/>
                <a:sym typeface="Arial"/>
              </a:endParaRPr>
            </a:p>
          </p:txBody>
        </p:sp>
        <p:cxnSp>
          <p:nvCxnSpPr>
            <p:cNvPr id="410" name="Google Shape;410;p17"/>
            <p:cNvCxnSpPr/>
            <p:nvPr/>
          </p:nvCxnSpPr>
          <p:spPr>
            <a:xfrm>
              <a:off x="10859677" y="9046464"/>
              <a:ext cx="0" cy="598318"/>
            </a:xfrm>
            <a:prstGeom prst="straightConnector1">
              <a:avLst/>
            </a:prstGeom>
            <a:solidFill>
              <a:srgbClr val="14943F"/>
            </a:solidFill>
            <a:ln w="15875" cap="flat" cmpd="sng">
              <a:solidFill>
                <a:srgbClr val="000000"/>
              </a:solidFill>
              <a:prstDash val="solid"/>
              <a:miter lim="0"/>
              <a:headEnd type="none" w="sm" len="sm"/>
              <a:tailEnd type="none" w="sm" len="sm"/>
            </a:ln>
          </p:spPr>
        </p:cxn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18"/>
          <p:cNvSpPr txBox="1"/>
          <p:nvPr/>
        </p:nvSpPr>
        <p:spPr>
          <a:xfrm>
            <a:off x="554496" y="8513064"/>
            <a:ext cx="5410200" cy="533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Calibri"/>
                <a:ea typeface="Calibri"/>
                <a:cs typeface="Calibri"/>
                <a:sym typeface="Calibri"/>
              </a:rPr>
              <a:t>MATERIAL FROM INTRO TO ROMA 5.1, 2020 AND 2011 ROMA Trainer MANUAL</a:t>
            </a:r>
            <a:endParaRPr sz="1400" b="0" i="0" u="none" strike="noStrike" cap="none">
              <a:solidFill>
                <a:srgbClr val="000000"/>
              </a:solidFill>
              <a:latin typeface="Arial"/>
              <a:ea typeface="Arial"/>
              <a:cs typeface="Arial"/>
              <a:sym typeface="Arial"/>
            </a:endParaRPr>
          </a:p>
        </p:txBody>
      </p:sp>
      <p:grpSp>
        <p:nvGrpSpPr>
          <p:cNvPr id="416" name="Google Shape;416;p18"/>
          <p:cNvGrpSpPr/>
          <p:nvPr/>
        </p:nvGrpSpPr>
        <p:grpSpPr>
          <a:xfrm>
            <a:off x="-390471" y="1229707"/>
            <a:ext cx="3003448" cy="2161162"/>
            <a:chOff x="0" y="16472"/>
            <a:chExt cx="3003448" cy="2161162"/>
          </a:xfrm>
        </p:grpSpPr>
        <p:sp>
          <p:nvSpPr>
            <p:cNvPr id="417" name="Google Shape;417;p18"/>
            <p:cNvSpPr/>
            <p:nvPr/>
          </p:nvSpPr>
          <p:spPr>
            <a:xfrm>
              <a:off x="784633" y="107069"/>
              <a:ext cx="2124923" cy="737957"/>
            </a:xfrm>
            <a:prstGeom prst="ellipse">
              <a:avLst/>
            </a:prstGeom>
            <a:solidFill>
              <a:srgbClr val="B7C4E2">
                <a:alpha val="4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8" name="Google Shape;418;p18"/>
            <p:cNvSpPr/>
            <p:nvPr/>
          </p:nvSpPr>
          <p:spPr>
            <a:xfrm>
              <a:off x="1644486" y="1914078"/>
              <a:ext cx="411806" cy="263556"/>
            </a:xfrm>
            <a:prstGeom prst="downArrow">
              <a:avLst>
                <a:gd name="adj1" fmla="val 50000"/>
                <a:gd name="adj2" fmla="val 50000"/>
              </a:avLst>
            </a:prstGeom>
            <a:solidFill>
              <a:srgbClr val="CAD8CB"/>
            </a:solidFill>
            <a:ln w="38100" cap="flat" cmpd="sng">
              <a:solidFill>
                <a:schemeClr val="lt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9" name="Google Shape;419;p18"/>
            <p:cNvSpPr/>
            <p:nvPr/>
          </p:nvSpPr>
          <p:spPr>
            <a:xfrm>
              <a:off x="0" y="275716"/>
              <a:ext cx="1976673" cy="494168"/>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0" name="Google Shape;420;p18"/>
            <p:cNvSpPr txBox="1"/>
            <p:nvPr/>
          </p:nvSpPr>
          <p:spPr>
            <a:xfrm>
              <a:off x="0" y="275716"/>
              <a:ext cx="1976673" cy="494168"/>
            </a:xfrm>
            <a:prstGeom prst="rect">
              <a:avLst/>
            </a:prstGeom>
            <a:noFill/>
            <a:ln>
              <a:noFill/>
            </a:ln>
          </p:spPr>
          <p:txBody>
            <a:bodyPr spcFirstLastPara="1" wrap="square" lIns="170675" tIns="170675" rIns="170675" bIns="170675" anchor="ctr" anchorCtr="0">
              <a:noAutofit/>
            </a:bodyPr>
            <a:lstStyle/>
            <a:p>
              <a:pPr marL="0" marR="0" lvl="0" indent="0" algn="ctr" rtl="0">
                <a:lnSpc>
                  <a:spcPct val="90000"/>
                </a:lnSpc>
                <a:spcBef>
                  <a:spcPts val="0"/>
                </a:spcBef>
                <a:spcAft>
                  <a:spcPts val="0"/>
                </a:spcAft>
                <a:buClr>
                  <a:srgbClr val="5C6670"/>
                </a:buClr>
                <a:buSzPts val="2400"/>
                <a:buFont typeface="Trebuchet MS"/>
                <a:buNone/>
              </a:pPr>
              <a:endParaRPr sz="2400" b="0" i="0" u="none" strike="noStrike" cap="none">
                <a:solidFill>
                  <a:srgbClr val="5C6670"/>
                </a:solidFill>
                <a:latin typeface="Trebuchet MS"/>
                <a:ea typeface="Trebuchet MS"/>
                <a:cs typeface="Trebuchet MS"/>
                <a:sym typeface="Trebuchet MS"/>
              </a:endParaRPr>
            </a:p>
          </p:txBody>
        </p:sp>
        <p:sp>
          <p:nvSpPr>
            <p:cNvPr id="421" name="Google Shape;421;p18"/>
            <p:cNvSpPr/>
            <p:nvPr/>
          </p:nvSpPr>
          <p:spPr>
            <a:xfrm>
              <a:off x="1557183" y="902021"/>
              <a:ext cx="741252" cy="741252"/>
            </a:xfrm>
            <a:prstGeom prst="ellipse">
              <a:avLst/>
            </a:prstGeom>
            <a:solidFill>
              <a:srgbClr val="008828"/>
            </a:solidFill>
            <a:ln w="38100" cap="flat" cmpd="sng">
              <a:solidFill>
                <a:schemeClr val="lt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2" name="Google Shape;422;p18"/>
            <p:cNvSpPr txBox="1"/>
            <p:nvPr/>
          </p:nvSpPr>
          <p:spPr>
            <a:xfrm>
              <a:off x="1665737" y="1010575"/>
              <a:ext cx="524144" cy="524144"/>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Clr>
                  <a:schemeClr val="lt1"/>
                </a:buClr>
                <a:buSzPts val="1200"/>
                <a:buFont typeface="Trebuchet MS"/>
                <a:buNone/>
              </a:pPr>
              <a:r>
                <a:rPr lang="en-US" sz="1200" b="0" i="0" u="none" strike="noStrike" cap="none">
                  <a:solidFill>
                    <a:schemeClr val="lt1"/>
                  </a:solidFill>
                  <a:latin typeface="Trebuchet MS"/>
                  <a:ea typeface="Trebuchet MS"/>
                  <a:cs typeface="Trebuchet MS"/>
                  <a:sym typeface="Trebuchet MS"/>
                </a:rPr>
                <a:t>Stories</a:t>
              </a:r>
              <a:endParaRPr sz="1400" b="0" i="0" u="none" strike="noStrike" cap="none">
                <a:solidFill>
                  <a:srgbClr val="000000"/>
                </a:solidFill>
                <a:latin typeface="Arial"/>
                <a:ea typeface="Arial"/>
                <a:cs typeface="Arial"/>
                <a:sym typeface="Arial"/>
              </a:endParaRPr>
            </a:p>
          </p:txBody>
        </p:sp>
        <p:sp>
          <p:nvSpPr>
            <p:cNvPr id="423" name="Google Shape;423;p18"/>
            <p:cNvSpPr/>
            <p:nvPr/>
          </p:nvSpPr>
          <p:spPr>
            <a:xfrm>
              <a:off x="1026775" y="345917"/>
              <a:ext cx="741252" cy="741252"/>
            </a:xfrm>
            <a:prstGeom prst="ellipse">
              <a:avLst/>
            </a:prstGeom>
            <a:solidFill>
              <a:schemeClr val="accent3"/>
            </a:solidFill>
            <a:ln w="38100" cap="flat" cmpd="sng">
              <a:solidFill>
                <a:schemeClr val="lt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4" name="Google Shape;424;p18"/>
            <p:cNvSpPr txBox="1"/>
            <p:nvPr/>
          </p:nvSpPr>
          <p:spPr>
            <a:xfrm>
              <a:off x="1135329" y="454471"/>
              <a:ext cx="524144" cy="524144"/>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Clr>
                  <a:schemeClr val="lt1"/>
                </a:buClr>
                <a:buSzPts val="1200"/>
                <a:buFont typeface="Trebuchet MS"/>
                <a:buNone/>
              </a:pPr>
              <a:r>
                <a:rPr lang="en-US" sz="1200" b="0" i="0" u="none" strike="noStrike" cap="none">
                  <a:solidFill>
                    <a:schemeClr val="lt1"/>
                  </a:solidFill>
                  <a:latin typeface="Trebuchet MS"/>
                  <a:ea typeface="Trebuchet MS"/>
                  <a:cs typeface="Trebuchet MS"/>
                  <a:sym typeface="Trebuchet MS"/>
                </a:rPr>
                <a:t>Facts</a:t>
              </a:r>
              <a:endParaRPr sz="1400" b="0" i="0" u="none" strike="noStrike" cap="none">
                <a:solidFill>
                  <a:srgbClr val="000000"/>
                </a:solidFill>
                <a:latin typeface="Arial"/>
                <a:ea typeface="Arial"/>
                <a:cs typeface="Arial"/>
                <a:sym typeface="Arial"/>
              </a:endParaRPr>
            </a:p>
          </p:txBody>
        </p:sp>
        <p:sp>
          <p:nvSpPr>
            <p:cNvPr id="425" name="Google Shape;425;p18"/>
            <p:cNvSpPr/>
            <p:nvPr/>
          </p:nvSpPr>
          <p:spPr>
            <a:xfrm>
              <a:off x="1784500" y="166699"/>
              <a:ext cx="741252" cy="741252"/>
            </a:xfrm>
            <a:prstGeom prst="ellipse">
              <a:avLst/>
            </a:prstGeom>
            <a:solidFill>
              <a:schemeClr val="accent4"/>
            </a:solidFill>
            <a:ln w="38100" cap="flat" cmpd="sng">
              <a:solidFill>
                <a:schemeClr val="lt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6" name="Google Shape;426;p18"/>
            <p:cNvSpPr txBox="1"/>
            <p:nvPr/>
          </p:nvSpPr>
          <p:spPr>
            <a:xfrm>
              <a:off x="1893054" y="275253"/>
              <a:ext cx="524144" cy="524144"/>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Clr>
                  <a:schemeClr val="lt1"/>
                </a:buClr>
                <a:buSzPts val="1200"/>
                <a:buFont typeface="Trebuchet MS"/>
                <a:buNone/>
              </a:pPr>
              <a:r>
                <a:rPr lang="en-US" sz="1200" b="0" i="0" u="none" strike="noStrike" cap="none">
                  <a:solidFill>
                    <a:srgbClr val="222222"/>
                  </a:solidFill>
                  <a:latin typeface="Trebuchet MS"/>
                  <a:ea typeface="Trebuchet MS"/>
                  <a:cs typeface="Trebuchet MS"/>
                  <a:sym typeface="Trebuchet MS"/>
                </a:rPr>
                <a:t>Figures</a:t>
              </a:r>
              <a:endParaRPr sz="1400" b="0" i="0" u="none" strike="noStrike" cap="none">
                <a:solidFill>
                  <a:srgbClr val="222222"/>
                </a:solidFill>
                <a:latin typeface="Arial"/>
                <a:ea typeface="Arial"/>
                <a:cs typeface="Arial"/>
                <a:sym typeface="Arial"/>
              </a:endParaRPr>
            </a:p>
          </p:txBody>
        </p:sp>
        <p:sp>
          <p:nvSpPr>
            <p:cNvPr id="427" name="Google Shape;427;p18"/>
            <p:cNvSpPr/>
            <p:nvPr/>
          </p:nvSpPr>
          <p:spPr>
            <a:xfrm>
              <a:off x="697330" y="16472"/>
              <a:ext cx="2306118" cy="1844894"/>
            </a:xfrm>
            <a:custGeom>
              <a:avLst/>
              <a:gdLst/>
              <a:ahLst/>
              <a:cxnLst/>
              <a:rect l="l" t="t" r="r" b="b"/>
              <a:pathLst>
                <a:path w="120000" h="120000" extrusionOk="0">
                  <a:moveTo>
                    <a:pt x="584" y="34175"/>
                  </a:moveTo>
                  <a:lnTo>
                    <a:pt x="584" y="34175"/>
                  </a:lnTo>
                  <a:cubicBezTo>
                    <a:pt x="-2679" y="22567"/>
                    <a:pt x="7879" y="11072"/>
                    <a:pt x="27615" y="4745"/>
                  </a:cubicBezTo>
                  <a:cubicBezTo>
                    <a:pt x="47351" y="-1582"/>
                    <a:pt x="72649" y="-1582"/>
                    <a:pt x="92385" y="4745"/>
                  </a:cubicBezTo>
                  <a:cubicBezTo>
                    <a:pt x="112121" y="11072"/>
                    <a:pt x="122679" y="22567"/>
                    <a:pt x="119416" y="34175"/>
                  </a:cubicBezTo>
                  <a:lnTo>
                    <a:pt x="74854" y="113544"/>
                  </a:lnTo>
                  <a:cubicBezTo>
                    <a:pt x="73813" y="117246"/>
                    <a:pt x="67478" y="120000"/>
                    <a:pt x="60000" y="120000"/>
                  </a:cubicBezTo>
                  <a:cubicBezTo>
                    <a:pt x="52522" y="120000"/>
                    <a:pt x="46187" y="117246"/>
                    <a:pt x="45146" y="113544"/>
                  </a:cubicBezTo>
                  <a:close/>
                  <a:moveTo>
                    <a:pt x="4800" y="30000"/>
                  </a:moveTo>
                  <a:lnTo>
                    <a:pt x="4800" y="30000"/>
                  </a:lnTo>
                  <a:cubicBezTo>
                    <a:pt x="4800" y="43255"/>
                    <a:pt x="29514" y="54000"/>
                    <a:pt x="60000" y="54000"/>
                  </a:cubicBezTo>
                  <a:cubicBezTo>
                    <a:pt x="90486" y="54000"/>
                    <a:pt x="115200" y="43255"/>
                    <a:pt x="115200" y="30000"/>
                  </a:cubicBezTo>
                  <a:cubicBezTo>
                    <a:pt x="115200" y="16745"/>
                    <a:pt x="90486" y="6000"/>
                    <a:pt x="60000" y="6000"/>
                  </a:cubicBezTo>
                  <a:cubicBezTo>
                    <a:pt x="29514" y="6000"/>
                    <a:pt x="4800" y="16745"/>
                    <a:pt x="4800" y="30000"/>
                  </a:cubicBezTo>
                  <a:close/>
                </a:path>
              </a:pathLst>
            </a:custGeom>
            <a:solidFill>
              <a:schemeClr val="lt1">
                <a:alpha val="40000"/>
              </a:schemeClr>
            </a:solidFill>
            <a:ln w="9525" cap="flat" cmpd="sng">
              <a:solidFill>
                <a:srgbClr val="0065C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28" name="Google Shape;428;p18"/>
          <p:cNvSpPr txBox="1"/>
          <p:nvPr/>
        </p:nvSpPr>
        <p:spPr>
          <a:xfrm>
            <a:off x="2935300" y="2151900"/>
            <a:ext cx="8079600" cy="4494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600" b="0" i="0" u="none" strike="noStrike" cap="none">
                <a:solidFill>
                  <a:srgbClr val="292C2F"/>
                </a:solidFill>
                <a:latin typeface="Trebuchet MS"/>
                <a:ea typeface="Trebuchet MS"/>
                <a:cs typeface="Trebuchet MS"/>
                <a:sym typeface="Trebuchet MS"/>
              </a:rPr>
              <a:t>There are numerous methods to help you identify the issues in your community that have risen to the top of the list and ways to help decide which issues the agency will address. </a:t>
            </a:r>
            <a:endParaRPr sz="2600" b="0" i="0" u="none" strike="noStrike" cap="none">
              <a:solidFill>
                <a:srgbClr val="292C2F"/>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2000"/>
              <a:buFont typeface="Arial"/>
              <a:buNone/>
            </a:pPr>
            <a:endParaRPr sz="2600">
              <a:solidFill>
                <a:srgbClr val="292C2F"/>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2000"/>
              <a:buFont typeface="Arial"/>
              <a:buNone/>
            </a:pPr>
            <a:r>
              <a:rPr lang="en-US" sz="2600" b="1" i="0" u="none" strike="noStrike" cap="none">
                <a:solidFill>
                  <a:srgbClr val="292C2F"/>
                </a:solidFill>
                <a:latin typeface="Trebuchet MS"/>
                <a:ea typeface="Trebuchet MS"/>
                <a:cs typeface="Trebuchet MS"/>
                <a:sym typeface="Trebuchet MS"/>
              </a:rPr>
              <a:t>A few of these are:</a:t>
            </a:r>
            <a:endParaRPr sz="2000" b="1" i="0" u="none" strike="noStrike" cap="none">
              <a:solidFill>
                <a:srgbClr val="292C2F"/>
              </a:solidFill>
            </a:endParaRPr>
          </a:p>
          <a:p>
            <a:pPr marL="0" marR="0" lvl="0" indent="0" algn="l" rtl="0">
              <a:lnSpc>
                <a:spcPct val="100000"/>
              </a:lnSpc>
              <a:spcBef>
                <a:spcPts val="0"/>
              </a:spcBef>
              <a:spcAft>
                <a:spcPts val="0"/>
              </a:spcAft>
              <a:buClr>
                <a:srgbClr val="000000"/>
              </a:buClr>
              <a:buSzPts val="2000"/>
              <a:buFont typeface="Arial"/>
              <a:buNone/>
            </a:pPr>
            <a:r>
              <a:rPr lang="en-US" sz="2600" b="0" i="0" u="none" strike="noStrike" cap="none">
                <a:solidFill>
                  <a:srgbClr val="292C2F"/>
                </a:solidFill>
                <a:latin typeface="Trebuchet MS"/>
                <a:ea typeface="Trebuchet MS"/>
                <a:cs typeface="Trebuchet MS"/>
                <a:sym typeface="Trebuchet MS"/>
              </a:rPr>
              <a:t> Identify </a:t>
            </a:r>
            <a:r>
              <a:rPr lang="en-US" sz="2600">
                <a:solidFill>
                  <a:srgbClr val="292C2F"/>
                </a:solidFill>
                <a:latin typeface="Trebuchet MS"/>
                <a:ea typeface="Trebuchet MS"/>
                <a:cs typeface="Trebuchet MS"/>
                <a:sym typeface="Trebuchet MS"/>
              </a:rPr>
              <a:t>r</a:t>
            </a:r>
            <a:r>
              <a:rPr lang="en-US" sz="2600" b="0" i="0" u="none" strike="noStrike" cap="none">
                <a:solidFill>
                  <a:srgbClr val="292C2F"/>
                </a:solidFill>
                <a:latin typeface="Trebuchet MS"/>
                <a:ea typeface="Trebuchet MS"/>
                <a:cs typeface="Trebuchet MS"/>
                <a:sym typeface="Trebuchet MS"/>
              </a:rPr>
              <a:t>oot </a:t>
            </a:r>
            <a:r>
              <a:rPr lang="en-US" sz="2600">
                <a:solidFill>
                  <a:srgbClr val="292C2F"/>
                </a:solidFill>
                <a:latin typeface="Trebuchet MS"/>
                <a:ea typeface="Trebuchet MS"/>
                <a:cs typeface="Trebuchet MS"/>
                <a:sym typeface="Trebuchet MS"/>
              </a:rPr>
              <a:t>c</a:t>
            </a:r>
            <a:r>
              <a:rPr lang="en-US" sz="2600" b="0" i="0" u="none" strike="noStrike" cap="none">
                <a:solidFill>
                  <a:srgbClr val="292C2F"/>
                </a:solidFill>
                <a:latin typeface="Trebuchet MS"/>
                <a:ea typeface="Trebuchet MS"/>
                <a:cs typeface="Trebuchet MS"/>
                <a:sym typeface="Trebuchet MS"/>
              </a:rPr>
              <a:t>auses/The Five Why</a:t>
            </a:r>
            <a:r>
              <a:rPr lang="en-US" sz="2600">
                <a:solidFill>
                  <a:srgbClr val="292C2F"/>
                </a:solidFill>
                <a:latin typeface="Trebuchet MS"/>
                <a:ea typeface="Trebuchet MS"/>
                <a:cs typeface="Trebuchet MS"/>
                <a:sym typeface="Trebuchet MS"/>
              </a:rPr>
              <a:t>’</a:t>
            </a:r>
            <a:r>
              <a:rPr lang="en-US" sz="2600" b="0" i="0" u="none" strike="noStrike" cap="none">
                <a:solidFill>
                  <a:srgbClr val="292C2F"/>
                </a:solidFill>
                <a:latin typeface="Trebuchet MS"/>
                <a:ea typeface="Trebuchet MS"/>
                <a:cs typeface="Trebuchet MS"/>
                <a:sym typeface="Trebuchet MS"/>
              </a:rPr>
              <a:t>s</a:t>
            </a:r>
            <a:endParaRPr sz="2000" b="0" i="0" u="none" strike="noStrike" cap="none">
              <a:solidFill>
                <a:srgbClr val="292C2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600" b="0" i="0" u="none" strike="noStrike" cap="none">
                <a:solidFill>
                  <a:srgbClr val="292C2F"/>
                </a:solidFill>
                <a:latin typeface="Trebuchet MS"/>
                <a:ea typeface="Trebuchet MS"/>
                <a:cs typeface="Trebuchet MS"/>
                <a:sym typeface="Trebuchet MS"/>
              </a:rPr>
              <a:t> Force Field Analysis</a:t>
            </a:r>
            <a:endParaRPr sz="2000" b="0" i="0" u="none" strike="noStrike" cap="none">
              <a:solidFill>
                <a:srgbClr val="292C2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600" b="0" i="0" u="none" strike="noStrike" cap="none">
                <a:solidFill>
                  <a:srgbClr val="292C2F"/>
                </a:solidFill>
                <a:latin typeface="Trebuchet MS"/>
                <a:ea typeface="Trebuchet MS"/>
                <a:cs typeface="Trebuchet MS"/>
                <a:sym typeface="Trebuchet MS"/>
              </a:rPr>
              <a:t> Comparison techniques</a:t>
            </a:r>
            <a:endParaRPr sz="2000" b="0" i="0" u="none" strike="noStrike" cap="none">
              <a:solidFill>
                <a:srgbClr val="292C2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600" b="0" i="0" u="none" strike="noStrike" cap="none">
                <a:solidFill>
                  <a:srgbClr val="292C2F"/>
                </a:solidFill>
                <a:latin typeface="Trebuchet MS"/>
                <a:ea typeface="Trebuchet MS"/>
                <a:cs typeface="Trebuchet MS"/>
                <a:sym typeface="Trebuchet MS"/>
              </a:rPr>
              <a:t> Cause and effect</a:t>
            </a:r>
            <a:endParaRPr sz="2000" b="0" i="0" u="none" strike="noStrike" cap="none">
              <a:solidFill>
                <a:srgbClr val="292C2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600" b="0" i="0" u="none" strike="noStrike" cap="none">
                <a:solidFill>
                  <a:srgbClr val="292C2F"/>
                </a:solidFill>
                <a:latin typeface="Trebuchet MS"/>
                <a:ea typeface="Trebuchet MS"/>
                <a:cs typeface="Trebuchet MS"/>
                <a:sym typeface="Trebuchet MS"/>
              </a:rPr>
              <a:t> Trend </a:t>
            </a:r>
            <a:r>
              <a:rPr lang="en-US" sz="2600">
                <a:solidFill>
                  <a:srgbClr val="292C2F"/>
                </a:solidFill>
                <a:latin typeface="Trebuchet MS"/>
                <a:ea typeface="Trebuchet MS"/>
                <a:cs typeface="Trebuchet MS"/>
                <a:sym typeface="Trebuchet MS"/>
              </a:rPr>
              <a:t>a</a:t>
            </a:r>
            <a:r>
              <a:rPr lang="en-US" sz="2600" b="0" i="0" u="none" strike="noStrike" cap="none">
                <a:solidFill>
                  <a:srgbClr val="292C2F"/>
                </a:solidFill>
                <a:latin typeface="Trebuchet MS"/>
                <a:ea typeface="Trebuchet MS"/>
                <a:cs typeface="Trebuchet MS"/>
                <a:sym typeface="Trebuchet MS"/>
              </a:rPr>
              <a:t>nalysis</a:t>
            </a:r>
            <a:endParaRPr sz="2600" b="0" i="0" u="none" strike="noStrike" cap="none">
              <a:solidFill>
                <a:srgbClr val="292C2F"/>
              </a:solidFill>
              <a:latin typeface="Trebuchet MS"/>
              <a:ea typeface="Trebuchet MS"/>
              <a:cs typeface="Trebuchet MS"/>
              <a:sym typeface="Trebuchet MS"/>
            </a:endParaRPr>
          </a:p>
        </p:txBody>
      </p:sp>
      <p:sp>
        <p:nvSpPr>
          <p:cNvPr id="429" name="Google Shape;429;p18"/>
          <p:cNvSpPr txBox="1"/>
          <p:nvPr/>
        </p:nvSpPr>
        <p:spPr>
          <a:xfrm>
            <a:off x="2950048" y="489879"/>
            <a:ext cx="7786800" cy="1569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en-US" sz="4800" b="1" i="1" u="none" strike="noStrike" cap="none">
                <a:solidFill>
                  <a:srgbClr val="2D348E"/>
                </a:solidFill>
                <a:latin typeface="Trebuchet MS"/>
                <a:ea typeface="Trebuchet MS"/>
                <a:cs typeface="Trebuchet MS"/>
                <a:sym typeface="Trebuchet MS"/>
              </a:rPr>
              <a:t>Analyzing the Assessment Data</a:t>
            </a:r>
            <a:r>
              <a:rPr lang="en-US" sz="4800" b="1" i="1">
                <a:solidFill>
                  <a:srgbClr val="2D348E"/>
                </a:solidFill>
                <a:latin typeface="Trebuchet MS"/>
                <a:ea typeface="Trebuchet MS"/>
                <a:cs typeface="Trebuchet MS"/>
                <a:sym typeface="Trebuchet MS"/>
              </a:rPr>
              <a:t> to Identify Priorities</a:t>
            </a:r>
            <a:endParaRPr sz="1400" b="1" i="1" u="none" strike="noStrike" cap="none">
              <a:solidFill>
                <a:srgbClr val="000000"/>
              </a:solidFill>
              <a:latin typeface="Arial"/>
              <a:ea typeface="Arial"/>
              <a:cs typeface="Arial"/>
              <a:sym typeface="Arial"/>
            </a:endParaRPr>
          </a:p>
        </p:txBody>
      </p:sp>
      <p:sp>
        <p:nvSpPr>
          <p:cNvPr id="430" name="Google Shape;430;p18"/>
          <p:cNvSpPr txBox="1"/>
          <p:nvPr/>
        </p:nvSpPr>
        <p:spPr>
          <a:xfrm>
            <a:off x="2935165" y="7002759"/>
            <a:ext cx="8079600" cy="1243500"/>
          </a:xfrm>
          <a:prstGeom prst="rect">
            <a:avLst/>
          </a:prstGeom>
          <a:solidFill>
            <a:srgbClr val="2D348E"/>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0" i="1" u="none" strike="noStrike" cap="none">
                <a:solidFill>
                  <a:schemeClr val="dk1"/>
                </a:solidFill>
                <a:latin typeface="Trebuchet MS"/>
                <a:ea typeface="Trebuchet MS"/>
                <a:cs typeface="Trebuchet MS"/>
                <a:sym typeface="Trebuchet MS"/>
              </a:rPr>
              <a:t>Raw data is not information! </a:t>
            </a:r>
            <a:br>
              <a:rPr lang="en-US" sz="2800" b="0" i="1" u="none" strike="noStrike" cap="none">
                <a:solidFill>
                  <a:schemeClr val="dk1"/>
                </a:solidFill>
                <a:latin typeface="Trebuchet MS"/>
                <a:ea typeface="Trebuchet MS"/>
                <a:cs typeface="Trebuchet MS"/>
                <a:sym typeface="Trebuchet MS"/>
              </a:rPr>
            </a:br>
            <a:r>
              <a:rPr lang="en-US" sz="2800" b="0" i="1" u="none" strike="noStrike" cap="none">
                <a:solidFill>
                  <a:schemeClr val="dk1"/>
                </a:solidFill>
                <a:latin typeface="Trebuchet MS"/>
                <a:ea typeface="Trebuchet MS"/>
                <a:cs typeface="Trebuchet MS"/>
                <a:sym typeface="Trebuchet MS"/>
              </a:rPr>
              <a:t>It must be analyzed before it becomes useful!</a:t>
            </a:r>
            <a:endParaRPr sz="1400" b="0" i="0" u="none" strike="noStrike" cap="none">
              <a:solidFill>
                <a:srgbClr val="000000"/>
              </a:solidFill>
              <a:latin typeface="Arial"/>
              <a:ea typeface="Arial"/>
              <a:cs typeface="Arial"/>
              <a:sym typeface="Arial"/>
            </a:endParaRPr>
          </a:p>
        </p:txBody>
      </p:sp>
      <p:sp>
        <p:nvSpPr>
          <p:cNvPr id="432" name="Google Shape;432;p18"/>
          <p:cNvSpPr txBox="1">
            <a:spLocks noGrp="1"/>
          </p:cNvSpPr>
          <p:nvPr>
            <p:ph type="sldNum" idx="12"/>
          </p:nvPr>
        </p:nvSpPr>
        <p:spPr>
          <a:xfrm>
            <a:off x="12169648" y="9007124"/>
            <a:ext cx="780300" cy="746700"/>
          </a:xfrm>
          <a:prstGeom prst="rect">
            <a:avLst/>
          </a:prstGeom>
          <a:noFill/>
          <a:ln>
            <a:noFill/>
          </a:ln>
        </p:spPr>
        <p:txBody>
          <a:bodyPr spcFirstLastPara="1" wrap="square" lIns="130025" tIns="130025" rIns="130025" bIns="130025" anchor="t" anchorCtr="0">
            <a:noAutofit/>
          </a:bodyPr>
          <a:lstStyle/>
          <a:p>
            <a:pPr marL="0" lvl="0" indent="0" algn="r" rtl="0">
              <a:lnSpc>
                <a:spcPct val="100000"/>
              </a:lnSpc>
              <a:spcBef>
                <a:spcPts val="0"/>
              </a:spcBef>
              <a:spcAft>
                <a:spcPts val="0"/>
              </a:spcAft>
              <a:buSzPts val="1800"/>
              <a:buNone/>
            </a:pPr>
            <a:fld id="{00000000-1234-1234-1234-123412341234}" type="slidenum">
              <a:rPr lang="en-US"/>
              <a:t>25</a:t>
            </a:fld>
            <a:endParaRPr/>
          </a:p>
        </p:txBody>
      </p:sp>
      <p:pic>
        <p:nvPicPr>
          <p:cNvPr id="433" name="Google Shape;433;p18"/>
          <p:cNvPicPr preferRelativeResize="0"/>
          <p:nvPr/>
        </p:nvPicPr>
        <p:blipFill rotWithShape="1">
          <a:blip r:embed="rId3">
            <a:alphaModFix/>
          </a:blip>
          <a:srcRect/>
          <a:stretch/>
        </p:blipFill>
        <p:spPr>
          <a:xfrm>
            <a:off x="11233434" y="190500"/>
            <a:ext cx="1431253" cy="685800"/>
          </a:xfrm>
          <a:prstGeom prst="rect">
            <a:avLst/>
          </a:prstGeom>
          <a:noFill/>
          <a:ln>
            <a:noFill/>
          </a:ln>
        </p:spPr>
      </p:pic>
      <p:grpSp>
        <p:nvGrpSpPr>
          <p:cNvPr id="434" name="Google Shape;434;p18"/>
          <p:cNvGrpSpPr/>
          <p:nvPr/>
        </p:nvGrpSpPr>
        <p:grpSpPr>
          <a:xfrm>
            <a:off x="8102600" y="8841472"/>
            <a:ext cx="4343399" cy="835928"/>
            <a:chOff x="8102600" y="8841472"/>
            <a:chExt cx="4343399" cy="835928"/>
          </a:xfrm>
        </p:grpSpPr>
        <p:pic>
          <p:nvPicPr>
            <p:cNvPr id="435" name="Google Shape;435;p18"/>
            <p:cNvPicPr preferRelativeResize="0"/>
            <p:nvPr/>
          </p:nvPicPr>
          <p:blipFill rotWithShape="1">
            <a:blip r:embed="rId3">
              <a:alphaModFix/>
            </a:blip>
            <a:srcRect/>
            <a:stretch/>
          </p:blipFill>
          <p:spPr>
            <a:xfrm>
              <a:off x="11014746" y="8991600"/>
              <a:ext cx="1431253" cy="685800"/>
            </a:xfrm>
            <a:prstGeom prst="rect">
              <a:avLst/>
            </a:prstGeom>
            <a:noFill/>
            <a:ln>
              <a:noFill/>
            </a:ln>
          </p:spPr>
        </p:pic>
        <p:sp>
          <p:nvSpPr>
            <p:cNvPr id="436" name="Google Shape;436;p18"/>
            <p:cNvSpPr txBox="1"/>
            <p:nvPr/>
          </p:nvSpPr>
          <p:spPr>
            <a:xfrm>
              <a:off x="8102600" y="8841472"/>
              <a:ext cx="2634325"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C0D0E"/>
                  </a:solidFill>
                  <a:latin typeface="Trebuchet MS"/>
                  <a:ea typeface="Trebuchet MS"/>
                  <a:cs typeface="Trebuchet MS"/>
                  <a:sym typeface="Trebuchet MS"/>
                </a:rPr>
                <a:t>Colorado Community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C0D0E"/>
                  </a:solidFill>
                  <a:latin typeface="Trebuchet MS"/>
                  <a:ea typeface="Trebuchet MS"/>
                  <a:cs typeface="Trebuchet MS"/>
                  <a:sym typeface="Trebuchet MS"/>
                </a:rPr>
                <a:t>Action Association</a:t>
              </a:r>
              <a:endParaRPr sz="1400" b="0" i="0" u="none" strike="noStrike" cap="none">
                <a:solidFill>
                  <a:srgbClr val="000000"/>
                </a:solidFill>
                <a:latin typeface="Arial"/>
                <a:ea typeface="Arial"/>
                <a:cs typeface="Arial"/>
                <a:sym typeface="Arial"/>
              </a:endParaRPr>
            </a:p>
          </p:txBody>
        </p:sp>
        <p:cxnSp>
          <p:nvCxnSpPr>
            <p:cNvPr id="437" name="Google Shape;437;p18"/>
            <p:cNvCxnSpPr/>
            <p:nvPr/>
          </p:nvCxnSpPr>
          <p:spPr>
            <a:xfrm>
              <a:off x="10859677" y="9046464"/>
              <a:ext cx="0" cy="598318"/>
            </a:xfrm>
            <a:prstGeom prst="straightConnector1">
              <a:avLst/>
            </a:prstGeom>
            <a:solidFill>
              <a:srgbClr val="14943F"/>
            </a:solidFill>
            <a:ln w="15875" cap="flat" cmpd="sng">
              <a:solidFill>
                <a:srgbClr val="000000"/>
              </a:solidFill>
              <a:prstDash val="solid"/>
              <a:miter lim="0"/>
              <a:headEnd type="none" w="sm" len="sm"/>
              <a:tailEnd type="none" w="sm" len="sm"/>
            </a:ln>
          </p:spPr>
        </p:cxn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p19"/>
          <p:cNvSpPr txBox="1"/>
          <p:nvPr/>
        </p:nvSpPr>
        <p:spPr>
          <a:xfrm>
            <a:off x="554496" y="8513064"/>
            <a:ext cx="5410200" cy="533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rebuchet MS"/>
                <a:ea typeface="Trebuchet MS"/>
                <a:cs typeface="Trebuchet MS"/>
                <a:sym typeface="Trebuchet MS"/>
              </a:rPr>
              <a:t>MATERIAL FROM INTRO TO ROMA 5.1, 2020</a:t>
            </a:r>
            <a:endParaRPr sz="1400" b="0" i="0" u="none" strike="noStrike" cap="none">
              <a:solidFill>
                <a:srgbClr val="000000"/>
              </a:solidFill>
              <a:latin typeface="Arial"/>
              <a:ea typeface="Arial"/>
              <a:cs typeface="Arial"/>
              <a:sym typeface="Arial"/>
            </a:endParaRPr>
          </a:p>
        </p:txBody>
      </p:sp>
      <p:sp>
        <p:nvSpPr>
          <p:cNvPr id="443" name="Google Shape;443;p19"/>
          <p:cNvSpPr txBox="1">
            <a:spLocks noGrp="1"/>
          </p:cNvSpPr>
          <p:nvPr>
            <p:ph type="title"/>
          </p:nvPr>
        </p:nvSpPr>
        <p:spPr>
          <a:xfrm>
            <a:off x="38565" y="857249"/>
            <a:ext cx="4012272" cy="5848351"/>
          </a:xfrm>
          <a:prstGeom prst="rect">
            <a:avLst/>
          </a:prstGeom>
          <a:solidFill>
            <a:srgbClr val="2D348E"/>
          </a:solidFill>
          <a:ln>
            <a:noFill/>
          </a:ln>
        </p:spPr>
        <p:txBody>
          <a:bodyPr spcFirstLastPara="1" wrap="square" lIns="68575" tIns="34275" rIns="68575" bIns="34275" anchor="b" anchorCtr="0">
            <a:normAutofit fontScale="90000"/>
          </a:bodyPr>
          <a:lstStyle/>
          <a:p>
            <a:pPr marL="0" lvl="0" indent="0" algn="ctr" rtl="0">
              <a:lnSpc>
                <a:spcPct val="100000"/>
              </a:lnSpc>
              <a:spcBef>
                <a:spcPts val="0"/>
              </a:spcBef>
              <a:spcAft>
                <a:spcPts val="0"/>
              </a:spcAft>
              <a:buSzPct val="28806"/>
              <a:buNone/>
            </a:pPr>
            <a:br>
              <a:rPr lang="en-US" sz="5400">
                <a:solidFill>
                  <a:srgbClr val="FFFFFF"/>
                </a:solidFill>
                <a:latin typeface="Calibri"/>
                <a:ea typeface="Calibri"/>
                <a:cs typeface="Calibri"/>
                <a:sym typeface="Calibri"/>
              </a:rPr>
            </a:br>
            <a:br>
              <a:rPr lang="en-US" sz="5400">
                <a:solidFill>
                  <a:srgbClr val="FFFFFF"/>
                </a:solidFill>
                <a:latin typeface="Calibri"/>
                <a:ea typeface="Calibri"/>
                <a:cs typeface="Calibri"/>
                <a:sym typeface="Calibri"/>
              </a:rPr>
            </a:br>
            <a:br>
              <a:rPr lang="en-US" sz="5400">
                <a:solidFill>
                  <a:srgbClr val="FFFFFF"/>
                </a:solidFill>
                <a:latin typeface="Calibri"/>
                <a:ea typeface="Calibri"/>
                <a:cs typeface="Calibri"/>
                <a:sym typeface="Calibri"/>
              </a:rPr>
            </a:br>
            <a:br>
              <a:rPr lang="en-US" sz="5400">
                <a:solidFill>
                  <a:srgbClr val="FFFFFF"/>
                </a:solidFill>
                <a:latin typeface="Calibri"/>
                <a:ea typeface="Calibri"/>
                <a:cs typeface="Calibri"/>
                <a:sym typeface="Calibri"/>
              </a:rPr>
            </a:br>
            <a:br>
              <a:rPr lang="en-US" sz="5400">
                <a:solidFill>
                  <a:srgbClr val="FFFFFF"/>
                </a:solidFill>
                <a:latin typeface="Calibri"/>
                <a:ea typeface="Calibri"/>
                <a:cs typeface="Calibri"/>
                <a:sym typeface="Calibri"/>
              </a:rPr>
            </a:br>
            <a:br>
              <a:rPr lang="en-US" sz="5400">
                <a:solidFill>
                  <a:srgbClr val="FFFFFF"/>
                </a:solidFill>
                <a:latin typeface="Calibri"/>
                <a:ea typeface="Calibri"/>
                <a:cs typeface="Calibri"/>
                <a:sym typeface="Calibri"/>
              </a:rPr>
            </a:br>
            <a:r>
              <a:rPr lang="en-US" sz="5400">
                <a:solidFill>
                  <a:srgbClr val="FFFFFF"/>
                </a:solidFill>
              </a:rPr>
              <a:t>Force Field Analysis Example</a:t>
            </a:r>
            <a:br>
              <a:rPr lang="en-US" sz="5400">
                <a:solidFill>
                  <a:srgbClr val="FFFFFF"/>
                </a:solidFill>
              </a:rPr>
            </a:br>
            <a:br>
              <a:rPr lang="en-US" sz="5400">
                <a:solidFill>
                  <a:srgbClr val="FFFFFF"/>
                </a:solidFill>
              </a:rPr>
            </a:br>
            <a:r>
              <a:rPr lang="en-US" sz="5400">
                <a:solidFill>
                  <a:srgbClr val="FFFFFF"/>
                </a:solidFill>
              </a:rPr>
              <a:t>Affordable Housing</a:t>
            </a:r>
            <a:br>
              <a:rPr lang="en-US" sz="5400">
                <a:solidFill>
                  <a:srgbClr val="FFFFFF"/>
                </a:solidFill>
              </a:rPr>
            </a:br>
            <a:endParaRPr sz="5400">
              <a:solidFill>
                <a:srgbClr val="FFFFFF"/>
              </a:solidFill>
              <a:latin typeface="Calibri"/>
              <a:ea typeface="Calibri"/>
              <a:cs typeface="Calibri"/>
              <a:sym typeface="Calibri"/>
            </a:endParaRPr>
          </a:p>
        </p:txBody>
      </p:sp>
      <p:pic>
        <p:nvPicPr>
          <p:cNvPr id="444" name="Google Shape;444;p19"/>
          <p:cNvPicPr preferRelativeResize="0"/>
          <p:nvPr/>
        </p:nvPicPr>
        <p:blipFill rotWithShape="1">
          <a:blip r:embed="rId3">
            <a:alphaModFix/>
          </a:blip>
          <a:srcRect/>
          <a:stretch/>
        </p:blipFill>
        <p:spPr>
          <a:xfrm>
            <a:off x="5273899" y="698324"/>
            <a:ext cx="5410200" cy="3717526"/>
          </a:xfrm>
          <a:prstGeom prst="rect">
            <a:avLst/>
          </a:prstGeom>
          <a:noFill/>
          <a:ln>
            <a:noFill/>
          </a:ln>
        </p:spPr>
      </p:pic>
      <p:sp>
        <p:nvSpPr>
          <p:cNvPr id="445" name="Google Shape;445;p19"/>
          <p:cNvSpPr/>
          <p:nvPr/>
        </p:nvSpPr>
        <p:spPr>
          <a:xfrm>
            <a:off x="4776401" y="4488650"/>
            <a:ext cx="3068400" cy="1392300"/>
          </a:xfrm>
          <a:prstGeom prst="rightArrow">
            <a:avLst>
              <a:gd name="adj1" fmla="val 50000"/>
              <a:gd name="adj2" fmla="val 50000"/>
            </a:avLst>
          </a:prstGeom>
          <a:solidFill>
            <a:schemeClr val="accent1"/>
          </a:solidFill>
          <a:ln w="25400" cap="flat" cmpd="sng">
            <a:solidFill>
              <a:srgbClr val="02498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600" b="0" i="0" u="none" strike="noStrike" cap="none">
                <a:solidFill>
                  <a:schemeClr val="lt1"/>
                </a:solidFill>
                <a:latin typeface="Trebuchet MS"/>
                <a:ea typeface="Trebuchet MS"/>
                <a:cs typeface="Trebuchet MS"/>
                <a:sym typeface="Trebuchet MS"/>
              </a:rPr>
              <a:t>I</a:t>
            </a:r>
            <a:r>
              <a:rPr lang="en-US" sz="1600" b="1" i="0" u="none" strike="noStrike" cap="none">
                <a:solidFill>
                  <a:schemeClr val="lt1"/>
                </a:solidFill>
                <a:latin typeface="Trebuchet MS"/>
                <a:ea typeface="Trebuchet MS"/>
                <a:cs typeface="Trebuchet MS"/>
                <a:sym typeface="Trebuchet MS"/>
              </a:rPr>
              <a:t>ncreased Local, State, Fed Funding</a:t>
            </a:r>
            <a:endParaRPr sz="1600" b="1" i="0" u="none" strike="noStrike" cap="none">
              <a:solidFill>
                <a:schemeClr val="lt1"/>
              </a:solidFill>
              <a:latin typeface="Trebuchet MS"/>
              <a:ea typeface="Trebuchet MS"/>
              <a:cs typeface="Trebuchet MS"/>
              <a:sym typeface="Trebuchet MS"/>
            </a:endParaRPr>
          </a:p>
        </p:txBody>
      </p:sp>
      <p:sp>
        <p:nvSpPr>
          <p:cNvPr id="446" name="Google Shape;446;p19"/>
          <p:cNvSpPr/>
          <p:nvPr/>
        </p:nvSpPr>
        <p:spPr>
          <a:xfrm>
            <a:off x="4799651" y="5748251"/>
            <a:ext cx="3068400" cy="1334100"/>
          </a:xfrm>
          <a:prstGeom prst="rightArrow">
            <a:avLst>
              <a:gd name="adj1" fmla="val 50000"/>
              <a:gd name="adj2" fmla="val 50000"/>
            </a:avLst>
          </a:prstGeom>
          <a:solidFill>
            <a:schemeClr val="accent1"/>
          </a:solidFill>
          <a:ln w="25400" cap="flat" cmpd="sng">
            <a:solidFill>
              <a:srgbClr val="02498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600" b="1" i="0" u="none" strike="noStrike" cap="none">
                <a:solidFill>
                  <a:schemeClr val="lt1"/>
                </a:solidFill>
                <a:latin typeface="Trebuchet MS"/>
                <a:ea typeface="Trebuchet MS"/>
                <a:cs typeface="Trebuchet MS"/>
                <a:sym typeface="Trebuchet MS"/>
              </a:rPr>
              <a:t>Increased Public Awareness and Agreement</a:t>
            </a:r>
            <a:endParaRPr sz="1600" b="1" i="0" u="none" strike="noStrike" cap="none">
              <a:solidFill>
                <a:schemeClr val="lt1"/>
              </a:solidFill>
              <a:latin typeface="Trebuchet MS"/>
              <a:ea typeface="Trebuchet MS"/>
              <a:cs typeface="Trebuchet MS"/>
              <a:sym typeface="Trebuchet MS"/>
            </a:endParaRPr>
          </a:p>
        </p:txBody>
      </p:sp>
      <p:sp>
        <p:nvSpPr>
          <p:cNvPr id="447" name="Google Shape;447;p19"/>
          <p:cNvSpPr/>
          <p:nvPr/>
        </p:nvSpPr>
        <p:spPr>
          <a:xfrm>
            <a:off x="4851126" y="7082450"/>
            <a:ext cx="2979900" cy="1225800"/>
          </a:xfrm>
          <a:prstGeom prst="rightArrow">
            <a:avLst>
              <a:gd name="adj1" fmla="val 50000"/>
              <a:gd name="adj2" fmla="val 50000"/>
            </a:avLst>
          </a:prstGeom>
          <a:solidFill>
            <a:schemeClr val="accent1"/>
          </a:solidFill>
          <a:ln w="25400" cap="flat" cmpd="sng">
            <a:solidFill>
              <a:srgbClr val="02498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600" b="1" i="0" u="none" strike="noStrike" cap="none">
                <a:solidFill>
                  <a:schemeClr val="lt1"/>
                </a:solidFill>
                <a:latin typeface="Trebuchet MS"/>
                <a:ea typeface="Trebuchet MS"/>
                <a:cs typeface="Trebuchet MS"/>
                <a:sym typeface="Trebuchet MS"/>
              </a:rPr>
              <a:t>Strong Community Collaborations</a:t>
            </a:r>
            <a:endParaRPr sz="1600" b="1" i="0" u="none" strike="noStrike" cap="none">
              <a:solidFill>
                <a:schemeClr val="lt1"/>
              </a:solidFill>
              <a:latin typeface="Trebuchet MS"/>
              <a:ea typeface="Trebuchet MS"/>
              <a:cs typeface="Trebuchet MS"/>
              <a:sym typeface="Trebuchet MS"/>
            </a:endParaRPr>
          </a:p>
        </p:txBody>
      </p:sp>
      <p:grpSp>
        <p:nvGrpSpPr>
          <p:cNvPr id="448" name="Google Shape;448;p19"/>
          <p:cNvGrpSpPr/>
          <p:nvPr/>
        </p:nvGrpSpPr>
        <p:grpSpPr>
          <a:xfrm>
            <a:off x="8164545" y="4601828"/>
            <a:ext cx="3253065" cy="1178637"/>
            <a:chOff x="8032483" y="4274664"/>
            <a:chExt cx="2690040" cy="1293074"/>
          </a:xfrm>
        </p:grpSpPr>
        <p:sp>
          <p:nvSpPr>
            <p:cNvPr id="449" name="Google Shape;449;p19"/>
            <p:cNvSpPr/>
            <p:nvPr/>
          </p:nvSpPr>
          <p:spPr>
            <a:xfrm rot="10800000">
              <a:off x="8032483" y="4274664"/>
              <a:ext cx="2357558" cy="1293074"/>
            </a:xfrm>
            <a:prstGeom prst="rightArrow">
              <a:avLst>
                <a:gd name="adj1" fmla="val 50000"/>
                <a:gd name="adj2" fmla="val 50000"/>
              </a:avLst>
            </a:prstGeom>
            <a:solidFill>
              <a:schemeClr val="accent1"/>
            </a:solidFill>
            <a:ln w="25400" cap="flat" cmpd="sng">
              <a:solidFill>
                <a:srgbClr val="02498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Trebuchet MS"/>
                <a:ea typeface="Trebuchet MS"/>
                <a:cs typeface="Trebuchet MS"/>
                <a:sym typeface="Trebuchet MS"/>
              </a:endParaRPr>
            </a:p>
          </p:txBody>
        </p:sp>
        <p:sp>
          <p:nvSpPr>
            <p:cNvPr id="450" name="Google Shape;450;p19"/>
            <p:cNvSpPr txBox="1"/>
            <p:nvPr/>
          </p:nvSpPr>
          <p:spPr>
            <a:xfrm>
              <a:off x="8934823" y="4654735"/>
              <a:ext cx="1787700" cy="405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Trebuchet MS"/>
                  <a:ea typeface="Trebuchet MS"/>
                  <a:cs typeface="Trebuchet MS"/>
                  <a:sym typeface="Trebuchet MS"/>
                </a:rPr>
                <a:t>N</a:t>
              </a:r>
              <a:r>
                <a:rPr lang="en-US" sz="1800" b="1">
                  <a:solidFill>
                    <a:schemeClr val="dk1"/>
                  </a:solidFill>
                  <a:latin typeface="Trebuchet MS"/>
                  <a:ea typeface="Trebuchet MS"/>
                  <a:cs typeface="Trebuchet MS"/>
                  <a:sym typeface="Trebuchet MS"/>
                </a:rPr>
                <a:t>IMBY</a:t>
              </a:r>
              <a:endParaRPr sz="1400" b="1" i="0" u="none" strike="noStrike" cap="none">
                <a:solidFill>
                  <a:srgbClr val="000000"/>
                </a:solidFill>
              </a:endParaRPr>
            </a:p>
          </p:txBody>
        </p:sp>
      </p:grpSp>
      <p:grpSp>
        <p:nvGrpSpPr>
          <p:cNvPr id="451" name="Google Shape;451;p19"/>
          <p:cNvGrpSpPr/>
          <p:nvPr/>
        </p:nvGrpSpPr>
        <p:grpSpPr>
          <a:xfrm>
            <a:off x="8056765" y="5765437"/>
            <a:ext cx="3176892" cy="1334135"/>
            <a:chOff x="8095785" y="5728181"/>
            <a:chExt cx="2527964" cy="1069361"/>
          </a:xfrm>
        </p:grpSpPr>
        <p:sp>
          <p:nvSpPr>
            <p:cNvPr id="452" name="Google Shape;452;p19"/>
            <p:cNvSpPr/>
            <p:nvPr/>
          </p:nvSpPr>
          <p:spPr>
            <a:xfrm rot="10800000">
              <a:off x="8095785" y="5728181"/>
              <a:ext cx="2411538" cy="1069361"/>
            </a:xfrm>
            <a:prstGeom prst="rightArrow">
              <a:avLst>
                <a:gd name="adj1" fmla="val 38020"/>
                <a:gd name="adj2" fmla="val 50000"/>
              </a:avLst>
            </a:prstGeom>
            <a:solidFill>
              <a:schemeClr val="accent1"/>
            </a:solidFill>
            <a:ln w="25400" cap="flat" cmpd="sng">
              <a:solidFill>
                <a:srgbClr val="02498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rebuchet MS"/>
                <a:ea typeface="Trebuchet MS"/>
                <a:cs typeface="Trebuchet MS"/>
                <a:sym typeface="Trebuchet MS"/>
              </a:endParaRPr>
            </a:p>
          </p:txBody>
        </p:sp>
        <p:sp>
          <p:nvSpPr>
            <p:cNvPr id="453" name="Google Shape;453;p19"/>
            <p:cNvSpPr txBox="1"/>
            <p:nvPr/>
          </p:nvSpPr>
          <p:spPr>
            <a:xfrm>
              <a:off x="8415749" y="6065670"/>
              <a:ext cx="2208000" cy="468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600" b="1" i="0" u="none" strike="noStrike" cap="none">
                  <a:solidFill>
                    <a:schemeClr val="dk1"/>
                  </a:solidFill>
                  <a:latin typeface="Trebuchet MS"/>
                  <a:ea typeface="Trebuchet MS"/>
                  <a:cs typeface="Trebuchet MS"/>
                  <a:sym typeface="Trebuchet MS"/>
                </a:rPr>
                <a:t>Cost of Land &amp; Construction</a:t>
              </a:r>
              <a:endParaRPr sz="1600" b="1" i="0" u="none" strike="noStrike" cap="none">
                <a:solidFill>
                  <a:schemeClr val="dk1"/>
                </a:solidFill>
                <a:latin typeface="Trebuchet MS"/>
                <a:ea typeface="Trebuchet MS"/>
                <a:cs typeface="Trebuchet MS"/>
                <a:sym typeface="Trebuchet MS"/>
              </a:endParaRPr>
            </a:p>
          </p:txBody>
        </p:sp>
      </p:grpSp>
      <p:grpSp>
        <p:nvGrpSpPr>
          <p:cNvPr id="454" name="Google Shape;454;p19"/>
          <p:cNvGrpSpPr/>
          <p:nvPr/>
        </p:nvGrpSpPr>
        <p:grpSpPr>
          <a:xfrm>
            <a:off x="8095784" y="7091713"/>
            <a:ext cx="3838123" cy="1528840"/>
            <a:chOff x="8095786" y="6899252"/>
            <a:chExt cx="3137515" cy="1178751"/>
          </a:xfrm>
        </p:grpSpPr>
        <p:sp>
          <p:nvSpPr>
            <p:cNvPr id="455" name="Google Shape;455;p19"/>
            <p:cNvSpPr/>
            <p:nvPr/>
          </p:nvSpPr>
          <p:spPr>
            <a:xfrm rot="10800000">
              <a:off x="8095786" y="6899252"/>
              <a:ext cx="2763887" cy="1178751"/>
            </a:xfrm>
            <a:prstGeom prst="rightArrow">
              <a:avLst>
                <a:gd name="adj1" fmla="val 50000"/>
                <a:gd name="adj2" fmla="val 50000"/>
              </a:avLst>
            </a:prstGeom>
            <a:solidFill>
              <a:schemeClr val="accent1"/>
            </a:solidFill>
            <a:ln w="25400" cap="flat" cmpd="sng">
              <a:solidFill>
                <a:srgbClr val="02498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rebuchet MS"/>
                <a:ea typeface="Trebuchet MS"/>
                <a:cs typeface="Trebuchet MS"/>
                <a:sym typeface="Trebuchet MS"/>
              </a:endParaRPr>
            </a:p>
          </p:txBody>
        </p:sp>
        <p:sp>
          <p:nvSpPr>
            <p:cNvPr id="456" name="Google Shape;456;p19"/>
            <p:cNvSpPr txBox="1"/>
            <p:nvPr/>
          </p:nvSpPr>
          <p:spPr>
            <a:xfrm>
              <a:off x="8634401" y="7147580"/>
              <a:ext cx="2598900" cy="854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US" sz="1600" b="1" i="0" u="none" strike="noStrike" cap="none">
                  <a:solidFill>
                    <a:schemeClr val="dk1"/>
                  </a:solidFill>
                  <a:latin typeface="Trebuchet MS"/>
                  <a:ea typeface="Trebuchet MS"/>
                  <a:cs typeface="Trebuchet MS"/>
                  <a:sym typeface="Trebuchet MS"/>
                </a:rPr>
                <a:t>Exponential Increase in Demand/Lack of Affordable Builds</a:t>
              </a:r>
              <a:endParaRPr sz="1600" b="1" i="0" u="none" strike="noStrike" cap="none">
                <a:solidFill>
                  <a:schemeClr val="dk1"/>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5C6670"/>
                </a:solidFill>
                <a:latin typeface="Trebuchet MS"/>
                <a:ea typeface="Trebuchet MS"/>
                <a:cs typeface="Trebuchet MS"/>
                <a:sym typeface="Trebuchet MS"/>
              </a:endParaRPr>
            </a:p>
          </p:txBody>
        </p:sp>
      </p:grpSp>
      <p:sp>
        <p:nvSpPr>
          <p:cNvPr id="457" name="Google Shape;457;p19"/>
          <p:cNvSpPr txBox="1"/>
          <p:nvPr/>
        </p:nvSpPr>
        <p:spPr>
          <a:xfrm>
            <a:off x="10859677" y="8230404"/>
            <a:ext cx="1552073" cy="30008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350"/>
              <a:buFont typeface="Arial"/>
              <a:buNone/>
            </a:pPr>
            <a:r>
              <a:rPr lang="en-US" sz="1350" b="0" i="0" u="none" strike="noStrike" cap="none">
                <a:solidFill>
                  <a:srgbClr val="C00000"/>
                </a:solidFill>
                <a:latin typeface="Arial Black"/>
                <a:ea typeface="Arial Black"/>
                <a:cs typeface="Arial Black"/>
                <a:sym typeface="Arial Black"/>
              </a:rPr>
              <a:t>PM page 51</a:t>
            </a:r>
            <a:endParaRPr sz="1400" b="0" i="0" u="none" strike="noStrike" cap="none">
              <a:solidFill>
                <a:srgbClr val="000000"/>
              </a:solidFill>
              <a:latin typeface="Arial"/>
              <a:ea typeface="Arial"/>
              <a:cs typeface="Arial"/>
              <a:sym typeface="Arial"/>
            </a:endParaRPr>
          </a:p>
        </p:txBody>
      </p:sp>
      <p:sp>
        <p:nvSpPr>
          <p:cNvPr id="458" name="Google Shape;458;p19"/>
          <p:cNvSpPr txBox="1">
            <a:spLocks noGrp="1"/>
          </p:cNvSpPr>
          <p:nvPr>
            <p:ph type="sldNum" idx="12"/>
          </p:nvPr>
        </p:nvSpPr>
        <p:spPr>
          <a:xfrm>
            <a:off x="12169648" y="9007124"/>
            <a:ext cx="780300" cy="746700"/>
          </a:xfrm>
          <a:prstGeom prst="rect">
            <a:avLst/>
          </a:prstGeom>
          <a:noFill/>
          <a:ln>
            <a:noFill/>
          </a:ln>
        </p:spPr>
        <p:txBody>
          <a:bodyPr spcFirstLastPara="1" wrap="square" lIns="130025" tIns="130025" rIns="130025" bIns="130025" anchor="t" anchorCtr="0">
            <a:noAutofit/>
          </a:bodyPr>
          <a:lstStyle/>
          <a:p>
            <a:pPr marL="0" lvl="0" indent="0" algn="r" rtl="0">
              <a:lnSpc>
                <a:spcPct val="100000"/>
              </a:lnSpc>
              <a:spcBef>
                <a:spcPts val="0"/>
              </a:spcBef>
              <a:spcAft>
                <a:spcPts val="0"/>
              </a:spcAft>
              <a:buSzPts val="1800"/>
              <a:buNone/>
            </a:pPr>
            <a:fld id="{00000000-1234-1234-1234-123412341234}" type="slidenum">
              <a:rPr lang="en-US"/>
              <a:t>26</a:t>
            </a:fld>
            <a:endParaRPr/>
          </a:p>
        </p:txBody>
      </p:sp>
      <p:pic>
        <p:nvPicPr>
          <p:cNvPr id="459" name="Google Shape;459;p19"/>
          <p:cNvPicPr preferRelativeResize="0"/>
          <p:nvPr/>
        </p:nvPicPr>
        <p:blipFill rotWithShape="1">
          <a:blip r:embed="rId4">
            <a:alphaModFix/>
          </a:blip>
          <a:srcRect/>
          <a:stretch/>
        </p:blipFill>
        <p:spPr>
          <a:xfrm>
            <a:off x="11233434" y="190500"/>
            <a:ext cx="1431253" cy="685800"/>
          </a:xfrm>
          <a:prstGeom prst="rect">
            <a:avLst/>
          </a:prstGeom>
          <a:noFill/>
          <a:ln>
            <a:noFill/>
          </a:ln>
        </p:spPr>
      </p:pic>
      <p:grpSp>
        <p:nvGrpSpPr>
          <p:cNvPr id="460" name="Google Shape;460;p19"/>
          <p:cNvGrpSpPr/>
          <p:nvPr/>
        </p:nvGrpSpPr>
        <p:grpSpPr>
          <a:xfrm>
            <a:off x="8102600" y="8841472"/>
            <a:ext cx="4343399" cy="835928"/>
            <a:chOff x="8102600" y="8841472"/>
            <a:chExt cx="4343399" cy="835928"/>
          </a:xfrm>
        </p:grpSpPr>
        <p:pic>
          <p:nvPicPr>
            <p:cNvPr id="461" name="Google Shape;461;p19"/>
            <p:cNvPicPr preferRelativeResize="0"/>
            <p:nvPr/>
          </p:nvPicPr>
          <p:blipFill rotWithShape="1">
            <a:blip r:embed="rId4">
              <a:alphaModFix/>
            </a:blip>
            <a:srcRect/>
            <a:stretch/>
          </p:blipFill>
          <p:spPr>
            <a:xfrm>
              <a:off x="11014746" y="8991600"/>
              <a:ext cx="1431253" cy="685800"/>
            </a:xfrm>
            <a:prstGeom prst="rect">
              <a:avLst/>
            </a:prstGeom>
            <a:noFill/>
            <a:ln>
              <a:noFill/>
            </a:ln>
          </p:spPr>
        </p:pic>
        <p:sp>
          <p:nvSpPr>
            <p:cNvPr id="462" name="Google Shape;462;p19"/>
            <p:cNvSpPr txBox="1"/>
            <p:nvPr/>
          </p:nvSpPr>
          <p:spPr>
            <a:xfrm>
              <a:off x="8102600" y="8841472"/>
              <a:ext cx="2634325"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C0D0E"/>
                  </a:solidFill>
                  <a:latin typeface="Trebuchet MS"/>
                  <a:ea typeface="Trebuchet MS"/>
                  <a:cs typeface="Trebuchet MS"/>
                  <a:sym typeface="Trebuchet MS"/>
                </a:rPr>
                <a:t>Colorado Community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C0D0E"/>
                  </a:solidFill>
                  <a:latin typeface="Trebuchet MS"/>
                  <a:ea typeface="Trebuchet MS"/>
                  <a:cs typeface="Trebuchet MS"/>
                  <a:sym typeface="Trebuchet MS"/>
                </a:rPr>
                <a:t>Action Association</a:t>
              </a:r>
              <a:endParaRPr sz="1400" b="0" i="0" u="none" strike="noStrike" cap="none">
                <a:solidFill>
                  <a:srgbClr val="000000"/>
                </a:solidFill>
                <a:latin typeface="Arial"/>
                <a:ea typeface="Arial"/>
                <a:cs typeface="Arial"/>
                <a:sym typeface="Arial"/>
              </a:endParaRPr>
            </a:p>
          </p:txBody>
        </p:sp>
        <p:cxnSp>
          <p:nvCxnSpPr>
            <p:cNvPr id="463" name="Google Shape;463;p19"/>
            <p:cNvCxnSpPr/>
            <p:nvPr/>
          </p:nvCxnSpPr>
          <p:spPr>
            <a:xfrm>
              <a:off x="10859677" y="9046464"/>
              <a:ext cx="0" cy="598318"/>
            </a:xfrm>
            <a:prstGeom prst="straightConnector1">
              <a:avLst/>
            </a:prstGeom>
            <a:solidFill>
              <a:srgbClr val="14943F"/>
            </a:solidFill>
            <a:ln w="15875" cap="flat" cmpd="sng">
              <a:solidFill>
                <a:srgbClr val="000000"/>
              </a:solidFill>
              <a:prstDash val="solid"/>
              <a:miter lim="0"/>
              <a:headEnd type="none" w="sm" len="sm"/>
              <a:tailEnd type="none" w="sm" len="sm"/>
            </a:ln>
          </p:spPr>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44"/>
                                        </p:tgtEl>
                                        <p:attrNameLst>
                                          <p:attrName>style.visibility</p:attrName>
                                        </p:attrNameLst>
                                      </p:cBhvr>
                                      <p:to>
                                        <p:strVal val="visible"/>
                                      </p:to>
                                    </p:set>
                                    <p:anim calcmode="lin" valueType="num">
                                      <p:cBhvr additive="base">
                                        <p:cTn id="7" dur="500"/>
                                        <p:tgtEl>
                                          <p:spTgt spid="444"/>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4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44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46"/>
                                        </p:tgtEl>
                                        <p:attrNameLst>
                                          <p:attrName>style.visibility</p:attrName>
                                        </p:attrNameLst>
                                      </p:cBhvr>
                                      <p:to>
                                        <p:strVal val="visible"/>
                                      </p:to>
                                    </p:set>
                                    <p:animEffect transition="in" filter="fade">
                                      <p:cBhvr>
                                        <p:cTn id="20" dur="500"/>
                                        <p:tgtEl>
                                          <p:spTgt spid="44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51"/>
                                        </p:tgtEl>
                                        <p:attrNameLst>
                                          <p:attrName>style.visibility</p:attrName>
                                        </p:attrNameLst>
                                      </p:cBhvr>
                                      <p:to>
                                        <p:strVal val="visible"/>
                                      </p:to>
                                    </p:set>
                                    <p:animEffect transition="in" filter="fade">
                                      <p:cBhvr>
                                        <p:cTn id="25" dur="500"/>
                                        <p:tgtEl>
                                          <p:spTgt spid="451"/>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447"/>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4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20"/>
          <p:cNvSpPr txBox="1">
            <a:spLocks noGrp="1"/>
          </p:cNvSpPr>
          <p:nvPr>
            <p:ph type="title"/>
          </p:nvPr>
        </p:nvSpPr>
        <p:spPr>
          <a:xfrm>
            <a:off x="391875" y="2226250"/>
            <a:ext cx="12257400" cy="6009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4000" i="0">
                <a:solidFill>
                  <a:srgbClr val="000000"/>
                </a:solidFill>
              </a:rPr>
              <a:t>1. Assume and bring good intentions</a:t>
            </a:r>
            <a:endParaRPr sz="4000" i="0">
              <a:solidFill>
                <a:srgbClr val="000000"/>
              </a:solidFill>
            </a:endParaRPr>
          </a:p>
          <a:p>
            <a:pPr marL="0" lvl="0" indent="0" algn="l" rtl="0">
              <a:lnSpc>
                <a:spcPct val="100000"/>
              </a:lnSpc>
              <a:spcBef>
                <a:spcPts val="0"/>
              </a:spcBef>
              <a:spcAft>
                <a:spcPts val="0"/>
              </a:spcAft>
              <a:buSzPts val="1400"/>
              <a:buNone/>
            </a:pPr>
            <a:br>
              <a:rPr lang="en-US" sz="4000" i="0">
                <a:solidFill>
                  <a:srgbClr val="000000"/>
                </a:solidFill>
              </a:rPr>
            </a:br>
            <a:r>
              <a:rPr lang="en-US" sz="4000" i="0">
                <a:solidFill>
                  <a:srgbClr val="000000"/>
                </a:solidFill>
              </a:rPr>
              <a:t>2. Listen with curiosity for new understanding</a:t>
            </a:r>
            <a:endParaRPr sz="4000" i="0">
              <a:solidFill>
                <a:srgbClr val="000000"/>
              </a:solidFill>
            </a:endParaRPr>
          </a:p>
          <a:p>
            <a:pPr marL="0" lvl="0" indent="0" algn="l" rtl="0">
              <a:lnSpc>
                <a:spcPct val="100000"/>
              </a:lnSpc>
              <a:spcBef>
                <a:spcPts val="0"/>
              </a:spcBef>
              <a:spcAft>
                <a:spcPts val="0"/>
              </a:spcAft>
              <a:buSzPts val="1400"/>
              <a:buNone/>
            </a:pPr>
            <a:br>
              <a:rPr lang="en-US" sz="4000" i="0">
                <a:solidFill>
                  <a:srgbClr val="000000"/>
                </a:solidFill>
              </a:rPr>
            </a:br>
            <a:r>
              <a:rPr lang="en-US" sz="4000" i="0">
                <a:solidFill>
                  <a:srgbClr val="000000"/>
                </a:solidFill>
              </a:rPr>
              <a:t>3. Expect and accept lack of closure</a:t>
            </a:r>
            <a:endParaRPr sz="4000" i="0">
              <a:solidFill>
                <a:srgbClr val="000000"/>
              </a:solidFill>
            </a:endParaRPr>
          </a:p>
          <a:p>
            <a:pPr marL="0" lvl="0" indent="0" algn="l" rtl="0">
              <a:lnSpc>
                <a:spcPct val="100000"/>
              </a:lnSpc>
              <a:spcBef>
                <a:spcPts val="0"/>
              </a:spcBef>
              <a:spcAft>
                <a:spcPts val="0"/>
              </a:spcAft>
              <a:buSzPts val="1400"/>
              <a:buNone/>
            </a:pPr>
            <a:br>
              <a:rPr lang="en-US" sz="4000" i="0">
                <a:solidFill>
                  <a:srgbClr val="000000"/>
                </a:solidFill>
              </a:rPr>
            </a:br>
            <a:r>
              <a:rPr lang="en-US" sz="4000" i="0">
                <a:solidFill>
                  <a:srgbClr val="000000"/>
                </a:solidFill>
              </a:rPr>
              <a:t>4. Make space for mistakes</a:t>
            </a:r>
            <a:endParaRPr sz="4000" i="0">
              <a:solidFill>
                <a:srgbClr val="000000"/>
              </a:solidFill>
            </a:endParaRPr>
          </a:p>
          <a:p>
            <a:pPr marL="0" lvl="0" indent="0" algn="l" rtl="0">
              <a:lnSpc>
                <a:spcPct val="100000"/>
              </a:lnSpc>
              <a:spcBef>
                <a:spcPts val="0"/>
              </a:spcBef>
              <a:spcAft>
                <a:spcPts val="0"/>
              </a:spcAft>
              <a:buSzPts val="1400"/>
              <a:buNone/>
            </a:pPr>
            <a:endParaRPr sz="4000" i="0">
              <a:solidFill>
                <a:srgbClr val="000000"/>
              </a:solidFill>
            </a:endParaRPr>
          </a:p>
          <a:p>
            <a:pPr marL="0" lvl="0" indent="0" algn="l" rtl="0">
              <a:lnSpc>
                <a:spcPct val="100000"/>
              </a:lnSpc>
              <a:spcBef>
                <a:spcPts val="0"/>
              </a:spcBef>
              <a:spcAft>
                <a:spcPts val="0"/>
              </a:spcAft>
              <a:buSzPts val="1400"/>
              <a:buNone/>
            </a:pPr>
            <a:r>
              <a:rPr lang="en-US" sz="4000" i="0">
                <a:solidFill>
                  <a:srgbClr val="000000"/>
                </a:solidFill>
              </a:rPr>
              <a:t>5. Acknowledge trauma and resist re-traumatization</a:t>
            </a:r>
            <a:endParaRPr sz="4000" i="0">
              <a:solidFill>
                <a:srgbClr val="000000"/>
              </a:solidFill>
            </a:endParaRPr>
          </a:p>
        </p:txBody>
      </p:sp>
      <p:sp>
        <p:nvSpPr>
          <p:cNvPr id="469" name="Google Shape;469;p20"/>
          <p:cNvSpPr txBox="1"/>
          <p:nvPr/>
        </p:nvSpPr>
        <p:spPr>
          <a:xfrm>
            <a:off x="1196755" y="762000"/>
            <a:ext cx="9631172" cy="707886"/>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5400"/>
              <a:buFont typeface="Arial"/>
              <a:buNone/>
            </a:pPr>
            <a:r>
              <a:rPr lang="en-US" sz="5400" b="1" i="1" u="none" strike="noStrike" cap="none">
                <a:solidFill>
                  <a:srgbClr val="2D348E"/>
                </a:solidFill>
                <a:latin typeface="Trebuchet MS"/>
                <a:ea typeface="Trebuchet MS"/>
                <a:cs typeface="Trebuchet MS"/>
                <a:sym typeface="Trebuchet MS"/>
              </a:rPr>
              <a:t>Guiding Principles</a:t>
            </a:r>
            <a:endParaRPr sz="5400" b="1" i="1" u="none" strike="noStrike" cap="none">
              <a:solidFill>
                <a:srgbClr val="2D348E"/>
              </a:solidFill>
              <a:latin typeface="Trebuchet MS"/>
              <a:ea typeface="Trebuchet MS"/>
              <a:cs typeface="Trebuchet MS"/>
              <a:sym typeface="Trebuchet MS"/>
            </a:endParaRPr>
          </a:p>
        </p:txBody>
      </p:sp>
      <p:sp>
        <p:nvSpPr>
          <p:cNvPr id="470" name="Google Shape;470;p20"/>
          <p:cNvSpPr txBox="1">
            <a:spLocks noGrp="1"/>
          </p:cNvSpPr>
          <p:nvPr>
            <p:ph type="sldNum" idx="12"/>
          </p:nvPr>
        </p:nvSpPr>
        <p:spPr>
          <a:xfrm>
            <a:off x="12169648" y="9007124"/>
            <a:ext cx="780300" cy="746700"/>
          </a:xfrm>
          <a:prstGeom prst="rect">
            <a:avLst/>
          </a:prstGeom>
          <a:noFill/>
          <a:ln>
            <a:noFill/>
          </a:ln>
        </p:spPr>
        <p:txBody>
          <a:bodyPr spcFirstLastPara="1" wrap="square" lIns="130025" tIns="130025" rIns="130025" bIns="130025" anchor="t" anchorCtr="0">
            <a:noAutofit/>
          </a:bodyPr>
          <a:lstStyle/>
          <a:p>
            <a:pPr marL="0" lvl="0" indent="0" algn="r" rtl="0">
              <a:lnSpc>
                <a:spcPct val="100000"/>
              </a:lnSpc>
              <a:spcBef>
                <a:spcPts val="0"/>
              </a:spcBef>
              <a:spcAft>
                <a:spcPts val="0"/>
              </a:spcAft>
              <a:buSzPts val="1800"/>
              <a:buNone/>
            </a:pPr>
            <a:fld id="{00000000-1234-1234-1234-123412341234}" type="slidenum">
              <a:rPr lang="en-US"/>
              <a:t>27</a:t>
            </a:fld>
            <a:endParaRPr/>
          </a:p>
        </p:txBody>
      </p:sp>
      <p:pic>
        <p:nvPicPr>
          <p:cNvPr id="471" name="Google Shape;471;p20"/>
          <p:cNvPicPr preferRelativeResize="0"/>
          <p:nvPr/>
        </p:nvPicPr>
        <p:blipFill rotWithShape="1">
          <a:blip r:embed="rId3">
            <a:alphaModFix/>
          </a:blip>
          <a:srcRect/>
          <a:stretch/>
        </p:blipFill>
        <p:spPr>
          <a:xfrm>
            <a:off x="10410349" y="399511"/>
            <a:ext cx="2039111" cy="350062"/>
          </a:xfrm>
          <a:prstGeom prst="rect">
            <a:avLst/>
          </a:prstGeom>
          <a:noFill/>
          <a:ln>
            <a:noFill/>
          </a:ln>
        </p:spPr>
      </p:pic>
      <p:grpSp>
        <p:nvGrpSpPr>
          <p:cNvPr id="472" name="Google Shape;472;p20"/>
          <p:cNvGrpSpPr/>
          <p:nvPr/>
        </p:nvGrpSpPr>
        <p:grpSpPr>
          <a:xfrm>
            <a:off x="8102600" y="8841472"/>
            <a:ext cx="4343399" cy="835928"/>
            <a:chOff x="8102600" y="8841472"/>
            <a:chExt cx="4343399" cy="835928"/>
          </a:xfrm>
        </p:grpSpPr>
        <p:pic>
          <p:nvPicPr>
            <p:cNvPr id="473" name="Google Shape;473;p20"/>
            <p:cNvPicPr preferRelativeResize="0"/>
            <p:nvPr/>
          </p:nvPicPr>
          <p:blipFill rotWithShape="1">
            <a:blip r:embed="rId4">
              <a:alphaModFix/>
            </a:blip>
            <a:srcRect/>
            <a:stretch/>
          </p:blipFill>
          <p:spPr>
            <a:xfrm>
              <a:off x="11014746" y="8991600"/>
              <a:ext cx="1431253" cy="685800"/>
            </a:xfrm>
            <a:prstGeom prst="rect">
              <a:avLst/>
            </a:prstGeom>
            <a:noFill/>
            <a:ln>
              <a:noFill/>
            </a:ln>
          </p:spPr>
        </p:pic>
        <p:sp>
          <p:nvSpPr>
            <p:cNvPr id="474" name="Google Shape;474;p20"/>
            <p:cNvSpPr txBox="1"/>
            <p:nvPr/>
          </p:nvSpPr>
          <p:spPr>
            <a:xfrm>
              <a:off x="8102600" y="8841472"/>
              <a:ext cx="2634325"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C0D0E"/>
                  </a:solidFill>
                  <a:latin typeface="Trebuchet MS"/>
                  <a:ea typeface="Trebuchet MS"/>
                  <a:cs typeface="Trebuchet MS"/>
                  <a:sym typeface="Trebuchet MS"/>
                </a:rPr>
                <a:t>Colorado Community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C0D0E"/>
                  </a:solidFill>
                  <a:latin typeface="Trebuchet MS"/>
                  <a:ea typeface="Trebuchet MS"/>
                  <a:cs typeface="Trebuchet MS"/>
                  <a:sym typeface="Trebuchet MS"/>
                </a:rPr>
                <a:t>Action Association</a:t>
              </a:r>
              <a:endParaRPr sz="1400" b="0" i="0" u="none" strike="noStrike" cap="none">
                <a:solidFill>
                  <a:srgbClr val="000000"/>
                </a:solidFill>
                <a:latin typeface="Arial"/>
                <a:ea typeface="Arial"/>
                <a:cs typeface="Arial"/>
                <a:sym typeface="Arial"/>
              </a:endParaRPr>
            </a:p>
          </p:txBody>
        </p:sp>
        <p:cxnSp>
          <p:nvCxnSpPr>
            <p:cNvPr id="475" name="Google Shape;475;p20"/>
            <p:cNvCxnSpPr/>
            <p:nvPr/>
          </p:nvCxnSpPr>
          <p:spPr>
            <a:xfrm>
              <a:off x="10859677" y="9046464"/>
              <a:ext cx="0" cy="598318"/>
            </a:xfrm>
            <a:prstGeom prst="straightConnector1">
              <a:avLst/>
            </a:prstGeom>
            <a:solidFill>
              <a:srgbClr val="14943F"/>
            </a:solidFill>
            <a:ln w="15875" cap="flat" cmpd="sng">
              <a:solidFill>
                <a:srgbClr val="000000"/>
              </a:solidFill>
              <a:prstDash val="solid"/>
              <a:miter lim="0"/>
              <a:headEnd type="none" w="sm" len="sm"/>
              <a:tailEnd type="none" w="sm" len="sm"/>
            </a:ln>
          </p:spPr>
        </p:cxn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Google Shape;480;p21"/>
          <p:cNvSpPr txBox="1">
            <a:spLocks noGrp="1"/>
          </p:cNvSpPr>
          <p:nvPr>
            <p:ph type="title"/>
          </p:nvPr>
        </p:nvSpPr>
        <p:spPr>
          <a:xfrm>
            <a:off x="711202" y="373251"/>
            <a:ext cx="11734797" cy="1400685"/>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r>
              <a:rPr lang="en-US" sz="4200" b="1">
                <a:solidFill>
                  <a:srgbClr val="2D348E"/>
                </a:solidFill>
              </a:rPr>
              <a:t>Causes and Conditions of Poverty Definitions</a:t>
            </a:r>
            <a:endParaRPr sz="4200" b="1">
              <a:solidFill>
                <a:srgbClr val="2D348E"/>
              </a:solidFill>
            </a:endParaRPr>
          </a:p>
        </p:txBody>
      </p:sp>
      <p:sp>
        <p:nvSpPr>
          <p:cNvPr id="481" name="Google Shape;481;p21"/>
          <p:cNvSpPr txBox="1"/>
          <p:nvPr/>
        </p:nvSpPr>
        <p:spPr>
          <a:xfrm>
            <a:off x="695273" y="2344053"/>
            <a:ext cx="11048989" cy="5065493"/>
          </a:xfrm>
          <a:prstGeom prst="rect">
            <a:avLst/>
          </a:prstGeom>
          <a:noFill/>
          <a:ln>
            <a:noFill/>
          </a:ln>
        </p:spPr>
        <p:txBody>
          <a:bodyPr spcFirstLastPara="1" wrap="square" lIns="91425" tIns="45700" rIns="91425" bIns="45700" anchor="ctr" anchorCtr="0">
            <a:noAutofit/>
          </a:bodyPr>
          <a:lstStyle/>
          <a:p>
            <a:pPr marL="457200" marR="0" lvl="0" indent="0" algn="l" rtl="0">
              <a:lnSpc>
                <a:spcPct val="100000"/>
              </a:lnSpc>
              <a:spcBef>
                <a:spcPts val="0"/>
              </a:spcBef>
              <a:spcAft>
                <a:spcPts val="0"/>
              </a:spcAft>
              <a:buClr>
                <a:srgbClr val="000000"/>
              </a:buClr>
              <a:buSzPts val="3200"/>
              <a:buFont typeface="Arial"/>
              <a:buNone/>
            </a:pPr>
            <a:r>
              <a:rPr lang="en-US" sz="3200" b="1" i="0" u="sng" strike="noStrike" cap="none">
                <a:solidFill>
                  <a:srgbClr val="000000"/>
                </a:solidFill>
                <a:latin typeface="Trebuchet MS"/>
                <a:ea typeface="Trebuchet MS"/>
                <a:cs typeface="Trebuchet MS"/>
                <a:sym typeface="Trebuchet MS"/>
              </a:rPr>
              <a:t>Causes of poverty </a:t>
            </a:r>
            <a:r>
              <a:rPr lang="en-US" sz="3200" b="0" i="0" u="none" strike="noStrike" cap="none">
                <a:solidFill>
                  <a:srgbClr val="000000"/>
                </a:solidFill>
                <a:latin typeface="Trebuchet MS"/>
                <a:ea typeface="Trebuchet MS"/>
                <a:cs typeface="Trebuchet MS"/>
                <a:sym typeface="Trebuchet MS"/>
              </a:rPr>
              <a:t>are negative factor</a:t>
            </a:r>
            <a:r>
              <a:rPr lang="en-US" sz="3200">
                <a:latin typeface="Trebuchet MS"/>
                <a:ea typeface="Trebuchet MS"/>
                <a:cs typeface="Trebuchet MS"/>
                <a:sym typeface="Trebuchet MS"/>
              </a:rPr>
              <a:t>s</a:t>
            </a:r>
            <a:r>
              <a:rPr lang="en-US" sz="3200" b="0" i="0" u="none" strike="noStrike" cap="none">
                <a:solidFill>
                  <a:srgbClr val="000000"/>
                </a:solidFill>
                <a:latin typeface="Trebuchet MS"/>
                <a:ea typeface="Trebuchet MS"/>
                <a:cs typeface="Trebuchet MS"/>
                <a:sym typeface="Trebuchet MS"/>
              </a:rPr>
              <a:t> that create or foster barriers to self-sufficiency and/or reduces access to resources in communities in which individuals with low-income reside. </a:t>
            </a:r>
            <a:endParaRPr sz="1400" b="0" i="0" u="none" strike="noStrike" cap="none">
              <a:solidFill>
                <a:srgbClr val="000000"/>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3200"/>
              <a:buFont typeface="Arial"/>
              <a:buNone/>
            </a:pPr>
            <a:endParaRPr sz="3200" b="0" i="0" u="none" strike="noStrike" cap="none">
              <a:solidFill>
                <a:srgbClr val="000000"/>
              </a:solidFill>
              <a:latin typeface="Trebuchet MS"/>
              <a:ea typeface="Trebuchet MS"/>
              <a:cs typeface="Trebuchet MS"/>
              <a:sym typeface="Trebuchet MS"/>
            </a:endParaRPr>
          </a:p>
          <a:p>
            <a:pPr marL="457200" marR="0" lvl="0" indent="0" algn="l" rtl="0">
              <a:lnSpc>
                <a:spcPct val="100000"/>
              </a:lnSpc>
              <a:spcBef>
                <a:spcPts val="0"/>
              </a:spcBef>
              <a:spcAft>
                <a:spcPts val="0"/>
              </a:spcAft>
              <a:buClr>
                <a:srgbClr val="000000"/>
              </a:buClr>
              <a:buSzPts val="3200"/>
              <a:buFont typeface="Arial"/>
              <a:buNone/>
            </a:pPr>
            <a:endParaRPr sz="3200" b="0" i="0" u="none" strike="noStrike" cap="none">
              <a:solidFill>
                <a:srgbClr val="5C6670"/>
              </a:solidFill>
              <a:latin typeface="Trebuchet MS"/>
              <a:ea typeface="Trebuchet MS"/>
              <a:cs typeface="Trebuchet MS"/>
              <a:sym typeface="Trebuchet MS"/>
            </a:endParaRPr>
          </a:p>
          <a:p>
            <a:pPr marL="457200" marR="0" lvl="0" indent="0" algn="l" rtl="0">
              <a:lnSpc>
                <a:spcPct val="100000"/>
              </a:lnSpc>
              <a:spcBef>
                <a:spcPts val="0"/>
              </a:spcBef>
              <a:spcAft>
                <a:spcPts val="0"/>
              </a:spcAft>
              <a:buClr>
                <a:srgbClr val="000000"/>
              </a:buClr>
              <a:buSzPts val="3200"/>
              <a:buFont typeface="Arial"/>
              <a:buNone/>
            </a:pPr>
            <a:r>
              <a:rPr lang="en-US" sz="3200" b="1" i="0" u="sng" strike="noStrike" cap="none">
                <a:solidFill>
                  <a:srgbClr val="000000"/>
                </a:solidFill>
                <a:latin typeface="Trebuchet MS"/>
                <a:ea typeface="Trebuchet MS"/>
                <a:cs typeface="Trebuchet MS"/>
                <a:sym typeface="Trebuchet MS"/>
              </a:rPr>
              <a:t>Conditions of poverty</a:t>
            </a:r>
            <a:r>
              <a:rPr lang="en-US" sz="3200" b="0" i="0" u="none" strike="noStrike" cap="none">
                <a:solidFill>
                  <a:srgbClr val="000000"/>
                </a:solidFill>
                <a:latin typeface="Trebuchet MS"/>
                <a:ea typeface="Trebuchet MS"/>
                <a:cs typeface="Trebuchet MS"/>
                <a:sym typeface="Trebuchet MS"/>
              </a:rPr>
              <a:t> are</a:t>
            </a:r>
            <a:r>
              <a:rPr lang="en-US" sz="3200">
                <a:latin typeface="Trebuchet MS"/>
                <a:ea typeface="Trebuchet MS"/>
                <a:cs typeface="Trebuchet MS"/>
                <a:sym typeface="Trebuchet MS"/>
              </a:rPr>
              <a:t> </a:t>
            </a:r>
            <a:r>
              <a:rPr lang="en-US" sz="3200" b="0" i="0" u="none" strike="noStrike" cap="none">
                <a:solidFill>
                  <a:srgbClr val="000000"/>
                </a:solidFill>
                <a:latin typeface="Trebuchet MS"/>
                <a:ea typeface="Trebuchet MS"/>
                <a:cs typeface="Trebuchet MS"/>
                <a:sym typeface="Trebuchet MS"/>
              </a:rPr>
              <a:t>negative environmental, safety, health, social and/or economic conditions that may reduce investment or growth in communities where individuals with low-income reside.</a:t>
            </a:r>
            <a:endParaRPr sz="1400" b="0" i="0" u="none" strike="noStrike" cap="none">
              <a:solidFill>
                <a:srgbClr val="000000"/>
              </a:solidFill>
              <a:latin typeface="Arial"/>
              <a:ea typeface="Arial"/>
              <a:cs typeface="Arial"/>
              <a:sym typeface="Arial"/>
            </a:endParaRPr>
          </a:p>
        </p:txBody>
      </p:sp>
      <p:sp>
        <p:nvSpPr>
          <p:cNvPr id="482" name="Google Shape;482;p21"/>
          <p:cNvSpPr txBox="1">
            <a:spLocks noGrp="1"/>
          </p:cNvSpPr>
          <p:nvPr>
            <p:ph type="sldNum" idx="12"/>
          </p:nvPr>
        </p:nvSpPr>
        <p:spPr>
          <a:xfrm>
            <a:off x="12169648" y="9007124"/>
            <a:ext cx="780300" cy="746700"/>
          </a:xfrm>
          <a:prstGeom prst="rect">
            <a:avLst/>
          </a:prstGeom>
          <a:noFill/>
          <a:ln>
            <a:noFill/>
          </a:ln>
        </p:spPr>
        <p:txBody>
          <a:bodyPr spcFirstLastPara="1" wrap="square" lIns="130025" tIns="130025" rIns="130025" bIns="130025" anchor="t" anchorCtr="0">
            <a:noAutofit/>
          </a:bodyPr>
          <a:lstStyle/>
          <a:p>
            <a:pPr marL="0" lvl="0" indent="0" algn="r" rtl="0">
              <a:lnSpc>
                <a:spcPct val="100000"/>
              </a:lnSpc>
              <a:spcBef>
                <a:spcPts val="0"/>
              </a:spcBef>
              <a:spcAft>
                <a:spcPts val="0"/>
              </a:spcAft>
              <a:buSzPts val="1800"/>
              <a:buNone/>
            </a:pPr>
            <a:fld id="{00000000-1234-1234-1234-123412341234}" type="slidenum">
              <a:rPr lang="en-US"/>
              <a:t>28</a:t>
            </a:fld>
            <a:endParaRPr/>
          </a:p>
        </p:txBody>
      </p:sp>
      <p:pic>
        <p:nvPicPr>
          <p:cNvPr id="483" name="Google Shape;483;p21"/>
          <p:cNvPicPr preferRelativeResize="0"/>
          <p:nvPr/>
        </p:nvPicPr>
        <p:blipFill rotWithShape="1">
          <a:blip r:embed="rId3">
            <a:alphaModFix/>
          </a:blip>
          <a:srcRect/>
          <a:stretch/>
        </p:blipFill>
        <p:spPr>
          <a:xfrm>
            <a:off x="10410349" y="399511"/>
            <a:ext cx="2039111" cy="350062"/>
          </a:xfrm>
          <a:prstGeom prst="rect">
            <a:avLst/>
          </a:prstGeom>
          <a:noFill/>
          <a:ln>
            <a:noFill/>
          </a:ln>
        </p:spPr>
      </p:pic>
      <p:grpSp>
        <p:nvGrpSpPr>
          <p:cNvPr id="484" name="Google Shape;484;p21"/>
          <p:cNvGrpSpPr/>
          <p:nvPr/>
        </p:nvGrpSpPr>
        <p:grpSpPr>
          <a:xfrm>
            <a:off x="8102600" y="8841472"/>
            <a:ext cx="4343399" cy="835928"/>
            <a:chOff x="8102600" y="8841472"/>
            <a:chExt cx="4343399" cy="835928"/>
          </a:xfrm>
        </p:grpSpPr>
        <p:pic>
          <p:nvPicPr>
            <p:cNvPr id="485" name="Google Shape;485;p21"/>
            <p:cNvPicPr preferRelativeResize="0"/>
            <p:nvPr/>
          </p:nvPicPr>
          <p:blipFill rotWithShape="1">
            <a:blip r:embed="rId4">
              <a:alphaModFix/>
            </a:blip>
            <a:srcRect/>
            <a:stretch/>
          </p:blipFill>
          <p:spPr>
            <a:xfrm>
              <a:off x="11014746" y="8991600"/>
              <a:ext cx="1431253" cy="685800"/>
            </a:xfrm>
            <a:prstGeom prst="rect">
              <a:avLst/>
            </a:prstGeom>
            <a:noFill/>
            <a:ln>
              <a:noFill/>
            </a:ln>
          </p:spPr>
        </p:pic>
        <p:sp>
          <p:nvSpPr>
            <p:cNvPr id="486" name="Google Shape;486;p21"/>
            <p:cNvSpPr txBox="1"/>
            <p:nvPr/>
          </p:nvSpPr>
          <p:spPr>
            <a:xfrm>
              <a:off x="8102600" y="8841472"/>
              <a:ext cx="2634325"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C0D0E"/>
                  </a:solidFill>
                  <a:latin typeface="Trebuchet MS"/>
                  <a:ea typeface="Trebuchet MS"/>
                  <a:cs typeface="Trebuchet MS"/>
                  <a:sym typeface="Trebuchet MS"/>
                </a:rPr>
                <a:t>Colorado Community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C0D0E"/>
                  </a:solidFill>
                  <a:latin typeface="Trebuchet MS"/>
                  <a:ea typeface="Trebuchet MS"/>
                  <a:cs typeface="Trebuchet MS"/>
                  <a:sym typeface="Trebuchet MS"/>
                </a:rPr>
                <a:t>Action Association</a:t>
              </a:r>
              <a:endParaRPr sz="1400" b="0" i="0" u="none" strike="noStrike" cap="none">
                <a:solidFill>
                  <a:srgbClr val="000000"/>
                </a:solidFill>
                <a:latin typeface="Arial"/>
                <a:ea typeface="Arial"/>
                <a:cs typeface="Arial"/>
                <a:sym typeface="Arial"/>
              </a:endParaRPr>
            </a:p>
          </p:txBody>
        </p:sp>
        <p:cxnSp>
          <p:nvCxnSpPr>
            <p:cNvPr id="487" name="Google Shape;487;p21"/>
            <p:cNvCxnSpPr/>
            <p:nvPr/>
          </p:nvCxnSpPr>
          <p:spPr>
            <a:xfrm>
              <a:off x="10859677" y="9046464"/>
              <a:ext cx="0" cy="598318"/>
            </a:xfrm>
            <a:prstGeom prst="straightConnector1">
              <a:avLst/>
            </a:prstGeom>
            <a:solidFill>
              <a:srgbClr val="14943F"/>
            </a:solidFill>
            <a:ln w="15875" cap="flat" cmpd="sng">
              <a:solidFill>
                <a:srgbClr val="000000"/>
              </a:solidFill>
              <a:prstDash val="solid"/>
              <a:miter lim="0"/>
              <a:headEnd type="none" w="sm" len="sm"/>
              <a:tailEnd type="none" w="sm" len="sm"/>
            </a:ln>
          </p:spPr>
        </p:cxn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2" name="Google Shape;492;p22"/>
          <p:cNvSpPr txBox="1">
            <a:spLocks noGrp="1"/>
          </p:cNvSpPr>
          <p:nvPr>
            <p:ph type="title"/>
          </p:nvPr>
        </p:nvSpPr>
        <p:spPr>
          <a:xfrm>
            <a:off x="863600" y="47115"/>
            <a:ext cx="11734797" cy="1400685"/>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r>
              <a:rPr lang="en-US" sz="4800" b="1">
                <a:solidFill>
                  <a:srgbClr val="2D348E"/>
                </a:solidFill>
              </a:rPr>
              <a:t>Causes of Poverty in Colorado</a:t>
            </a:r>
            <a:endParaRPr sz="4800" b="1">
              <a:solidFill>
                <a:srgbClr val="2D348E"/>
              </a:solidFill>
            </a:endParaRPr>
          </a:p>
        </p:txBody>
      </p:sp>
      <p:sp>
        <p:nvSpPr>
          <p:cNvPr id="493" name="Google Shape;493;p22"/>
          <p:cNvSpPr txBox="1"/>
          <p:nvPr/>
        </p:nvSpPr>
        <p:spPr>
          <a:xfrm>
            <a:off x="224914" y="2009796"/>
            <a:ext cx="12518625" cy="6009000"/>
          </a:xfrm>
          <a:prstGeom prst="rect">
            <a:avLst/>
          </a:prstGeom>
          <a:noFill/>
          <a:ln>
            <a:noFill/>
          </a:ln>
        </p:spPr>
        <p:txBody>
          <a:bodyPr spcFirstLastPara="1" wrap="square" lIns="91425" tIns="45700" rIns="91425" bIns="45700" anchor="ctr" anchorCtr="0">
            <a:noAutofit/>
          </a:bodyPr>
          <a:lstStyle/>
          <a:p>
            <a:pPr marL="914400" marR="0" lvl="0" indent="0" algn="l" rtl="0">
              <a:lnSpc>
                <a:spcPct val="100000"/>
              </a:lnSpc>
              <a:spcBef>
                <a:spcPts val="0"/>
              </a:spcBef>
              <a:spcAft>
                <a:spcPts val="0"/>
              </a:spcAft>
              <a:buClr>
                <a:srgbClr val="000000"/>
              </a:buClr>
              <a:buSzPts val="2400"/>
              <a:buFont typeface="Arial"/>
              <a:buNone/>
            </a:pPr>
            <a:r>
              <a:rPr lang="en-US" sz="2400" b="0" i="0" u="none" strike="noStrike" cap="none" dirty="0">
                <a:solidFill>
                  <a:srgbClr val="000000"/>
                </a:solidFill>
                <a:latin typeface="Trebuchet MS"/>
                <a:ea typeface="Trebuchet MS"/>
                <a:cs typeface="Trebuchet MS"/>
                <a:sym typeface="Trebuchet MS"/>
              </a:rPr>
              <a:t>Of the many </a:t>
            </a:r>
            <a:r>
              <a:rPr lang="en-US" sz="2400" b="0" i="0" u="sng" strike="noStrike" cap="none" dirty="0">
                <a:solidFill>
                  <a:srgbClr val="000000"/>
                </a:solidFill>
                <a:latin typeface="Trebuchet MS"/>
                <a:ea typeface="Trebuchet MS"/>
                <a:cs typeface="Trebuchet MS"/>
                <a:sym typeface="Trebuchet MS"/>
              </a:rPr>
              <a:t>causes</a:t>
            </a:r>
            <a:r>
              <a:rPr lang="en-US" sz="2400" b="0" i="0" u="none" strike="noStrike" cap="none" dirty="0">
                <a:solidFill>
                  <a:srgbClr val="000000"/>
                </a:solidFill>
                <a:latin typeface="Trebuchet MS"/>
                <a:ea typeface="Trebuchet MS"/>
                <a:cs typeface="Trebuchet MS"/>
                <a:sym typeface="Trebuchet MS"/>
              </a:rPr>
              <a:t> of poverty in CO, the most common include:</a:t>
            </a:r>
            <a:endParaRPr sz="2400" b="0" i="0" u="none" strike="noStrike" cap="none" dirty="0">
              <a:solidFill>
                <a:srgbClr val="000000"/>
              </a:solidFill>
              <a:latin typeface="Trebuchet MS"/>
              <a:ea typeface="Trebuchet MS"/>
              <a:cs typeface="Trebuchet MS"/>
              <a:sym typeface="Trebuchet MS"/>
            </a:endParaRPr>
          </a:p>
          <a:p>
            <a:pPr marL="91440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000000"/>
              </a:solidFill>
              <a:latin typeface="Trebuchet MS"/>
              <a:ea typeface="Trebuchet MS"/>
              <a:cs typeface="Trebuchet MS"/>
              <a:sym typeface="Trebuchet MS"/>
            </a:endParaRPr>
          </a:p>
          <a:p>
            <a:pPr marL="742950" marR="0" lvl="1" indent="-298450" algn="l" rtl="0">
              <a:lnSpc>
                <a:spcPct val="100000"/>
              </a:lnSpc>
              <a:spcBef>
                <a:spcPts val="0"/>
              </a:spcBef>
              <a:spcAft>
                <a:spcPts val="0"/>
              </a:spcAft>
              <a:buClr>
                <a:srgbClr val="000000"/>
              </a:buClr>
              <a:buSzPts val="2000"/>
              <a:buFont typeface="Arial"/>
              <a:buChar char="•"/>
            </a:pPr>
            <a:r>
              <a:rPr lang="en-US" sz="2000" b="1" i="0" u="none" strike="noStrike" cap="none" dirty="0">
                <a:solidFill>
                  <a:srgbClr val="000000"/>
                </a:solidFill>
                <a:latin typeface="Trebuchet MS"/>
                <a:ea typeface="Trebuchet MS"/>
                <a:cs typeface="Trebuchet MS"/>
                <a:sym typeface="Trebuchet MS"/>
              </a:rPr>
              <a:t>Low wages/Underemployment:</a:t>
            </a:r>
            <a:r>
              <a:rPr lang="en-US" sz="2000" b="0" i="0" u="none" strike="noStrike" cap="none" dirty="0">
                <a:solidFill>
                  <a:srgbClr val="000000"/>
                </a:solidFill>
                <a:latin typeface="Trebuchet MS"/>
                <a:ea typeface="Trebuchet MS"/>
                <a:cs typeface="Trebuchet MS"/>
                <a:sym typeface="Trebuchet MS"/>
              </a:rPr>
              <a:t> The minimum wage in Colorado is $13.65  per hour, which is not enough to support a family of four above the poverty line.  Additionally, many individuals must work more than 1 job.</a:t>
            </a:r>
            <a:endParaRPr sz="2000" b="0" i="0" u="none" strike="noStrike" cap="none" dirty="0">
              <a:solidFill>
                <a:srgbClr val="000000"/>
              </a:solidFill>
              <a:latin typeface="Trebuchet MS"/>
              <a:ea typeface="Trebuchet MS"/>
              <a:cs typeface="Trebuchet MS"/>
              <a:sym typeface="Trebuchet MS"/>
            </a:endParaRPr>
          </a:p>
          <a:p>
            <a:pPr marL="914400" marR="0" lvl="0" indent="0" algn="l" rtl="0">
              <a:lnSpc>
                <a:spcPct val="100000"/>
              </a:lnSpc>
              <a:spcBef>
                <a:spcPts val="0"/>
              </a:spcBef>
              <a:spcAft>
                <a:spcPts val="0"/>
              </a:spcAft>
              <a:buClr>
                <a:srgbClr val="000000"/>
              </a:buClr>
              <a:buSzPts val="2000"/>
              <a:buFont typeface="Arial"/>
              <a:buNone/>
            </a:pPr>
            <a:endParaRPr sz="2000" b="0" i="0" u="none" strike="noStrike" cap="none" dirty="0">
              <a:solidFill>
                <a:srgbClr val="000000"/>
              </a:solidFill>
              <a:latin typeface="Trebuchet MS"/>
              <a:ea typeface="Trebuchet MS"/>
              <a:cs typeface="Trebuchet MS"/>
              <a:sym typeface="Trebuchet MS"/>
            </a:endParaRPr>
          </a:p>
          <a:p>
            <a:pPr marL="742950" marR="0" lvl="1" indent="-298450" algn="l" rtl="0">
              <a:lnSpc>
                <a:spcPct val="100000"/>
              </a:lnSpc>
              <a:spcBef>
                <a:spcPts val="0"/>
              </a:spcBef>
              <a:spcAft>
                <a:spcPts val="0"/>
              </a:spcAft>
              <a:buClr>
                <a:srgbClr val="000000"/>
              </a:buClr>
              <a:buSzPts val="2000"/>
              <a:buFont typeface="Arial"/>
              <a:buChar char="•"/>
            </a:pPr>
            <a:r>
              <a:rPr lang="en-US" sz="2000" b="1" i="0" u="none" strike="noStrike" cap="none" dirty="0">
                <a:solidFill>
                  <a:srgbClr val="000000"/>
                </a:solidFill>
                <a:latin typeface="Trebuchet MS"/>
                <a:ea typeface="Trebuchet MS"/>
                <a:cs typeface="Trebuchet MS"/>
                <a:sym typeface="Trebuchet MS"/>
              </a:rPr>
              <a:t>Unemployment:</a:t>
            </a:r>
            <a:r>
              <a:rPr lang="en-US" sz="2000" b="0" i="0" u="none" strike="noStrike" cap="none" dirty="0">
                <a:solidFill>
                  <a:srgbClr val="000000"/>
                </a:solidFill>
                <a:latin typeface="Trebuchet MS"/>
                <a:ea typeface="Trebuchet MS"/>
                <a:cs typeface="Trebuchet MS"/>
                <a:sym typeface="Trebuchet MS"/>
              </a:rPr>
              <a:t> The unemployment rate in Colorado is 2.9%, which is relatively low, but there are still many people who are out of work.</a:t>
            </a:r>
            <a:endParaRPr sz="2000" b="0" i="0" u="none" strike="noStrike" cap="none" dirty="0">
              <a:solidFill>
                <a:srgbClr val="000000"/>
              </a:solidFill>
              <a:latin typeface="Trebuchet MS"/>
              <a:ea typeface="Trebuchet MS"/>
              <a:cs typeface="Trebuchet MS"/>
              <a:sym typeface="Trebuchet MS"/>
            </a:endParaRPr>
          </a:p>
          <a:p>
            <a:pPr marL="914400" marR="0" lvl="0" indent="0" algn="l" rtl="0">
              <a:lnSpc>
                <a:spcPct val="100000"/>
              </a:lnSpc>
              <a:spcBef>
                <a:spcPts val="0"/>
              </a:spcBef>
              <a:spcAft>
                <a:spcPts val="0"/>
              </a:spcAft>
              <a:buClr>
                <a:srgbClr val="000000"/>
              </a:buClr>
              <a:buSzPts val="2000"/>
              <a:buFont typeface="Arial"/>
              <a:buNone/>
            </a:pPr>
            <a:endParaRPr sz="2000" b="0" i="0" u="none" strike="noStrike" cap="none" dirty="0">
              <a:solidFill>
                <a:srgbClr val="000000"/>
              </a:solidFill>
              <a:latin typeface="Trebuchet MS"/>
              <a:ea typeface="Trebuchet MS"/>
              <a:cs typeface="Trebuchet MS"/>
              <a:sym typeface="Trebuchet MS"/>
            </a:endParaRPr>
          </a:p>
          <a:p>
            <a:pPr marL="742950" marR="0" lvl="1" indent="-298450" algn="l" rtl="0">
              <a:lnSpc>
                <a:spcPct val="100000"/>
              </a:lnSpc>
              <a:spcBef>
                <a:spcPts val="0"/>
              </a:spcBef>
              <a:spcAft>
                <a:spcPts val="0"/>
              </a:spcAft>
              <a:buClr>
                <a:srgbClr val="000000"/>
              </a:buClr>
              <a:buSzPts val="2000"/>
              <a:buFont typeface="Arial"/>
              <a:buChar char="•"/>
            </a:pPr>
            <a:r>
              <a:rPr lang="en-US" sz="2000" b="1" i="0" u="none" strike="noStrike" cap="none" dirty="0">
                <a:solidFill>
                  <a:srgbClr val="000000"/>
                </a:solidFill>
                <a:latin typeface="Trebuchet MS"/>
                <a:ea typeface="Trebuchet MS"/>
                <a:cs typeface="Trebuchet MS"/>
                <a:sym typeface="Trebuchet MS"/>
              </a:rPr>
              <a:t>Lack of affordable housing:</a:t>
            </a:r>
            <a:r>
              <a:rPr lang="en-US" sz="2000" b="0" i="0" u="none" strike="noStrike" cap="none" dirty="0">
                <a:solidFill>
                  <a:srgbClr val="000000"/>
                </a:solidFill>
                <a:latin typeface="Trebuchet MS"/>
                <a:ea typeface="Trebuchet MS"/>
                <a:cs typeface="Trebuchet MS"/>
                <a:sym typeface="Trebuchet MS"/>
              </a:rPr>
              <a:t> The cost of housing in Colorado is rising rapidly, making it difficult for people to find affordable places to live.</a:t>
            </a:r>
            <a:endParaRPr sz="2000" b="0" i="0" u="none" strike="noStrike" cap="none" dirty="0">
              <a:solidFill>
                <a:srgbClr val="000000"/>
              </a:solidFill>
              <a:latin typeface="Trebuchet MS"/>
              <a:ea typeface="Trebuchet MS"/>
              <a:cs typeface="Trebuchet MS"/>
              <a:sym typeface="Trebuchet MS"/>
            </a:endParaRPr>
          </a:p>
          <a:p>
            <a:pPr marL="914400" marR="0" lvl="0" indent="0" algn="l" rtl="0">
              <a:lnSpc>
                <a:spcPct val="100000"/>
              </a:lnSpc>
              <a:spcBef>
                <a:spcPts val="0"/>
              </a:spcBef>
              <a:spcAft>
                <a:spcPts val="0"/>
              </a:spcAft>
              <a:buClr>
                <a:srgbClr val="000000"/>
              </a:buClr>
              <a:buSzPts val="2000"/>
              <a:buFont typeface="Arial"/>
              <a:buNone/>
            </a:pPr>
            <a:endParaRPr sz="2000" b="0" i="0" u="none" strike="noStrike" cap="none" dirty="0">
              <a:solidFill>
                <a:srgbClr val="000000"/>
              </a:solidFill>
              <a:latin typeface="Trebuchet MS"/>
              <a:ea typeface="Trebuchet MS"/>
              <a:cs typeface="Trebuchet MS"/>
              <a:sym typeface="Trebuchet MS"/>
            </a:endParaRPr>
          </a:p>
          <a:p>
            <a:pPr marL="742950" marR="0" lvl="1" indent="-298450" algn="l" rtl="0">
              <a:lnSpc>
                <a:spcPct val="100000"/>
              </a:lnSpc>
              <a:spcBef>
                <a:spcPts val="0"/>
              </a:spcBef>
              <a:spcAft>
                <a:spcPts val="0"/>
              </a:spcAft>
              <a:buClr>
                <a:srgbClr val="000000"/>
              </a:buClr>
              <a:buSzPts val="2000"/>
              <a:buFont typeface="Arial"/>
              <a:buChar char="•"/>
            </a:pPr>
            <a:r>
              <a:rPr lang="en-US" sz="2000" b="1" i="0" u="none" strike="noStrike" cap="none" dirty="0">
                <a:solidFill>
                  <a:srgbClr val="000000"/>
                </a:solidFill>
                <a:latin typeface="Trebuchet MS"/>
                <a:ea typeface="Trebuchet MS"/>
                <a:cs typeface="Trebuchet MS"/>
                <a:sym typeface="Trebuchet MS"/>
              </a:rPr>
              <a:t>Education:</a:t>
            </a:r>
            <a:r>
              <a:rPr lang="en-US" sz="2000" b="0" i="0" u="none" strike="noStrike" cap="none" dirty="0">
                <a:solidFill>
                  <a:srgbClr val="000000"/>
                </a:solidFill>
                <a:latin typeface="Trebuchet MS"/>
                <a:ea typeface="Trebuchet MS"/>
                <a:cs typeface="Trebuchet MS"/>
                <a:sym typeface="Trebuchet MS"/>
              </a:rPr>
              <a:t> Poor/ insufficient education can make it difficult to find a good-paying job.</a:t>
            </a:r>
            <a:endParaRPr sz="2000" b="0" i="0" u="none" strike="noStrike" cap="none" dirty="0">
              <a:solidFill>
                <a:srgbClr val="000000"/>
              </a:solidFill>
              <a:latin typeface="Trebuchet MS"/>
              <a:ea typeface="Trebuchet MS"/>
              <a:cs typeface="Trebuchet MS"/>
              <a:sym typeface="Trebuchet MS"/>
            </a:endParaRPr>
          </a:p>
          <a:p>
            <a:pPr marL="914400" marR="0" lvl="0" indent="0" algn="l" rtl="0">
              <a:lnSpc>
                <a:spcPct val="100000"/>
              </a:lnSpc>
              <a:spcBef>
                <a:spcPts val="0"/>
              </a:spcBef>
              <a:spcAft>
                <a:spcPts val="0"/>
              </a:spcAft>
              <a:buClr>
                <a:srgbClr val="000000"/>
              </a:buClr>
              <a:buSzPts val="2000"/>
              <a:buFont typeface="Arial"/>
              <a:buNone/>
            </a:pPr>
            <a:endParaRPr sz="2000" b="0" i="0" u="none" strike="noStrike" cap="none" dirty="0">
              <a:solidFill>
                <a:srgbClr val="000000"/>
              </a:solidFill>
              <a:latin typeface="Trebuchet MS"/>
              <a:ea typeface="Trebuchet MS"/>
              <a:cs typeface="Trebuchet MS"/>
              <a:sym typeface="Trebuchet MS"/>
            </a:endParaRPr>
          </a:p>
          <a:p>
            <a:pPr marL="742950" marR="0" lvl="1" indent="-298450" algn="l" rtl="0">
              <a:lnSpc>
                <a:spcPct val="100000"/>
              </a:lnSpc>
              <a:spcBef>
                <a:spcPts val="0"/>
              </a:spcBef>
              <a:spcAft>
                <a:spcPts val="0"/>
              </a:spcAft>
              <a:buClr>
                <a:srgbClr val="000000"/>
              </a:buClr>
              <a:buSzPts val="2000"/>
              <a:buFont typeface="Arial"/>
              <a:buChar char="•"/>
            </a:pPr>
            <a:r>
              <a:rPr lang="en-US" sz="2000" b="1" i="0" u="none" strike="noStrike" cap="none" dirty="0">
                <a:solidFill>
                  <a:srgbClr val="000000"/>
                </a:solidFill>
                <a:latin typeface="Trebuchet MS"/>
                <a:ea typeface="Trebuchet MS"/>
                <a:cs typeface="Trebuchet MS"/>
                <a:sym typeface="Trebuchet MS"/>
              </a:rPr>
              <a:t>Healthcare: </a:t>
            </a:r>
            <a:r>
              <a:rPr lang="en-US" sz="2000" b="0" i="0" u="none" strike="noStrike" cap="none" dirty="0">
                <a:solidFill>
                  <a:srgbClr val="000000"/>
                </a:solidFill>
                <a:latin typeface="Trebuchet MS"/>
                <a:ea typeface="Trebuchet MS"/>
                <a:cs typeface="Trebuchet MS"/>
                <a:sym typeface="Trebuchet MS"/>
              </a:rPr>
              <a:t>The cost of healthcare can be a major financial burden for families, especially those who are uninsured or underinsured.</a:t>
            </a:r>
            <a:endParaRPr sz="2000" b="0" i="0" u="none" strike="noStrike" cap="none" dirty="0">
              <a:solidFill>
                <a:srgbClr val="000000"/>
              </a:solidFill>
              <a:latin typeface="Trebuchet MS"/>
              <a:ea typeface="Trebuchet MS"/>
              <a:cs typeface="Trebuchet MS"/>
              <a:sym typeface="Trebuchet MS"/>
            </a:endParaRPr>
          </a:p>
          <a:p>
            <a:pPr marL="914400" marR="0" lvl="0" indent="0" algn="l" rtl="0">
              <a:lnSpc>
                <a:spcPct val="100000"/>
              </a:lnSpc>
              <a:spcBef>
                <a:spcPts val="0"/>
              </a:spcBef>
              <a:spcAft>
                <a:spcPts val="0"/>
              </a:spcAft>
              <a:buClr>
                <a:srgbClr val="000000"/>
              </a:buClr>
              <a:buSzPts val="2000"/>
              <a:buFont typeface="Arial"/>
              <a:buNone/>
            </a:pPr>
            <a:endParaRPr sz="2000" b="0" i="0" u="none" strike="noStrike" cap="none" dirty="0">
              <a:solidFill>
                <a:srgbClr val="000000"/>
              </a:solidFill>
              <a:latin typeface="Trebuchet MS"/>
              <a:ea typeface="Trebuchet MS"/>
              <a:cs typeface="Trebuchet MS"/>
              <a:sym typeface="Trebuchet MS"/>
            </a:endParaRPr>
          </a:p>
          <a:p>
            <a:pPr marL="742950" marR="0" lvl="1" indent="-298450" algn="l" rtl="0">
              <a:lnSpc>
                <a:spcPct val="100000"/>
              </a:lnSpc>
              <a:spcBef>
                <a:spcPts val="0"/>
              </a:spcBef>
              <a:spcAft>
                <a:spcPts val="0"/>
              </a:spcAft>
              <a:buClr>
                <a:srgbClr val="000000"/>
              </a:buClr>
              <a:buSzPts val="2000"/>
              <a:buFont typeface="Arial"/>
              <a:buChar char="•"/>
            </a:pPr>
            <a:r>
              <a:rPr lang="en-US" sz="2000" b="1" i="0" u="none" strike="noStrike" cap="none" dirty="0">
                <a:solidFill>
                  <a:srgbClr val="000000"/>
                </a:solidFill>
                <a:latin typeface="Trebuchet MS"/>
                <a:ea typeface="Trebuchet MS"/>
                <a:cs typeface="Trebuchet MS"/>
                <a:sym typeface="Trebuchet MS"/>
              </a:rPr>
              <a:t>Discrimination:</a:t>
            </a:r>
            <a:r>
              <a:rPr lang="en-US" sz="2000" b="0" i="0" u="none" strike="noStrike" cap="none" dirty="0">
                <a:solidFill>
                  <a:srgbClr val="000000"/>
                </a:solidFill>
                <a:latin typeface="Trebuchet MS"/>
                <a:ea typeface="Trebuchet MS"/>
                <a:cs typeface="Trebuchet MS"/>
                <a:sym typeface="Trebuchet MS"/>
              </a:rPr>
              <a:t> People of color and people with disabilities are more likely to live in poverty than white people and people without disabilities.</a:t>
            </a:r>
            <a:endParaRPr sz="2000" b="0" i="0" u="none" strike="noStrike" cap="none" dirty="0">
              <a:solidFill>
                <a:srgbClr val="000000"/>
              </a:solidFill>
              <a:latin typeface="Trebuchet MS"/>
              <a:ea typeface="Trebuchet MS"/>
              <a:cs typeface="Trebuchet MS"/>
              <a:sym typeface="Trebuchet MS"/>
            </a:endParaRPr>
          </a:p>
          <a:p>
            <a:pPr marL="914400" marR="0" lvl="0" indent="0" algn="l" rtl="0">
              <a:lnSpc>
                <a:spcPct val="100000"/>
              </a:lnSpc>
              <a:spcBef>
                <a:spcPts val="0"/>
              </a:spcBef>
              <a:spcAft>
                <a:spcPts val="0"/>
              </a:spcAft>
              <a:buClr>
                <a:srgbClr val="000000"/>
              </a:buClr>
              <a:buSzPts val="2000"/>
              <a:buFont typeface="Arial"/>
              <a:buNone/>
            </a:pPr>
            <a:endParaRPr sz="2000" b="0" i="0" u="none" strike="noStrike" cap="none" dirty="0">
              <a:solidFill>
                <a:srgbClr val="000000"/>
              </a:solidFill>
              <a:latin typeface="Trebuchet MS"/>
              <a:ea typeface="Trebuchet MS"/>
              <a:cs typeface="Trebuchet MS"/>
              <a:sym typeface="Trebuchet MS"/>
            </a:endParaRPr>
          </a:p>
          <a:p>
            <a:pPr marL="444500" marR="0" lvl="1" algn="ctr" rtl="0">
              <a:lnSpc>
                <a:spcPct val="100000"/>
              </a:lnSpc>
              <a:spcBef>
                <a:spcPts val="0"/>
              </a:spcBef>
              <a:spcAft>
                <a:spcPts val="0"/>
              </a:spcAft>
              <a:buClr>
                <a:srgbClr val="000000"/>
              </a:buClr>
              <a:buSzPts val="2000"/>
            </a:pPr>
            <a:r>
              <a:rPr lang="en-US" sz="2000" b="1" i="0" u="none" strike="noStrike" cap="none" dirty="0">
                <a:solidFill>
                  <a:srgbClr val="000000"/>
                </a:solidFill>
                <a:latin typeface="Trebuchet MS"/>
                <a:ea typeface="Trebuchet MS"/>
                <a:cs typeface="Trebuchet MS"/>
                <a:sym typeface="Trebuchet MS"/>
              </a:rPr>
              <a:t>There are many other factors that can contribute to poverty (be causes and conditions of poverty), such as lack of access to childcare, transportation, and other resources.</a:t>
            </a:r>
            <a:endParaRPr sz="2000" b="1" i="0" u="none" strike="noStrike" cap="none" dirty="0">
              <a:solidFill>
                <a:srgbClr val="000000"/>
              </a:solidFill>
              <a:latin typeface="Arial"/>
              <a:ea typeface="Arial"/>
              <a:cs typeface="Arial"/>
              <a:sym typeface="Arial"/>
            </a:endParaRPr>
          </a:p>
        </p:txBody>
      </p:sp>
      <p:sp>
        <p:nvSpPr>
          <p:cNvPr id="494" name="Google Shape;494;p22"/>
          <p:cNvSpPr txBox="1">
            <a:spLocks noGrp="1"/>
          </p:cNvSpPr>
          <p:nvPr>
            <p:ph type="sldNum" idx="12"/>
          </p:nvPr>
        </p:nvSpPr>
        <p:spPr>
          <a:xfrm>
            <a:off x="12169648" y="9007124"/>
            <a:ext cx="780300" cy="746700"/>
          </a:xfrm>
          <a:prstGeom prst="rect">
            <a:avLst/>
          </a:prstGeom>
          <a:noFill/>
          <a:ln>
            <a:noFill/>
          </a:ln>
        </p:spPr>
        <p:txBody>
          <a:bodyPr spcFirstLastPara="1" wrap="square" lIns="130025" tIns="130025" rIns="130025" bIns="130025" anchor="t" anchorCtr="0">
            <a:noAutofit/>
          </a:bodyPr>
          <a:lstStyle/>
          <a:p>
            <a:pPr marL="0" lvl="0" indent="0" algn="r" rtl="0">
              <a:lnSpc>
                <a:spcPct val="100000"/>
              </a:lnSpc>
              <a:spcBef>
                <a:spcPts val="0"/>
              </a:spcBef>
              <a:spcAft>
                <a:spcPts val="0"/>
              </a:spcAft>
              <a:buSzPts val="1800"/>
              <a:buNone/>
            </a:pPr>
            <a:fld id="{00000000-1234-1234-1234-123412341234}" type="slidenum">
              <a:rPr lang="en-US"/>
              <a:t>29</a:t>
            </a:fld>
            <a:endParaRPr/>
          </a:p>
        </p:txBody>
      </p:sp>
      <p:pic>
        <p:nvPicPr>
          <p:cNvPr id="495" name="Google Shape;495;p22"/>
          <p:cNvPicPr preferRelativeResize="0"/>
          <p:nvPr/>
        </p:nvPicPr>
        <p:blipFill rotWithShape="1">
          <a:blip r:embed="rId3">
            <a:alphaModFix/>
          </a:blip>
          <a:srcRect/>
          <a:stretch/>
        </p:blipFill>
        <p:spPr>
          <a:xfrm>
            <a:off x="10410349" y="399511"/>
            <a:ext cx="2039111" cy="350062"/>
          </a:xfrm>
          <a:prstGeom prst="rect">
            <a:avLst/>
          </a:prstGeom>
          <a:noFill/>
          <a:ln>
            <a:noFill/>
          </a:ln>
        </p:spPr>
      </p:pic>
      <p:grpSp>
        <p:nvGrpSpPr>
          <p:cNvPr id="496" name="Google Shape;496;p22"/>
          <p:cNvGrpSpPr/>
          <p:nvPr/>
        </p:nvGrpSpPr>
        <p:grpSpPr>
          <a:xfrm>
            <a:off x="8102600" y="8841472"/>
            <a:ext cx="4343399" cy="835928"/>
            <a:chOff x="8102600" y="8841472"/>
            <a:chExt cx="4343399" cy="835928"/>
          </a:xfrm>
        </p:grpSpPr>
        <p:pic>
          <p:nvPicPr>
            <p:cNvPr id="497" name="Google Shape;497;p22"/>
            <p:cNvPicPr preferRelativeResize="0"/>
            <p:nvPr/>
          </p:nvPicPr>
          <p:blipFill rotWithShape="1">
            <a:blip r:embed="rId4">
              <a:alphaModFix/>
            </a:blip>
            <a:srcRect/>
            <a:stretch/>
          </p:blipFill>
          <p:spPr>
            <a:xfrm>
              <a:off x="11014746" y="8991600"/>
              <a:ext cx="1431253" cy="685800"/>
            </a:xfrm>
            <a:prstGeom prst="rect">
              <a:avLst/>
            </a:prstGeom>
            <a:noFill/>
            <a:ln>
              <a:noFill/>
            </a:ln>
          </p:spPr>
        </p:pic>
        <p:sp>
          <p:nvSpPr>
            <p:cNvPr id="498" name="Google Shape;498;p22"/>
            <p:cNvSpPr txBox="1"/>
            <p:nvPr/>
          </p:nvSpPr>
          <p:spPr>
            <a:xfrm>
              <a:off x="8102600" y="8841472"/>
              <a:ext cx="2634325"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C0D0E"/>
                  </a:solidFill>
                  <a:latin typeface="Trebuchet MS"/>
                  <a:ea typeface="Trebuchet MS"/>
                  <a:cs typeface="Trebuchet MS"/>
                  <a:sym typeface="Trebuchet MS"/>
                </a:rPr>
                <a:t>Colorado Community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C0D0E"/>
                  </a:solidFill>
                  <a:latin typeface="Trebuchet MS"/>
                  <a:ea typeface="Trebuchet MS"/>
                  <a:cs typeface="Trebuchet MS"/>
                  <a:sym typeface="Trebuchet MS"/>
                </a:rPr>
                <a:t>Action Association</a:t>
              </a:r>
              <a:endParaRPr sz="1400" b="0" i="0" u="none" strike="noStrike" cap="none">
                <a:solidFill>
                  <a:srgbClr val="000000"/>
                </a:solidFill>
                <a:latin typeface="Arial"/>
                <a:ea typeface="Arial"/>
                <a:cs typeface="Arial"/>
                <a:sym typeface="Arial"/>
              </a:endParaRPr>
            </a:p>
          </p:txBody>
        </p:sp>
        <p:cxnSp>
          <p:nvCxnSpPr>
            <p:cNvPr id="499" name="Google Shape;499;p22"/>
            <p:cNvCxnSpPr/>
            <p:nvPr/>
          </p:nvCxnSpPr>
          <p:spPr>
            <a:xfrm>
              <a:off x="10859677" y="9046464"/>
              <a:ext cx="0" cy="598318"/>
            </a:xfrm>
            <a:prstGeom prst="straightConnector1">
              <a:avLst/>
            </a:prstGeom>
            <a:solidFill>
              <a:srgbClr val="14943F"/>
            </a:solidFill>
            <a:ln w="15875" cap="flat" cmpd="sng">
              <a:solidFill>
                <a:srgbClr val="000000"/>
              </a:solidFill>
              <a:prstDash val="solid"/>
              <a:miter lim="0"/>
              <a:headEnd type="none" w="sm" len="sm"/>
              <a:tailEnd type="none" w="sm" len="sm"/>
            </a:ln>
          </p:spPr>
        </p:cxn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3"/>
          <p:cNvSpPr txBox="1">
            <a:spLocks noGrp="1"/>
          </p:cNvSpPr>
          <p:nvPr>
            <p:ph type="title"/>
          </p:nvPr>
        </p:nvSpPr>
        <p:spPr>
          <a:xfrm>
            <a:off x="650876" y="609600"/>
            <a:ext cx="10972800" cy="137160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SzPts val="1400"/>
              <a:buNone/>
            </a:pPr>
            <a:r>
              <a:rPr lang="en-US">
                <a:solidFill>
                  <a:srgbClr val="2D348E"/>
                </a:solidFill>
              </a:rPr>
              <a:t>Land Acknowledgement</a:t>
            </a:r>
            <a:endParaRPr/>
          </a:p>
        </p:txBody>
      </p:sp>
      <p:sp>
        <p:nvSpPr>
          <p:cNvPr id="110" name="Google Shape;110;p3"/>
          <p:cNvSpPr txBox="1"/>
          <p:nvPr/>
        </p:nvSpPr>
        <p:spPr>
          <a:xfrm>
            <a:off x="1498600" y="2590800"/>
            <a:ext cx="9541500" cy="5048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200" b="0" i="0" u="none" strike="noStrike" cap="none">
                <a:solidFill>
                  <a:srgbClr val="222222"/>
                </a:solidFill>
                <a:latin typeface="Trebuchet MS"/>
                <a:ea typeface="Trebuchet MS"/>
                <a:cs typeface="Trebuchet MS"/>
                <a:sym typeface="Trebuchet MS"/>
              </a:rPr>
              <a:t>Every community owes its existence and vitality to generations from around the world who contributed their hopes, dreams, and energy to making the history that led to this moment. </a:t>
            </a:r>
            <a:endParaRPr sz="2200" b="0" i="0" u="none" strike="noStrike" cap="none">
              <a:solidFill>
                <a:srgbClr val="22222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200" b="0" i="0" u="none" strike="noStrike" cap="none">
              <a:solidFill>
                <a:srgbClr val="222222"/>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2000"/>
              <a:buFont typeface="Arial"/>
              <a:buNone/>
            </a:pPr>
            <a:r>
              <a:rPr lang="en-US" sz="2200" b="0" i="0" u="none" strike="noStrike" cap="none">
                <a:solidFill>
                  <a:srgbClr val="222222"/>
                </a:solidFill>
                <a:latin typeface="Trebuchet MS"/>
                <a:ea typeface="Trebuchet MS"/>
                <a:cs typeface="Trebuchet MS"/>
                <a:sym typeface="Trebuchet MS"/>
              </a:rPr>
              <a:t>Today's meeting is taking place on the traditional land of several indigenous groups to include the </a:t>
            </a:r>
            <a:r>
              <a:rPr lang="en-US" sz="2200" b="0" i="0" u="sng" strike="noStrike" cap="none">
                <a:solidFill>
                  <a:srgbClr val="222222"/>
                </a:solidFill>
                <a:latin typeface="Trebuchet MS"/>
                <a:ea typeface="Trebuchet MS"/>
                <a:cs typeface="Trebuchet MS"/>
                <a:sym typeface="Trebuchet MS"/>
              </a:rPr>
              <a:t>Sioux, Ute, Cheyenne, and Arapahoe </a:t>
            </a:r>
            <a:r>
              <a:rPr lang="en-US" sz="2200" b="0" i="0" u="none" strike="noStrike" cap="none">
                <a:solidFill>
                  <a:srgbClr val="222222"/>
                </a:solidFill>
                <a:latin typeface="Trebuchet MS"/>
                <a:ea typeface="Trebuchet MS"/>
                <a:cs typeface="Trebuchet MS"/>
                <a:sym typeface="Trebuchet MS"/>
              </a:rPr>
              <a:t>peoples. Additionally, our reach extends throughout the state, covering the traditional land of various indigenous groups and cultures who have stewarded this land throughout generations and continue to do so. We acknowledge and express respect and gratitude to these people and are committed to continually working to create a long lasting, non -extractive, and supportive relationship with Native people throughout Colorado.</a:t>
            </a:r>
            <a:endParaRPr sz="2200" b="0" i="0" u="none" strike="noStrike" cap="none">
              <a:solidFill>
                <a:srgbClr val="222222"/>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800"/>
              <a:buFont typeface="Arial"/>
              <a:buNone/>
            </a:pPr>
            <a:br>
              <a:rPr lang="en-US" sz="1800" b="0" i="0" u="none" strike="noStrike" cap="none">
                <a:solidFill>
                  <a:srgbClr val="5C6670"/>
                </a:solidFill>
                <a:latin typeface="Trebuchet MS"/>
                <a:ea typeface="Trebuchet MS"/>
                <a:cs typeface="Trebuchet MS"/>
                <a:sym typeface="Trebuchet MS"/>
              </a:rPr>
            </a:br>
            <a:endParaRPr sz="1800" b="0" i="0" u="none" strike="noStrike" cap="none">
              <a:solidFill>
                <a:srgbClr val="5C6670"/>
              </a:solidFill>
              <a:latin typeface="Trebuchet MS"/>
              <a:ea typeface="Trebuchet MS"/>
              <a:cs typeface="Trebuchet MS"/>
              <a:sym typeface="Trebuchet MS"/>
            </a:endParaRPr>
          </a:p>
        </p:txBody>
      </p:sp>
      <p:sp>
        <p:nvSpPr>
          <p:cNvPr id="111" name="Google Shape;111;p3"/>
          <p:cNvSpPr txBox="1">
            <a:spLocks noGrp="1"/>
          </p:cNvSpPr>
          <p:nvPr>
            <p:ph type="sldNum" idx="12"/>
          </p:nvPr>
        </p:nvSpPr>
        <p:spPr>
          <a:xfrm>
            <a:off x="12169648" y="9007124"/>
            <a:ext cx="780300" cy="746700"/>
          </a:xfrm>
          <a:prstGeom prst="rect">
            <a:avLst/>
          </a:prstGeom>
          <a:noFill/>
          <a:ln>
            <a:noFill/>
          </a:ln>
        </p:spPr>
        <p:txBody>
          <a:bodyPr spcFirstLastPara="1" wrap="square" lIns="130025" tIns="130025" rIns="130025" bIns="130025" anchor="t" anchorCtr="0">
            <a:noAutofit/>
          </a:bodyPr>
          <a:lstStyle/>
          <a:p>
            <a:pPr marL="0" lvl="0" indent="0" algn="r" rtl="0">
              <a:lnSpc>
                <a:spcPct val="100000"/>
              </a:lnSpc>
              <a:spcBef>
                <a:spcPts val="0"/>
              </a:spcBef>
              <a:spcAft>
                <a:spcPts val="0"/>
              </a:spcAft>
              <a:buSzPts val="1800"/>
              <a:buNone/>
            </a:pPr>
            <a:fld id="{00000000-1234-1234-1234-123412341234}" type="slidenum">
              <a:rPr lang="en-US"/>
              <a:t>3</a:t>
            </a:fld>
            <a:endParaRPr/>
          </a:p>
        </p:txBody>
      </p:sp>
      <p:pic>
        <p:nvPicPr>
          <p:cNvPr id="112" name="Google Shape;112;p3"/>
          <p:cNvPicPr preferRelativeResize="0"/>
          <p:nvPr/>
        </p:nvPicPr>
        <p:blipFill rotWithShape="1">
          <a:blip r:embed="rId3">
            <a:alphaModFix/>
          </a:blip>
          <a:srcRect/>
          <a:stretch/>
        </p:blipFill>
        <p:spPr>
          <a:xfrm>
            <a:off x="10410349" y="399511"/>
            <a:ext cx="2039111" cy="350062"/>
          </a:xfrm>
          <a:prstGeom prst="rect">
            <a:avLst/>
          </a:prstGeom>
          <a:noFill/>
          <a:ln>
            <a:noFill/>
          </a:ln>
        </p:spPr>
      </p:pic>
      <p:grpSp>
        <p:nvGrpSpPr>
          <p:cNvPr id="113" name="Google Shape;113;p3"/>
          <p:cNvGrpSpPr/>
          <p:nvPr/>
        </p:nvGrpSpPr>
        <p:grpSpPr>
          <a:xfrm>
            <a:off x="8102600" y="8841472"/>
            <a:ext cx="4343399" cy="835928"/>
            <a:chOff x="8102600" y="8841472"/>
            <a:chExt cx="4343399" cy="835928"/>
          </a:xfrm>
        </p:grpSpPr>
        <p:pic>
          <p:nvPicPr>
            <p:cNvPr id="114" name="Google Shape;114;p3"/>
            <p:cNvPicPr preferRelativeResize="0"/>
            <p:nvPr/>
          </p:nvPicPr>
          <p:blipFill rotWithShape="1">
            <a:blip r:embed="rId4">
              <a:alphaModFix/>
            </a:blip>
            <a:srcRect/>
            <a:stretch/>
          </p:blipFill>
          <p:spPr>
            <a:xfrm>
              <a:off x="11014746" y="8991600"/>
              <a:ext cx="1431253" cy="685800"/>
            </a:xfrm>
            <a:prstGeom prst="rect">
              <a:avLst/>
            </a:prstGeom>
            <a:noFill/>
            <a:ln>
              <a:noFill/>
            </a:ln>
          </p:spPr>
        </p:pic>
        <p:sp>
          <p:nvSpPr>
            <p:cNvPr id="115" name="Google Shape;115;p3"/>
            <p:cNvSpPr txBox="1"/>
            <p:nvPr/>
          </p:nvSpPr>
          <p:spPr>
            <a:xfrm>
              <a:off x="8102600" y="8841472"/>
              <a:ext cx="2634325"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C0D0E"/>
                  </a:solidFill>
                  <a:latin typeface="Trebuchet MS"/>
                  <a:ea typeface="Trebuchet MS"/>
                  <a:cs typeface="Trebuchet MS"/>
                  <a:sym typeface="Trebuchet MS"/>
                </a:rPr>
                <a:t>Colorado Community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C0D0E"/>
                  </a:solidFill>
                  <a:latin typeface="Trebuchet MS"/>
                  <a:ea typeface="Trebuchet MS"/>
                  <a:cs typeface="Trebuchet MS"/>
                  <a:sym typeface="Trebuchet MS"/>
                </a:rPr>
                <a:t>Action Association</a:t>
              </a:r>
              <a:endParaRPr sz="1400" b="0" i="0" u="none" strike="noStrike" cap="none">
                <a:solidFill>
                  <a:srgbClr val="000000"/>
                </a:solidFill>
                <a:latin typeface="Arial"/>
                <a:ea typeface="Arial"/>
                <a:cs typeface="Arial"/>
                <a:sym typeface="Arial"/>
              </a:endParaRPr>
            </a:p>
          </p:txBody>
        </p:sp>
        <p:cxnSp>
          <p:nvCxnSpPr>
            <p:cNvPr id="116" name="Google Shape;116;p3"/>
            <p:cNvCxnSpPr/>
            <p:nvPr/>
          </p:nvCxnSpPr>
          <p:spPr>
            <a:xfrm>
              <a:off x="10859677" y="9046464"/>
              <a:ext cx="0" cy="598318"/>
            </a:xfrm>
            <a:prstGeom prst="straightConnector1">
              <a:avLst/>
            </a:prstGeom>
            <a:solidFill>
              <a:srgbClr val="14943F"/>
            </a:solidFill>
            <a:ln w="15875" cap="flat" cmpd="sng">
              <a:solidFill>
                <a:srgbClr val="000000"/>
              </a:solidFill>
              <a:prstDash val="solid"/>
              <a:miter lim="0"/>
              <a:headEnd type="none" w="sm" len="sm"/>
              <a:tailEnd type="none" w="sm" len="sm"/>
            </a:ln>
          </p:spPr>
        </p:cxn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4" name="Google Shape;504;p23"/>
          <p:cNvSpPr txBox="1">
            <a:spLocks noGrp="1"/>
          </p:cNvSpPr>
          <p:nvPr>
            <p:ph type="title"/>
          </p:nvPr>
        </p:nvSpPr>
        <p:spPr>
          <a:xfrm>
            <a:off x="863600" y="48948"/>
            <a:ext cx="11734797" cy="1400685"/>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r>
              <a:rPr lang="en-US" sz="4800" b="1">
                <a:solidFill>
                  <a:srgbClr val="2D348E"/>
                </a:solidFill>
              </a:rPr>
              <a:t>Conditions of Poverty in Colorado</a:t>
            </a:r>
            <a:endParaRPr sz="4800" b="1">
              <a:solidFill>
                <a:srgbClr val="2D348E"/>
              </a:solidFill>
            </a:endParaRPr>
          </a:p>
        </p:txBody>
      </p:sp>
      <p:sp>
        <p:nvSpPr>
          <p:cNvPr id="505" name="Google Shape;505;p23"/>
          <p:cNvSpPr txBox="1"/>
          <p:nvPr/>
        </p:nvSpPr>
        <p:spPr>
          <a:xfrm>
            <a:off x="482599" y="1682600"/>
            <a:ext cx="11963395" cy="6884400"/>
          </a:xfrm>
          <a:prstGeom prst="rect">
            <a:avLst/>
          </a:prstGeom>
          <a:noFill/>
          <a:ln>
            <a:noFill/>
          </a:ln>
        </p:spPr>
        <p:txBody>
          <a:bodyPr spcFirstLastPara="1" wrap="square" lIns="91425" tIns="45700" rIns="91425" bIns="45700" anchor="ctr" anchorCtr="0">
            <a:noAutofit/>
          </a:bodyPr>
          <a:lstStyle/>
          <a:p>
            <a:pPr marL="233361" marR="0" lvl="0" indent="0" algn="l" rtl="0">
              <a:lnSpc>
                <a:spcPct val="100000"/>
              </a:lnSpc>
              <a:spcBef>
                <a:spcPts val="0"/>
              </a:spcBef>
              <a:spcAft>
                <a:spcPts val="0"/>
              </a:spcAft>
              <a:buClr>
                <a:srgbClr val="000000"/>
              </a:buClr>
              <a:buSzPts val="2400"/>
              <a:buFont typeface="Arial"/>
              <a:buNone/>
            </a:pPr>
            <a:r>
              <a:rPr lang="en-US" sz="2400" b="0" i="0" u="none" strike="noStrike" cap="none" dirty="0">
                <a:solidFill>
                  <a:srgbClr val="000000"/>
                </a:solidFill>
                <a:latin typeface="Trebuchet MS"/>
                <a:ea typeface="Trebuchet MS"/>
                <a:cs typeface="Trebuchet MS"/>
                <a:sym typeface="Trebuchet MS"/>
              </a:rPr>
              <a:t>Poverty has a  significant impact on people's lives, &amp; there are many common </a:t>
            </a:r>
            <a:r>
              <a:rPr lang="en-US" sz="2400" b="0" i="0" u="sng" strike="noStrike" cap="none" dirty="0">
                <a:solidFill>
                  <a:srgbClr val="000000"/>
                </a:solidFill>
                <a:latin typeface="Trebuchet MS"/>
                <a:ea typeface="Trebuchet MS"/>
                <a:cs typeface="Trebuchet MS"/>
                <a:sym typeface="Trebuchet MS"/>
              </a:rPr>
              <a:t>conditions</a:t>
            </a:r>
            <a:r>
              <a:rPr lang="en-US" sz="2400" b="0" i="0" u="none" strike="noStrike" cap="none" dirty="0">
                <a:solidFill>
                  <a:srgbClr val="000000"/>
                </a:solidFill>
                <a:latin typeface="Trebuchet MS"/>
                <a:ea typeface="Trebuchet MS"/>
                <a:cs typeface="Trebuchet MS"/>
                <a:sym typeface="Trebuchet MS"/>
              </a:rPr>
              <a:t> that people living in poverty in Colorado may experience including:</a:t>
            </a:r>
            <a:endParaRPr sz="1400" b="0" i="0" u="none" strike="noStrike" cap="none" dirty="0">
              <a:solidFill>
                <a:srgbClr val="000000"/>
              </a:solidFill>
              <a:latin typeface="Arial"/>
              <a:ea typeface="Arial"/>
              <a:cs typeface="Arial"/>
              <a:sym typeface="Arial"/>
            </a:endParaRPr>
          </a:p>
          <a:p>
            <a:pPr marL="233363" marR="0" lvl="0" indent="0" algn="l" rtl="0">
              <a:lnSpc>
                <a:spcPct val="100000"/>
              </a:lnSpc>
              <a:spcBef>
                <a:spcPts val="0"/>
              </a:spcBef>
              <a:spcAft>
                <a:spcPts val="0"/>
              </a:spcAft>
              <a:buClr>
                <a:srgbClr val="000000"/>
              </a:buClr>
              <a:buSzPts val="2000"/>
              <a:buFont typeface="Arial"/>
              <a:buNone/>
            </a:pPr>
            <a:endParaRPr sz="2000" b="0" i="0" u="none" strike="noStrike" cap="none" dirty="0">
              <a:solidFill>
                <a:srgbClr val="000000"/>
              </a:solidFill>
              <a:latin typeface="Trebuchet MS"/>
              <a:ea typeface="Trebuchet MS"/>
              <a:cs typeface="Trebuchet MS"/>
              <a:sym typeface="Trebuchet MS"/>
            </a:endParaRPr>
          </a:p>
          <a:p>
            <a:pPr marL="742950" marR="0" lvl="1" indent="-285750" algn="l" rtl="0">
              <a:lnSpc>
                <a:spcPct val="100000"/>
              </a:lnSpc>
              <a:spcBef>
                <a:spcPts val="0"/>
              </a:spcBef>
              <a:spcAft>
                <a:spcPts val="0"/>
              </a:spcAft>
              <a:buClr>
                <a:srgbClr val="000000"/>
              </a:buClr>
              <a:buSzPts val="2000"/>
              <a:buFont typeface="Arial"/>
              <a:buChar char="•"/>
            </a:pPr>
            <a:r>
              <a:rPr lang="en-US" sz="2000" b="1" i="0" u="none" strike="noStrike" cap="none" dirty="0">
                <a:solidFill>
                  <a:srgbClr val="000000"/>
                </a:solidFill>
                <a:latin typeface="Trebuchet MS"/>
                <a:ea typeface="Trebuchet MS"/>
                <a:cs typeface="Trebuchet MS"/>
                <a:sym typeface="Trebuchet MS"/>
              </a:rPr>
              <a:t>Food insecurity:</a:t>
            </a:r>
            <a:r>
              <a:rPr lang="en-US" sz="2000" b="0" i="0" u="none" strike="noStrike" cap="none" dirty="0">
                <a:solidFill>
                  <a:srgbClr val="000000"/>
                </a:solidFill>
                <a:latin typeface="Trebuchet MS"/>
                <a:ea typeface="Trebuchet MS"/>
                <a:cs typeface="Trebuchet MS"/>
                <a:sym typeface="Trebuchet MS"/>
              </a:rPr>
              <a:t> People living in poverty may not have enough money to buy food or may have to choose between buying food &amp; other necessities, such as housing or healthcare.</a:t>
            </a:r>
            <a:endParaRPr sz="2000" b="0" i="0" u="none" strike="noStrike" cap="none" dirty="0">
              <a:solidFill>
                <a:srgbClr val="000000"/>
              </a:solidFill>
              <a:latin typeface="Trebuchet MS"/>
              <a:ea typeface="Trebuchet MS"/>
              <a:cs typeface="Trebuchet MS"/>
              <a:sym typeface="Trebuchet MS"/>
            </a:endParaRPr>
          </a:p>
          <a:p>
            <a:pPr marL="914400" marR="0" lvl="0" indent="0" algn="l" rtl="0">
              <a:lnSpc>
                <a:spcPct val="100000"/>
              </a:lnSpc>
              <a:spcBef>
                <a:spcPts val="0"/>
              </a:spcBef>
              <a:spcAft>
                <a:spcPts val="0"/>
              </a:spcAft>
              <a:buClr>
                <a:srgbClr val="000000"/>
              </a:buClr>
              <a:buSzPts val="2000"/>
              <a:buFont typeface="Arial"/>
              <a:buNone/>
            </a:pPr>
            <a:endParaRPr sz="2000" b="0" i="0" u="none" strike="noStrike" cap="none" dirty="0">
              <a:solidFill>
                <a:srgbClr val="000000"/>
              </a:solidFill>
              <a:latin typeface="Trebuchet MS"/>
              <a:ea typeface="Trebuchet MS"/>
              <a:cs typeface="Trebuchet MS"/>
              <a:sym typeface="Trebuchet MS"/>
            </a:endParaRPr>
          </a:p>
          <a:p>
            <a:pPr marL="742950" marR="0" lvl="1" indent="-285750" algn="l" rtl="0">
              <a:lnSpc>
                <a:spcPct val="100000"/>
              </a:lnSpc>
              <a:spcBef>
                <a:spcPts val="0"/>
              </a:spcBef>
              <a:spcAft>
                <a:spcPts val="0"/>
              </a:spcAft>
              <a:buClr>
                <a:srgbClr val="000000"/>
              </a:buClr>
              <a:buSzPts val="2000"/>
              <a:buFont typeface="Arial"/>
              <a:buChar char="•"/>
            </a:pPr>
            <a:r>
              <a:rPr lang="en-US" sz="2000" b="1" i="0" u="none" strike="noStrike" cap="none" dirty="0">
                <a:solidFill>
                  <a:srgbClr val="000000"/>
                </a:solidFill>
                <a:latin typeface="Trebuchet MS"/>
                <a:ea typeface="Trebuchet MS"/>
                <a:cs typeface="Trebuchet MS"/>
                <a:sym typeface="Trebuchet MS"/>
              </a:rPr>
              <a:t>Lack of affordable housing: </a:t>
            </a:r>
            <a:r>
              <a:rPr lang="en-US" sz="2000" b="0" i="0" u="none" strike="noStrike" cap="none" dirty="0">
                <a:solidFill>
                  <a:srgbClr val="000000"/>
                </a:solidFill>
                <a:latin typeface="Trebuchet MS"/>
                <a:ea typeface="Trebuchet MS"/>
                <a:cs typeface="Trebuchet MS"/>
                <a:sym typeface="Trebuchet MS"/>
              </a:rPr>
              <a:t>The cost of housing in Colorado is rising, making it difficult for people to find affordable places to live. This can lead to homelessness or overcrowding.</a:t>
            </a:r>
            <a:endParaRPr sz="2000" b="0" i="0" u="none" strike="noStrike" cap="none" dirty="0">
              <a:solidFill>
                <a:srgbClr val="000000"/>
              </a:solidFill>
              <a:latin typeface="Trebuchet MS"/>
              <a:ea typeface="Trebuchet MS"/>
              <a:cs typeface="Trebuchet MS"/>
              <a:sym typeface="Trebuchet MS"/>
            </a:endParaRPr>
          </a:p>
          <a:p>
            <a:pPr marL="914400" marR="0" lvl="0" indent="0" algn="l" rtl="0">
              <a:lnSpc>
                <a:spcPct val="100000"/>
              </a:lnSpc>
              <a:spcBef>
                <a:spcPts val="0"/>
              </a:spcBef>
              <a:spcAft>
                <a:spcPts val="0"/>
              </a:spcAft>
              <a:buClr>
                <a:srgbClr val="000000"/>
              </a:buClr>
              <a:buSzPts val="2000"/>
              <a:buFont typeface="Arial"/>
              <a:buNone/>
            </a:pPr>
            <a:endParaRPr sz="2000" b="0" i="0" u="none" strike="noStrike" cap="none" dirty="0">
              <a:solidFill>
                <a:srgbClr val="000000"/>
              </a:solidFill>
              <a:latin typeface="Trebuchet MS"/>
              <a:ea typeface="Trebuchet MS"/>
              <a:cs typeface="Trebuchet MS"/>
              <a:sym typeface="Trebuchet MS"/>
            </a:endParaRPr>
          </a:p>
          <a:p>
            <a:pPr marL="742950" marR="0" lvl="1" indent="-285750" algn="l" rtl="0">
              <a:lnSpc>
                <a:spcPct val="100000"/>
              </a:lnSpc>
              <a:spcBef>
                <a:spcPts val="0"/>
              </a:spcBef>
              <a:spcAft>
                <a:spcPts val="0"/>
              </a:spcAft>
              <a:buClr>
                <a:srgbClr val="000000"/>
              </a:buClr>
              <a:buSzPts val="2000"/>
              <a:buFont typeface="Arial"/>
              <a:buChar char="•"/>
            </a:pPr>
            <a:r>
              <a:rPr lang="en-US" sz="2000" b="1" i="0" u="none" strike="noStrike" cap="none" dirty="0">
                <a:solidFill>
                  <a:srgbClr val="000000"/>
                </a:solidFill>
                <a:latin typeface="Trebuchet MS"/>
                <a:ea typeface="Trebuchet MS"/>
                <a:cs typeface="Trebuchet MS"/>
                <a:sym typeface="Trebuchet MS"/>
              </a:rPr>
              <a:t>Health problems: </a:t>
            </a:r>
            <a:r>
              <a:rPr lang="en-US" sz="2000" b="0" i="0" u="none" strike="noStrike" cap="none" dirty="0">
                <a:solidFill>
                  <a:srgbClr val="000000"/>
                </a:solidFill>
                <a:latin typeface="Trebuchet MS"/>
                <a:ea typeface="Trebuchet MS"/>
                <a:cs typeface="Trebuchet MS"/>
                <a:sym typeface="Trebuchet MS"/>
              </a:rPr>
              <a:t>People living in poverty are more likely to have health problems such as obesity, diabetes, and heart disease. Causal factors include lack of access to healthcare, poor diet, and stress.</a:t>
            </a:r>
            <a:endParaRPr sz="2000" b="0" i="0" u="none" strike="noStrike" cap="none" dirty="0">
              <a:solidFill>
                <a:srgbClr val="000000"/>
              </a:solidFill>
              <a:latin typeface="Trebuchet MS"/>
              <a:ea typeface="Trebuchet MS"/>
              <a:cs typeface="Trebuchet MS"/>
              <a:sym typeface="Trebuchet MS"/>
            </a:endParaRPr>
          </a:p>
          <a:p>
            <a:pPr marL="914400" marR="0" lvl="0" indent="0" algn="l" rtl="0">
              <a:lnSpc>
                <a:spcPct val="100000"/>
              </a:lnSpc>
              <a:spcBef>
                <a:spcPts val="0"/>
              </a:spcBef>
              <a:spcAft>
                <a:spcPts val="0"/>
              </a:spcAft>
              <a:buClr>
                <a:srgbClr val="000000"/>
              </a:buClr>
              <a:buSzPts val="2000"/>
              <a:buFont typeface="Arial"/>
              <a:buNone/>
            </a:pPr>
            <a:endParaRPr sz="2000" b="0" i="0" u="none" strike="noStrike" cap="none" dirty="0">
              <a:solidFill>
                <a:srgbClr val="000000"/>
              </a:solidFill>
              <a:latin typeface="Trebuchet MS"/>
              <a:ea typeface="Trebuchet MS"/>
              <a:cs typeface="Trebuchet MS"/>
              <a:sym typeface="Trebuchet MS"/>
            </a:endParaRPr>
          </a:p>
          <a:p>
            <a:pPr marL="742950" marR="0" lvl="1" indent="-285750" algn="l" rtl="0">
              <a:lnSpc>
                <a:spcPct val="100000"/>
              </a:lnSpc>
              <a:spcBef>
                <a:spcPts val="0"/>
              </a:spcBef>
              <a:spcAft>
                <a:spcPts val="0"/>
              </a:spcAft>
              <a:buClr>
                <a:srgbClr val="000000"/>
              </a:buClr>
              <a:buSzPts val="2000"/>
              <a:buFont typeface="Arial"/>
              <a:buChar char="•"/>
            </a:pPr>
            <a:r>
              <a:rPr lang="en-US" sz="2000" b="1" i="0" u="none" strike="noStrike" cap="none" dirty="0">
                <a:solidFill>
                  <a:srgbClr val="000000"/>
                </a:solidFill>
                <a:latin typeface="Trebuchet MS"/>
                <a:ea typeface="Trebuchet MS"/>
                <a:cs typeface="Trebuchet MS"/>
                <a:sym typeface="Trebuchet MS"/>
              </a:rPr>
              <a:t>Poor education:</a:t>
            </a:r>
            <a:r>
              <a:rPr lang="en-US" sz="2000" b="0" i="0" u="none" strike="noStrike" cap="none" dirty="0">
                <a:solidFill>
                  <a:srgbClr val="000000"/>
                </a:solidFill>
                <a:latin typeface="Trebuchet MS"/>
                <a:ea typeface="Trebuchet MS"/>
                <a:cs typeface="Trebuchet MS"/>
                <a:sym typeface="Trebuchet MS"/>
              </a:rPr>
              <a:t> Children living in poverty are more likely to drop out of school and have lower educational attainment than children from middle-income or wealthy families. This limits future job opportunities and earning potential.</a:t>
            </a:r>
            <a:endParaRPr sz="2000" b="0" i="0" u="none" strike="noStrike" cap="none" dirty="0">
              <a:solidFill>
                <a:srgbClr val="000000"/>
              </a:solidFill>
              <a:latin typeface="Trebuchet MS"/>
              <a:ea typeface="Trebuchet MS"/>
              <a:cs typeface="Trebuchet MS"/>
              <a:sym typeface="Trebuchet MS"/>
            </a:endParaRPr>
          </a:p>
          <a:p>
            <a:pPr marL="914400" marR="0" lvl="0" indent="0" algn="l" rtl="0">
              <a:lnSpc>
                <a:spcPct val="100000"/>
              </a:lnSpc>
              <a:spcBef>
                <a:spcPts val="0"/>
              </a:spcBef>
              <a:spcAft>
                <a:spcPts val="0"/>
              </a:spcAft>
              <a:buClr>
                <a:srgbClr val="000000"/>
              </a:buClr>
              <a:buSzPts val="2000"/>
              <a:buFont typeface="Arial"/>
              <a:buNone/>
            </a:pPr>
            <a:endParaRPr sz="2000" b="0" i="0" u="none" strike="noStrike" cap="none" dirty="0">
              <a:solidFill>
                <a:srgbClr val="000000"/>
              </a:solidFill>
              <a:latin typeface="Trebuchet MS"/>
              <a:ea typeface="Trebuchet MS"/>
              <a:cs typeface="Trebuchet MS"/>
              <a:sym typeface="Trebuchet MS"/>
            </a:endParaRPr>
          </a:p>
          <a:p>
            <a:pPr marL="742950" marR="0" lvl="1" indent="-285750" algn="l" rtl="0">
              <a:lnSpc>
                <a:spcPct val="100000"/>
              </a:lnSpc>
              <a:spcBef>
                <a:spcPts val="0"/>
              </a:spcBef>
              <a:spcAft>
                <a:spcPts val="0"/>
              </a:spcAft>
              <a:buClr>
                <a:srgbClr val="000000"/>
              </a:buClr>
              <a:buSzPts val="2000"/>
              <a:buFont typeface="Arial"/>
              <a:buChar char="•"/>
            </a:pPr>
            <a:r>
              <a:rPr lang="en-US" sz="2000" b="1" i="0" u="none" strike="noStrike" cap="none" dirty="0">
                <a:solidFill>
                  <a:srgbClr val="000000"/>
                </a:solidFill>
                <a:latin typeface="Trebuchet MS"/>
                <a:ea typeface="Trebuchet MS"/>
                <a:cs typeface="Trebuchet MS"/>
                <a:sym typeface="Trebuchet MS"/>
              </a:rPr>
              <a:t>Violence: </a:t>
            </a:r>
            <a:r>
              <a:rPr lang="en-US" sz="2000" b="0" i="0" u="none" strike="noStrike" cap="none" dirty="0">
                <a:solidFill>
                  <a:srgbClr val="000000"/>
                </a:solidFill>
                <a:latin typeface="Trebuchet MS"/>
                <a:ea typeface="Trebuchet MS"/>
                <a:cs typeface="Trebuchet MS"/>
                <a:sym typeface="Trebuchet MS"/>
              </a:rPr>
              <a:t>People living in poverty are more likely to be victims of violence, such as crime, domestic violence, and child abuse. Causal factors include poverty-related stress &amp; lack of resources.</a:t>
            </a:r>
            <a:endParaRPr sz="2000" b="0" i="0" u="none" strike="noStrike" cap="none" dirty="0">
              <a:solidFill>
                <a:srgbClr val="000000"/>
              </a:solidFill>
              <a:latin typeface="Trebuchet MS"/>
              <a:ea typeface="Trebuchet MS"/>
              <a:cs typeface="Trebuchet MS"/>
              <a:sym typeface="Trebuchet MS"/>
            </a:endParaRPr>
          </a:p>
          <a:p>
            <a:pPr marL="914400" marR="0" lvl="0" indent="0" algn="l" rtl="0">
              <a:lnSpc>
                <a:spcPct val="100000"/>
              </a:lnSpc>
              <a:spcBef>
                <a:spcPts val="0"/>
              </a:spcBef>
              <a:spcAft>
                <a:spcPts val="0"/>
              </a:spcAft>
              <a:buClr>
                <a:srgbClr val="000000"/>
              </a:buClr>
              <a:buSzPts val="2000"/>
              <a:buFont typeface="Arial"/>
              <a:buNone/>
            </a:pPr>
            <a:endParaRPr sz="2000" b="0" i="0" u="none" strike="noStrike" cap="none" dirty="0">
              <a:solidFill>
                <a:srgbClr val="000000"/>
              </a:solidFill>
              <a:latin typeface="Trebuchet MS"/>
              <a:ea typeface="Trebuchet MS"/>
              <a:cs typeface="Trebuchet MS"/>
              <a:sym typeface="Trebuchet MS"/>
            </a:endParaRPr>
          </a:p>
          <a:p>
            <a:pPr marL="457200" marR="0" lvl="1" algn="ctr" rtl="0">
              <a:lnSpc>
                <a:spcPct val="100000"/>
              </a:lnSpc>
              <a:spcBef>
                <a:spcPts val="0"/>
              </a:spcBef>
              <a:spcAft>
                <a:spcPts val="0"/>
              </a:spcAft>
              <a:buClr>
                <a:srgbClr val="000000"/>
              </a:buClr>
              <a:buSzPts val="2000"/>
            </a:pPr>
            <a:r>
              <a:rPr lang="en-US" sz="2000" b="1" i="0" u="none" strike="noStrike" cap="none" dirty="0">
                <a:solidFill>
                  <a:srgbClr val="000000"/>
                </a:solidFill>
                <a:latin typeface="Trebuchet MS"/>
                <a:ea typeface="Trebuchet MS"/>
                <a:cs typeface="Trebuchet MS"/>
                <a:sym typeface="Trebuchet MS"/>
              </a:rPr>
              <a:t>Poverty can have a significant impact on people's lives, and it is important to address the causes of poverty in order to improve the lives of people who are struggling.</a:t>
            </a:r>
            <a:endParaRPr sz="1400" b="1" i="0" u="none" strike="noStrike" cap="none" dirty="0">
              <a:solidFill>
                <a:srgbClr val="000000"/>
              </a:solidFill>
              <a:latin typeface="Arial"/>
              <a:ea typeface="Arial"/>
              <a:cs typeface="Arial"/>
              <a:sym typeface="Arial"/>
            </a:endParaRPr>
          </a:p>
        </p:txBody>
      </p:sp>
      <p:sp>
        <p:nvSpPr>
          <p:cNvPr id="506" name="Google Shape;506;p23"/>
          <p:cNvSpPr txBox="1">
            <a:spLocks noGrp="1"/>
          </p:cNvSpPr>
          <p:nvPr>
            <p:ph type="sldNum" idx="12"/>
          </p:nvPr>
        </p:nvSpPr>
        <p:spPr>
          <a:xfrm>
            <a:off x="12169648" y="9007124"/>
            <a:ext cx="780300" cy="746700"/>
          </a:xfrm>
          <a:prstGeom prst="rect">
            <a:avLst/>
          </a:prstGeom>
          <a:noFill/>
          <a:ln>
            <a:noFill/>
          </a:ln>
        </p:spPr>
        <p:txBody>
          <a:bodyPr spcFirstLastPara="1" wrap="square" lIns="130025" tIns="130025" rIns="130025" bIns="130025" anchor="t" anchorCtr="0">
            <a:noAutofit/>
          </a:bodyPr>
          <a:lstStyle/>
          <a:p>
            <a:pPr marL="0" lvl="0" indent="0" algn="r" rtl="0">
              <a:lnSpc>
                <a:spcPct val="100000"/>
              </a:lnSpc>
              <a:spcBef>
                <a:spcPts val="0"/>
              </a:spcBef>
              <a:spcAft>
                <a:spcPts val="0"/>
              </a:spcAft>
              <a:buSzPts val="1800"/>
              <a:buNone/>
            </a:pPr>
            <a:fld id="{00000000-1234-1234-1234-123412341234}" type="slidenum">
              <a:rPr lang="en-US"/>
              <a:t>30</a:t>
            </a:fld>
            <a:endParaRPr/>
          </a:p>
        </p:txBody>
      </p:sp>
      <p:pic>
        <p:nvPicPr>
          <p:cNvPr id="507" name="Google Shape;507;p23"/>
          <p:cNvPicPr preferRelativeResize="0"/>
          <p:nvPr/>
        </p:nvPicPr>
        <p:blipFill rotWithShape="1">
          <a:blip r:embed="rId3">
            <a:alphaModFix/>
          </a:blip>
          <a:srcRect/>
          <a:stretch/>
        </p:blipFill>
        <p:spPr>
          <a:xfrm>
            <a:off x="10410349" y="399511"/>
            <a:ext cx="2039111" cy="350062"/>
          </a:xfrm>
          <a:prstGeom prst="rect">
            <a:avLst/>
          </a:prstGeom>
          <a:noFill/>
          <a:ln>
            <a:noFill/>
          </a:ln>
        </p:spPr>
      </p:pic>
      <p:grpSp>
        <p:nvGrpSpPr>
          <p:cNvPr id="508" name="Google Shape;508;p23"/>
          <p:cNvGrpSpPr/>
          <p:nvPr/>
        </p:nvGrpSpPr>
        <p:grpSpPr>
          <a:xfrm>
            <a:off x="8102600" y="8841472"/>
            <a:ext cx="4343399" cy="835928"/>
            <a:chOff x="8102600" y="8841472"/>
            <a:chExt cx="4343399" cy="835928"/>
          </a:xfrm>
        </p:grpSpPr>
        <p:pic>
          <p:nvPicPr>
            <p:cNvPr id="509" name="Google Shape;509;p23"/>
            <p:cNvPicPr preferRelativeResize="0"/>
            <p:nvPr/>
          </p:nvPicPr>
          <p:blipFill rotWithShape="1">
            <a:blip r:embed="rId4">
              <a:alphaModFix/>
            </a:blip>
            <a:srcRect/>
            <a:stretch/>
          </p:blipFill>
          <p:spPr>
            <a:xfrm>
              <a:off x="11014746" y="8991600"/>
              <a:ext cx="1431253" cy="685800"/>
            </a:xfrm>
            <a:prstGeom prst="rect">
              <a:avLst/>
            </a:prstGeom>
            <a:noFill/>
            <a:ln>
              <a:noFill/>
            </a:ln>
          </p:spPr>
        </p:pic>
        <p:sp>
          <p:nvSpPr>
            <p:cNvPr id="510" name="Google Shape;510;p23"/>
            <p:cNvSpPr txBox="1"/>
            <p:nvPr/>
          </p:nvSpPr>
          <p:spPr>
            <a:xfrm>
              <a:off x="8102600" y="8841472"/>
              <a:ext cx="2634325"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C0D0E"/>
                  </a:solidFill>
                  <a:latin typeface="Trebuchet MS"/>
                  <a:ea typeface="Trebuchet MS"/>
                  <a:cs typeface="Trebuchet MS"/>
                  <a:sym typeface="Trebuchet MS"/>
                </a:rPr>
                <a:t>Colorado Community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C0D0E"/>
                  </a:solidFill>
                  <a:latin typeface="Trebuchet MS"/>
                  <a:ea typeface="Trebuchet MS"/>
                  <a:cs typeface="Trebuchet MS"/>
                  <a:sym typeface="Trebuchet MS"/>
                </a:rPr>
                <a:t>Action Association</a:t>
              </a:r>
              <a:endParaRPr sz="1400" b="0" i="0" u="none" strike="noStrike" cap="none">
                <a:solidFill>
                  <a:srgbClr val="000000"/>
                </a:solidFill>
                <a:latin typeface="Arial"/>
                <a:ea typeface="Arial"/>
                <a:cs typeface="Arial"/>
                <a:sym typeface="Arial"/>
              </a:endParaRPr>
            </a:p>
          </p:txBody>
        </p:sp>
        <p:cxnSp>
          <p:nvCxnSpPr>
            <p:cNvPr id="511" name="Google Shape;511;p23"/>
            <p:cNvCxnSpPr/>
            <p:nvPr/>
          </p:nvCxnSpPr>
          <p:spPr>
            <a:xfrm>
              <a:off x="10859677" y="9046464"/>
              <a:ext cx="0" cy="598318"/>
            </a:xfrm>
            <a:prstGeom prst="straightConnector1">
              <a:avLst/>
            </a:prstGeom>
            <a:solidFill>
              <a:srgbClr val="14943F"/>
            </a:solidFill>
            <a:ln w="15875" cap="flat" cmpd="sng">
              <a:solidFill>
                <a:srgbClr val="000000"/>
              </a:solidFill>
              <a:prstDash val="solid"/>
              <a:miter lim="0"/>
              <a:headEnd type="none" w="sm" len="sm"/>
              <a:tailEnd type="none" w="sm" len="sm"/>
            </a:ln>
          </p:spPr>
        </p:cxn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Google Shape;516;p80"/>
          <p:cNvSpPr txBox="1">
            <a:spLocks noGrp="1"/>
          </p:cNvSpPr>
          <p:nvPr>
            <p:ph type="sldNum" idx="12"/>
          </p:nvPr>
        </p:nvSpPr>
        <p:spPr>
          <a:xfrm>
            <a:off x="12169648" y="9007124"/>
            <a:ext cx="780300" cy="746700"/>
          </a:xfrm>
          <a:prstGeom prst="rect">
            <a:avLst/>
          </a:prstGeom>
          <a:noFill/>
          <a:ln>
            <a:noFill/>
          </a:ln>
        </p:spPr>
        <p:txBody>
          <a:bodyPr spcFirstLastPara="1" wrap="square" lIns="130025" tIns="130025" rIns="130025" bIns="130025" anchor="t" anchorCtr="0">
            <a:noAutofit/>
          </a:bodyPr>
          <a:lstStyle/>
          <a:p>
            <a:pPr marL="0" lvl="0" indent="0" algn="r" rtl="0">
              <a:lnSpc>
                <a:spcPct val="100000"/>
              </a:lnSpc>
              <a:spcBef>
                <a:spcPts val="0"/>
              </a:spcBef>
              <a:spcAft>
                <a:spcPts val="0"/>
              </a:spcAft>
              <a:buSzPts val="1800"/>
              <a:buNone/>
            </a:pPr>
            <a:fld id="{00000000-1234-1234-1234-123412341234}" type="slidenum">
              <a:rPr lang="en-US"/>
              <a:t>31</a:t>
            </a:fld>
            <a:endParaRPr/>
          </a:p>
        </p:txBody>
      </p:sp>
      <p:pic>
        <p:nvPicPr>
          <p:cNvPr id="517" name="Google Shape;517;p80"/>
          <p:cNvPicPr preferRelativeResize="0"/>
          <p:nvPr/>
        </p:nvPicPr>
        <p:blipFill rotWithShape="1">
          <a:blip r:embed="rId3">
            <a:alphaModFix/>
          </a:blip>
          <a:srcRect/>
          <a:stretch/>
        </p:blipFill>
        <p:spPr>
          <a:xfrm>
            <a:off x="11233434" y="190500"/>
            <a:ext cx="1431253" cy="685800"/>
          </a:xfrm>
          <a:prstGeom prst="rect">
            <a:avLst/>
          </a:prstGeom>
          <a:noFill/>
          <a:ln>
            <a:noFill/>
          </a:ln>
        </p:spPr>
      </p:pic>
      <p:grpSp>
        <p:nvGrpSpPr>
          <p:cNvPr id="518" name="Google Shape;518;p80"/>
          <p:cNvGrpSpPr/>
          <p:nvPr/>
        </p:nvGrpSpPr>
        <p:grpSpPr>
          <a:xfrm>
            <a:off x="8102600" y="8833926"/>
            <a:ext cx="4343399" cy="835928"/>
            <a:chOff x="8102600" y="8841472"/>
            <a:chExt cx="4343399" cy="835928"/>
          </a:xfrm>
        </p:grpSpPr>
        <p:pic>
          <p:nvPicPr>
            <p:cNvPr id="519" name="Google Shape;519;p80"/>
            <p:cNvPicPr preferRelativeResize="0"/>
            <p:nvPr/>
          </p:nvPicPr>
          <p:blipFill rotWithShape="1">
            <a:blip r:embed="rId3">
              <a:alphaModFix/>
            </a:blip>
            <a:srcRect/>
            <a:stretch/>
          </p:blipFill>
          <p:spPr>
            <a:xfrm>
              <a:off x="11014746" y="8991600"/>
              <a:ext cx="1431253" cy="685800"/>
            </a:xfrm>
            <a:prstGeom prst="rect">
              <a:avLst/>
            </a:prstGeom>
            <a:noFill/>
            <a:ln>
              <a:noFill/>
            </a:ln>
          </p:spPr>
        </p:pic>
        <p:sp>
          <p:nvSpPr>
            <p:cNvPr id="520" name="Google Shape;520;p80"/>
            <p:cNvSpPr txBox="1"/>
            <p:nvPr/>
          </p:nvSpPr>
          <p:spPr>
            <a:xfrm>
              <a:off x="8102600" y="8841472"/>
              <a:ext cx="2634325"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C0D0E"/>
                  </a:solidFill>
                  <a:latin typeface="Trebuchet MS"/>
                  <a:ea typeface="Trebuchet MS"/>
                  <a:cs typeface="Trebuchet MS"/>
                  <a:sym typeface="Trebuchet MS"/>
                </a:rPr>
                <a:t>Colorado Community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C0D0E"/>
                  </a:solidFill>
                  <a:latin typeface="Trebuchet MS"/>
                  <a:ea typeface="Trebuchet MS"/>
                  <a:cs typeface="Trebuchet MS"/>
                  <a:sym typeface="Trebuchet MS"/>
                </a:rPr>
                <a:t>Action Association</a:t>
              </a:r>
              <a:endParaRPr sz="1400" b="0" i="0" u="none" strike="noStrike" cap="none">
                <a:solidFill>
                  <a:srgbClr val="000000"/>
                </a:solidFill>
                <a:latin typeface="Arial"/>
                <a:ea typeface="Arial"/>
                <a:cs typeface="Arial"/>
                <a:sym typeface="Arial"/>
              </a:endParaRPr>
            </a:p>
          </p:txBody>
        </p:sp>
        <p:cxnSp>
          <p:nvCxnSpPr>
            <p:cNvPr id="521" name="Google Shape;521;p80"/>
            <p:cNvCxnSpPr/>
            <p:nvPr/>
          </p:nvCxnSpPr>
          <p:spPr>
            <a:xfrm>
              <a:off x="10859677" y="9046464"/>
              <a:ext cx="0" cy="598318"/>
            </a:xfrm>
            <a:prstGeom prst="straightConnector1">
              <a:avLst/>
            </a:prstGeom>
            <a:solidFill>
              <a:srgbClr val="14943F"/>
            </a:solidFill>
            <a:ln w="15875" cap="flat" cmpd="sng">
              <a:solidFill>
                <a:srgbClr val="000000"/>
              </a:solidFill>
              <a:prstDash val="solid"/>
              <a:miter lim="0"/>
              <a:headEnd type="none" w="sm" len="sm"/>
              <a:tailEnd type="none" w="sm" len="sm"/>
            </a:ln>
          </p:spPr>
        </p:cxnSp>
      </p:grpSp>
      <p:sp>
        <p:nvSpPr>
          <p:cNvPr id="522" name="Google Shape;522;p80"/>
          <p:cNvSpPr txBox="1">
            <a:spLocks noGrp="1"/>
          </p:cNvSpPr>
          <p:nvPr>
            <p:ph type="title"/>
          </p:nvPr>
        </p:nvSpPr>
        <p:spPr>
          <a:xfrm>
            <a:off x="757572" y="662770"/>
            <a:ext cx="10972800" cy="1213513"/>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SzPts val="1400"/>
              <a:buNone/>
            </a:pPr>
            <a:r>
              <a:rPr lang="en-US" b="1">
                <a:solidFill>
                  <a:srgbClr val="2D348E"/>
                </a:solidFill>
              </a:rPr>
              <a:t>ACTIVITY</a:t>
            </a:r>
            <a:endParaRPr/>
          </a:p>
        </p:txBody>
      </p:sp>
      <p:grpSp>
        <p:nvGrpSpPr>
          <p:cNvPr id="523" name="Google Shape;523;p80"/>
          <p:cNvGrpSpPr/>
          <p:nvPr/>
        </p:nvGrpSpPr>
        <p:grpSpPr>
          <a:xfrm>
            <a:off x="8102600" y="8841472"/>
            <a:ext cx="4343399" cy="835928"/>
            <a:chOff x="8102600" y="8841472"/>
            <a:chExt cx="4343399" cy="835928"/>
          </a:xfrm>
        </p:grpSpPr>
        <p:pic>
          <p:nvPicPr>
            <p:cNvPr id="524" name="Google Shape;524;p80"/>
            <p:cNvPicPr preferRelativeResize="0"/>
            <p:nvPr/>
          </p:nvPicPr>
          <p:blipFill rotWithShape="1">
            <a:blip r:embed="rId3">
              <a:alphaModFix/>
            </a:blip>
            <a:srcRect/>
            <a:stretch/>
          </p:blipFill>
          <p:spPr>
            <a:xfrm>
              <a:off x="11014746" y="8991600"/>
              <a:ext cx="1431253" cy="685800"/>
            </a:xfrm>
            <a:prstGeom prst="rect">
              <a:avLst/>
            </a:prstGeom>
            <a:noFill/>
            <a:ln>
              <a:noFill/>
            </a:ln>
          </p:spPr>
        </p:pic>
        <p:sp>
          <p:nvSpPr>
            <p:cNvPr id="525" name="Google Shape;525;p80"/>
            <p:cNvSpPr txBox="1"/>
            <p:nvPr/>
          </p:nvSpPr>
          <p:spPr>
            <a:xfrm>
              <a:off x="8102600" y="8841472"/>
              <a:ext cx="2634325"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C0D0E"/>
                  </a:solidFill>
                  <a:latin typeface="Trebuchet MS"/>
                  <a:ea typeface="Trebuchet MS"/>
                  <a:cs typeface="Trebuchet MS"/>
                  <a:sym typeface="Trebuchet MS"/>
                </a:rPr>
                <a:t>Colorado Community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C0D0E"/>
                  </a:solidFill>
                  <a:latin typeface="Trebuchet MS"/>
                  <a:ea typeface="Trebuchet MS"/>
                  <a:cs typeface="Trebuchet MS"/>
                  <a:sym typeface="Trebuchet MS"/>
                </a:rPr>
                <a:t>Action Association</a:t>
              </a:r>
              <a:endParaRPr sz="1400" b="0" i="0" u="none" strike="noStrike" cap="none">
                <a:solidFill>
                  <a:srgbClr val="000000"/>
                </a:solidFill>
                <a:latin typeface="Arial"/>
                <a:ea typeface="Arial"/>
                <a:cs typeface="Arial"/>
                <a:sym typeface="Arial"/>
              </a:endParaRPr>
            </a:p>
          </p:txBody>
        </p:sp>
        <p:cxnSp>
          <p:nvCxnSpPr>
            <p:cNvPr id="526" name="Google Shape;526;p80"/>
            <p:cNvCxnSpPr/>
            <p:nvPr/>
          </p:nvCxnSpPr>
          <p:spPr>
            <a:xfrm>
              <a:off x="10859677" y="9046464"/>
              <a:ext cx="0" cy="598318"/>
            </a:xfrm>
            <a:prstGeom prst="straightConnector1">
              <a:avLst/>
            </a:prstGeom>
            <a:solidFill>
              <a:srgbClr val="14943F"/>
            </a:solidFill>
            <a:ln w="15875" cap="flat" cmpd="sng">
              <a:solidFill>
                <a:srgbClr val="000000"/>
              </a:solidFill>
              <a:prstDash val="solid"/>
              <a:miter lim="0"/>
              <a:headEnd type="none" w="sm" len="sm"/>
              <a:tailEnd type="none" w="sm" len="sm"/>
            </a:ln>
          </p:spPr>
        </p:cxnSp>
      </p:grpSp>
      <p:sp>
        <p:nvSpPr>
          <p:cNvPr id="527" name="Google Shape;527;p80"/>
          <p:cNvSpPr txBox="1"/>
          <p:nvPr/>
        </p:nvSpPr>
        <p:spPr>
          <a:xfrm>
            <a:off x="465350" y="2375914"/>
            <a:ext cx="12074100" cy="6972600"/>
          </a:xfrm>
          <a:prstGeom prst="rect">
            <a:avLst/>
          </a:prstGeom>
          <a:noFill/>
          <a:ln>
            <a:noFill/>
          </a:ln>
        </p:spPr>
        <p:txBody>
          <a:bodyPr spcFirstLastPara="1" wrap="square" lIns="91425" tIns="45700" rIns="91425" bIns="45700" anchor="t" anchorCtr="0">
            <a:spAutoFit/>
          </a:bodyPr>
          <a:lstStyle/>
          <a:p>
            <a:pPr marL="0" lvl="0" indent="0" algn="ctr" rtl="0">
              <a:spcBef>
                <a:spcPts val="0"/>
              </a:spcBef>
              <a:spcAft>
                <a:spcPts val="0"/>
              </a:spcAft>
              <a:buClr>
                <a:srgbClr val="000000"/>
              </a:buClr>
              <a:buFont typeface="Arial"/>
              <a:buNone/>
            </a:pPr>
            <a:r>
              <a:rPr lang="en-US" sz="4400" b="1" u="sng">
                <a:latin typeface="Trebuchet MS"/>
                <a:ea typeface="Trebuchet MS"/>
                <a:cs typeface="Trebuchet MS"/>
                <a:sym typeface="Trebuchet MS"/>
              </a:rPr>
              <a:t>Pairs/Small Group:</a:t>
            </a:r>
            <a:endParaRPr sz="4000" b="1" u="sng">
              <a:latin typeface="Trebuchet MS"/>
              <a:ea typeface="Trebuchet MS"/>
              <a:cs typeface="Trebuchet MS"/>
              <a:sym typeface="Trebuchet MS"/>
            </a:endParaRPr>
          </a:p>
          <a:p>
            <a:pPr marL="457200" marR="0" lvl="1" indent="0" algn="ctr" rtl="0">
              <a:lnSpc>
                <a:spcPct val="100000"/>
              </a:lnSpc>
              <a:spcBef>
                <a:spcPts val="0"/>
              </a:spcBef>
              <a:spcAft>
                <a:spcPts val="0"/>
              </a:spcAft>
              <a:buNone/>
            </a:pPr>
            <a:endParaRPr sz="4200" b="1">
              <a:latin typeface="Trebuchet MS"/>
              <a:ea typeface="Trebuchet MS"/>
              <a:cs typeface="Trebuchet MS"/>
              <a:sym typeface="Trebuchet MS"/>
            </a:endParaRPr>
          </a:p>
          <a:p>
            <a:pPr marL="457200" marR="0" lvl="1" indent="0" algn="ctr" rtl="0">
              <a:lnSpc>
                <a:spcPct val="100000"/>
              </a:lnSpc>
              <a:spcBef>
                <a:spcPts val="0"/>
              </a:spcBef>
              <a:spcAft>
                <a:spcPts val="0"/>
              </a:spcAft>
              <a:buNone/>
            </a:pPr>
            <a:r>
              <a:rPr lang="en-US" sz="4200" b="1" i="0" u="none" strike="noStrike" cap="none">
                <a:solidFill>
                  <a:srgbClr val="000000"/>
                </a:solidFill>
                <a:latin typeface="Trebuchet MS"/>
                <a:ea typeface="Trebuchet MS"/>
                <a:cs typeface="Trebuchet MS"/>
                <a:sym typeface="Trebuchet MS"/>
              </a:rPr>
              <a:t>What are local Causes of Poverty?</a:t>
            </a:r>
            <a:endParaRPr sz="1600"/>
          </a:p>
          <a:p>
            <a:pPr marL="457200" marR="0" lvl="1" indent="0" algn="ctr" rtl="0">
              <a:lnSpc>
                <a:spcPct val="100000"/>
              </a:lnSpc>
              <a:spcBef>
                <a:spcPts val="0"/>
              </a:spcBef>
              <a:spcAft>
                <a:spcPts val="0"/>
              </a:spcAft>
              <a:buNone/>
            </a:pPr>
            <a:endParaRPr sz="4200" b="1" i="0" u="none" strike="noStrike" cap="none">
              <a:solidFill>
                <a:srgbClr val="000000"/>
              </a:solidFill>
              <a:latin typeface="Trebuchet MS"/>
              <a:ea typeface="Trebuchet MS"/>
              <a:cs typeface="Trebuchet MS"/>
              <a:sym typeface="Trebuchet MS"/>
            </a:endParaRPr>
          </a:p>
          <a:p>
            <a:pPr marL="457200" marR="0" lvl="1" indent="0" algn="ctr" rtl="0">
              <a:lnSpc>
                <a:spcPct val="100000"/>
              </a:lnSpc>
              <a:spcBef>
                <a:spcPts val="0"/>
              </a:spcBef>
              <a:spcAft>
                <a:spcPts val="0"/>
              </a:spcAft>
              <a:buNone/>
            </a:pPr>
            <a:r>
              <a:rPr lang="en-US" sz="4200" b="1" i="0" u="none" strike="noStrike" cap="none">
                <a:solidFill>
                  <a:srgbClr val="000000"/>
                </a:solidFill>
                <a:latin typeface="Trebuchet MS"/>
                <a:ea typeface="Trebuchet MS"/>
                <a:cs typeface="Trebuchet MS"/>
                <a:sym typeface="Trebuchet MS"/>
              </a:rPr>
              <a:t>What are local Conditions of Poverty?</a:t>
            </a:r>
            <a:endParaRPr sz="4200" b="1" i="0" u="none" strike="noStrike" cap="none">
              <a:solidFill>
                <a:srgbClr val="000000"/>
              </a:solidFill>
              <a:latin typeface="Trebuchet MS"/>
              <a:ea typeface="Trebuchet MS"/>
              <a:cs typeface="Trebuchet MS"/>
              <a:sym typeface="Trebuchet MS"/>
            </a:endParaRPr>
          </a:p>
          <a:p>
            <a:pPr marL="457200" marR="0" lvl="1" indent="0" algn="ctr" rtl="0">
              <a:lnSpc>
                <a:spcPct val="100000"/>
              </a:lnSpc>
              <a:spcBef>
                <a:spcPts val="0"/>
              </a:spcBef>
              <a:spcAft>
                <a:spcPts val="0"/>
              </a:spcAft>
              <a:buNone/>
            </a:pPr>
            <a:endParaRPr sz="4000" b="1">
              <a:latin typeface="Trebuchet MS"/>
              <a:ea typeface="Trebuchet MS"/>
              <a:cs typeface="Trebuchet MS"/>
              <a:sym typeface="Trebuchet MS"/>
            </a:endParaRPr>
          </a:p>
          <a:p>
            <a:pPr marL="457200" marR="0" lvl="1" indent="0" algn="ctr" rtl="0">
              <a:lnSpc>
                <a:spcPct val="100000"/>
              </a:lnSpc>
              <a:spcBef>
                <a:spcPts val="0"/>
              </a:spcBef>
              <a:spcAft>
                <a:spcPts val="0"/>
              </a:spcAft>
              <a:buNone/>
            </a:pPr>
            <a:endParaRPr sz="4000" b="1">
              <a:latin typeface="Trebuchet MS"/>
              <a:ea typeface="Trebuchet MS"/>
              <a:cs typeface="Trebuchet MS"/>
              <a:sym typeface="Trebuchet MS"/>
            </a:endParaRPr>
          </a:p>
          <a:p>
            <a:pPr marL="457200" marR="0" lvl="1" indent="0" algn="ctr" rtl="0">
              <a:lnSpc>
                <a:spcPct val="100000"/>
              </a:lnSpc>
              <a:spcBef>
                <a:spcPts val="0"/>
              </a:spcBef>
              <a:spcAft>
                <a:spcPts val="0"/>
              </a:spcAft>
              <a:buNone/>
            </a:pPr>
            <a:endParaRPr sz="4000" b="1">
              <a:latin typeface="Trebuchet MS"/>
              <a:ea typeface="Trebuchet MS"/>
              <a:cs typeface="Trebuchet MS"/>
              <a:sym typeface="Trebuchet MS"/>
            </a:endParaRPr>
          </a:p>
          <a:p>
            <a:pPr marL="457200" marR="0" lvl="1" indent="0" algn="ctr" rtl="0">
              <a:lnSpc>
                <a:spcPct val="100000"/>
              </a:lnSpc>
              <a:spcBef>
                <a:spcPts val="0"/>
              </a:spcBef>
              <a:spcAft>
                <a:spcPts val="0"/>
              </a:spcAft>
              <a:buNone/>
            </a:pPr>
            <a:endParaRPr sz="4000" b="1">
              <a:latin typeface="Trebuchet MS"/>
              <a:ea typeface="Trebuchet MS"/>
              <a:cs typeface="Trebuchet MS"/>
              <a:sym typeface="Trebuchet MS"/>
            </a:endParaRPr>
          </a:p>
          <a:p>
            <a:pPr marL="0" lvl="0" indent="0" algn="ctr" rtl="0">
              <a:spcBef>
                <a:spcPts val="0"/>
              </a:spcBef>
              <a:spcAft>
                <a:spcPts val="0"/>
              </a:spcAft>
              <a:buClr>
                <a:srgbClr val="000000"/>
              </a:buClr>
              <a:buFont typeface="Arial"/>
              <a:buNone/>
            </a:pPr>
            <a:r>
              <a:rPr lang="en-US" sz="3500" b="1">
                <a:latin typeface="Trebuchet MS"/>
                <a:ea typeface="Trebuchet MS"/>
                <a:cs typeface="Trebuchet MS"/>
                <a:sym typeface="Trebuchet MS"/>
              </a:rPr>
              <a:t>Large Group report out/discussion</a:t>
            </a:r>
            <a:endParaRPr sz="3500" b="1">
              <a:latin typeface="Trebuchet MS"/>
              <a:ea typeface="Trebuchet MS"/>
              <a:cs typeface="Trebuchet MS"/>
              <a:sym typeface="Trebuchet MS"/>
            </a:endParaRPr>
          </a:p>
          <a:p>
            <a:pPr marL="457200" marR="0" lvl="1" indent="0" algn="ctr" rtl="0">
              <a:lnSpc>
                <a:spcPct val="100000"/>
              </a:lnSpc>
              <a:spcBef>
                <a:spcPts val="0"/>
              </a:spcBef>
              <a:spcAft>
                <a:spcPts val="0"/>
              </a:spcAft>
              <a:buNone/>
            </a:pPr>
            <a:endParaRPr sz="4000" b="1">
              <a:latin typeface="Trebuchet MS"/>
              <a:ea typeface="Trebuchet MS"/>
              <a:cs typeface="Trebuchet MS"/>
              <a:sym typeface="Trebuchet MS"/>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sp>
        <p:nvSpPr>
          <p:cNvPr id="532" name="Google Shape;532;p24"/>
          <p:cNvSpPr txBox="1">
            <a:spLocks noGrp="1"/>
          </p:cNvSpPr>
          <p:nvPr>
            <p:ph type="title"/>
          </p:nvPr>
        </p:nvSpPr>
        <p:spPr>
          <a:xfrm>
            <a:off x="800099" y="279622"/>
            <a:ext cx="10820400" cy="1015663"/>
          </a:xfrm>
          <a:prstGeom prst="rect">
            <a:avLst/>
          </a:prstGeom>
          <a:noFill/>
          <a:ln>
            <a:noFill/>
          </a:ln>
        </p:spPr>
        <p:txBody>
          <a:bodyPr spcFirstLastPara="1" wrap="square" lIns="91425" tIns="45700" rIns="91425" bIns="45700" anchor="b" anchorCtr="0">
            <a:spAutoFit/>
          </a:bodyPr>
          <a:lstStyle/>
          <a:p>
            <a:pPr marL="0" lvl="0" indent="0" algn="ctr" rtl="0">
              <a:lnSpc>
                <a:spcPct val="100000"/>
              </a:lnSpc>
              <a:spcBef>
                <a:spcPts val="0"/>
              </a:spcBef>
              <a:spcAft>
                <a:spcPts val="0"/>
              </a:spcAft>
              <a:buSzPts val="1400"/>
              <a:buNone/>
            </a:pPr>
            <a:r>
              <a:rPr lang="en-US" b="1">
                <a:solidFill>
                  <a:srgbClr val="2D348E"/>
                </a:solidFill>
              </a:rPr>
              <a:t>What are our Needs?</a:t>
            </a:r>
            <a:endParaRPr b="1">
              <a:solidFill>
                <a:srgbClr val="2D348E"/>
              </a:solidFill>
            </a:endParaRPr>
          </a:p>
        </p:txBody>
      </p:sp>
      <p:sp>
        <p:nvSpPr>
          <p:cNvPr id="533" name="Google Shape;533;p24"/>
          <p:cNvSpPr txBox="1">
            <a:spLocks noGrp="1"/>
          </p:cNvSpPr>
          <p:nvPr>
            <p:ph type="body" idx="1"/>
          </p:nvPr>
        </p:nvSpPr>
        <p:spPr>
          <a:xfrm>
            <a:off x="1384301" y="1834313"/>
            <a:ext cx="10540999" cy="6400914"/>
          </a:xfrm>
          <a:prstGeom prst="rect">
            <a:avLst/>
          </a:prstGeom>
          <a:noFill/>
          <a:ln>
            <a:noFill/>
          </a:ln>
        </p:spPr>
        <p:txBody>
          <a:bodyPr spcFirstLastPara="1" wrap="square" lIns="91425" tIns="45700" rIns="91425" bIns="45700" anchor="ctr" anchorCtr="0">
            <a:noAutofit/>
          </a:bodyPr>
          <a:lstStyle/>
          <a:p>
            <a:pPr marL="342916" lvl="0" indent="-342916" algn="l" rtl="0">
              <a:lnSpc>
                <a:spcPct val="100000"/>
              </a:lnSpc>
              <a:spcBef>
                <a:spcPts val="0"/>
              </a:spcBef>
              <a:spcAft>
                <a:spcPts val="0"/>
              </a:spcAft>
              <a:buSzPts val="1400"/>
              <a:buNone/>
            </a:pPr>
            <a:r>
              <a:rPr lang="en-US" sz="3200" b="1" u="sng">
                <a:solidFill>
                  <a:srgbClr val="000000"/>
                </a:solidFill>
              </a:rPr>
              <a:t>Individually</a:t>
            </a:r>
            <a:endParaRPr sz="3200" b="1" u="sng">
              <a:solidFill>
                <a:srgbClr val="000000"/>
              </a:solidFill>
            </a:endParaRPr>
          </a:p>
          <a:p>
            <a:pPr marL="342917" lvl="0" indent="-342917" algn="l" rtl="0">
              <a:lnSpc>
                <a:spcPct val="100000"/>
              </a:lnSpc>
              <a:spcBef>
                <a:spcPts val="0"/>
              </a:spcBef>
              <a:spcAft>
                <a:spcPts val="0"/>
              </a:spcAft>
              <a:buSzPts val="1400"/>
              <a:buNone/>
            </a:pPr>
            <a:endParaRPr sz="2400" b="1" u="sng">
              <a:solidFill>
                <a:srgbClr val="000000"/>
              </a:solidFill>
            </a:endParaRPr>
          </a:p>
          <a:p>
            <a:pPr marL="342917" lvl="0" indent="-342917" algn="l" rtl="0">
              <a:lnSpc>
                <a:spcPct val="100000"/>
              </a:lnSpc>
              <a:spcBef>
                <a:spcPts val="0"/>
              </a:spcBef>
              <a:spcAft>
                <a:spcPts val="0"/>
              </a:spcAft>
              <a:buSzPts val="1400"/>
              <a:buNone/>
            </a:pPr>
            <a:r>
              <a:rPr lang="en-US" sz="2400">
                <a:solidFill>
                  <a:srgbClr val="000000"/>
                </a:solidFill>
              </a:rPr>
              <a:t>Identify three issues facing your community.</a:t>
            </a:r>
            <a:endParaRPr sz="2400">
              <a:solidFill>
                <a:srgbClr val="000000"/>
              </a:solidFill>
            </a:endParaRPr>
          </a:p>
          <a:p>
            <a:pPr marL="342917" lvl="0" indent="-342917" algn="l" rtl="0">
              <a:lnSpc>
                <a:spcPct val="100000"/>
              </a:lnSpc>
              <a:spcBef>
                <a:spcPts val="0"/>
              </a:spcBef>
              <a:spcAft>
                <a:spcPts val="0"/>
              </a:spcAft>
              <a:buSzPts val="1400"/>
              <a:buNone/>
            </a:pPr>
            <a:endParaRPr sz="2400" b="1">
              <a:solidFill>
                <a:srgbClr val="000000"/>
              </a:solidFill>
            </a:endParaRPr>
          </a:p>
          <a:p>
            <a:pPr marL="342917" lvl="0" indent="-342917" algn="l" rtl="0">
              <a:lnSpc>
                <a:spcPct val="100000"/>
              </a:lnSpc>
              <a:spcBef>
                <a:spcPts val="0"/>
              </a:spcBef>
              <a:spcAft>
                <a:spcPts val="0"/>
              </a:spcAft>
              <a:buSzPts val="1400"/>
              <a:buNone/>
            </a:pPr>
            <a:r>
              <a:rPr lang="en-US" sz="2400" b="1">
                <a:solidFill>
                  <a:srgbClr val="000000"/>
                </a:solidFill>
              </a:rPr>
              <a:t>Be sure you can identify as family, agency or community level</a:t>
            </a:r>
            <a:r>
              <a:rPr lang="en-US" sz="2400">
                <a:solidFill>
                  <a:srgbClr val="000000"/>
                </a:solidFill>
              </a:rPr>
              <a:t>. </a:t>
            </a:r>
            <a:endParaRPr sz="2400">
              <a:solidFill>
                <a:srgbClr val="000000"/>
              </a:solidFill>
            </a:endParaRPr>
          </a:p>
          <a:p>
            <a:pPr marL="342917" lvl="0" indent="-342917" algn="l" rtl="0">
              <a:lnSpc>
                <a:spcPct val="100000"/>
              </a:lnSpc>
              <a:spcBef>
                <a:spcPts val="0"/>
              </a:spcBef>
              <a:spcAft>
                <a:spcPts val="0"/>
              </a:spcAft>
              <a:buSzPts val="1400"/>
              <a:buNone/>
            </a:pPr>
            <a:endParaRPr sz="2400">
              <a:solidFill>
                <a:srgbClr val="000000"/>
              </a:solidFill>
            </a:endParaRPr>
          </a:p>
          <a:p>
            <a:pPr marL="342917" lvl="0" indent="-342917" algn="l" rtl="0">
              <a:lnSpc>
                <a:spcPct val="100000"/>
              </a:lnSpc>
              <a:spcBef>
                <a:spcPts val="0"/>
              </a:spcBef>
              <a:spcAft>
                <a:spcPts val="0"/>
              </a:spcAft>
              <a:buSzPts val="1400"/>
              <a:buNone/>
            </a:pPr>
            <a:r>
              <a:rPr lang="en-US" sz="2400" b="1" u="sng">
                <a:solidFill>
                  <a:srgbClr val="000000"/>
                </a:solidFill>
              </a:rPr>
              <a:t>Be sure </a:t>
            </a:r>
            <a:r>
              <a:rPr lang="en-US" sz="2400" b="1">
                <a:solidFill>
                  <a:srgbClr val="000000"/>
                </a:solidFill>
              </a:rPr>
              <a:t>to follow the rules!</a:t>
            </a:r>
            <a:endParaRPr sz="3400"/>
          </a:p>
          <a:p>
            <a:pPr marL="342917" lvl="0" indent="-342917" algn="l" rtl="0">
              <a:lnSpc>
                <a:spcPct val="100000"/>
              </a:lnSpc>
              <a:spcBef>
                <a:spcPts val="0"/>
              </a:spcBef>
              <a:spcAft>
                <a:spcPts val="0"/>
              </a:spcAft>
              <a:buSzPts val="1400"/>
              <a:buNone/>
            </a:pPr>
            <a:endParaRPr sz="2400">
              <a:solidFill>
                <a:srgbClr val="000000"/>
              </a:solidFill>
            </a:endParaRPr>
          </a:p>
          <a:p>
            <a:pPr marL="342916" lvl="0" indent="-368316" algn="l" rtl="0">
              <a:lnSpc>
                <a:spcPct val="100000"/>
              </a:lnSpc>
              <a:spcBef>
                <a:spcPts val="0"/>
              </a:spcBef>
              <a:spcAft>
                <a:spcPts val="0"/>
              </a:spcAft>
              <a:buSzPts val="2400"/>
              <a:buFont typeface="Noto Sans Symbols"/>
              <a:buChar char="⮚"/>
            </a:pPr>
            <a:r>
              <a:rPr lang="en-US" sz="2400">
                <a:solidFill>
                  <a:srgbClr val="000000"/>
                </a:solidFill>
              </a:rPr>
              <a:t> You cannot use one word. </a:t>
            </a:r>
            <a:endParaRPr sz="2400">
              <a:solidFill>
                <a:srgbClr val="000000"/>
              </a:solidFill>
            </a:endParaRPr>
          </a:p>
          <a:p>
            <a:pPr marL="342916" lvl="0" indent="0" algn="l" rtl="0">
              <a:lnSpc>
                <a:spcPct val="100000"/>
              </a:lnSpc>
              <a:spcBef>
                <a:spcPts val="0"/>
              </a:spcBef>
              <a:spcAft>
                <a:spcPts val="0"/>
              </a:spcAft>
              <a:buSzPts val="1400"/>
              <a:buNone/>
            </a:pPr>
            <a:endParaRPr sz="2400">
              <a:solidFill>
                <a:srgbClr val="000000"/>
              </a:solidFill>
            </a:endParaRPr>
          </a:p>
          <a:p>
            <a:pPr marL="342916" lvl="0" indent="-368316" algn="l" rtl="0">
              <a:lnSpc>
                <a:spcPct val="100000"/>
              </a:lnSpc>
              <a:spcBef>
                <a:spcPts val="0"/>
              </a:spcBef>
              <a:spcAft>
                <a:spcPts val="0"/>
              </a:spcAft>
              <a:buSzPts val="2400"/>
              <a:buFont typeface="Noto Sans Symbols"/>
              <a:buChar char="⮚"/>
            </a:pPr>
            <a:r>
              <a:rPr lang="en-US" sz="2400">
                <a:solidFill>
                  <a:srgbClr val="000000"/>
                </a:solidFill>
              </a:rPr>
              <a:t>Do not identify the </a:t>
            </a:r>
            <a:r>
              <a:rPr lang="en-US" sz="2400" u="sng">
                <a:solidFill>
                  <a:srgbClr val="000000"/>
                </a:solidFill>
              </a:rPr>
              <a:t>service </a:t>
            </a:r>
            <a:r>
              <a:rPr lang="en-US" sz="2400">
                <a:solidFill>
                  <a:srgbClr val="000000"/>
                </a:solidFill>
              </a:rPr>
              <a:t>that you feel would address the need, but rather must consider </a:t>
            </a:r>
            <a:r>
              <a:rPr lang="en-US" sz="2400" u="sng">
                <a:solidFill>
                  <a:srgbClr val="000000"/>
                </a:solidFill>
              </a:rPr>
              <a:t>the need</a:t>
            </a:r>
            <a:r>
              <a:rPr lang="en-US" sz="2400">
                <a:solidFill>
                  <a:srgbClr val="000000"/>
                </a:solidFill>
              </a:rPr>
              <a:t> that itself.</a:t>
            </a:r>
            <a:endParaRPr sz="2400">
              <a:solidFill>
                <a:srgbClr val="000000"/>
              </a:solidFill>
            </a:endParaRPr>
          </a:p>
          <a:p>
            <a:pPr marL="342916" lvl="0" indent="0" algn="l" rtl="0">
              <a:lnSpc>
                <a:spcPct val="100000"/>
              </a:lnSpc>
              <a:spcBef>
                <a:spcPts val="0"/>
              </a:spcBef>
              <a:spcAft>
                <a:spcPts val="0"/>
              </a:spcAft>
              <a:buSzPts val="1400"/>
              <a:buNone/>
            </a:pPr>
            <a:endParaRPr sz="2400">
              <a:solidFill>
                <a:srgbClr val="000000"/>
              </a:solidFill>
            </a:endParaRPr>
          </a:p>
          <a:p>
            <a:pPr marL="342917" lvl="0" indent="-368317" algn="l" rtl="0">
              <a:lnSpc>
                <a:spcPct val="100000"/>
              </a:lnSpc>
              <a:spcBef>
                <a:spcPts val="0"/>
              </a:spcBef>
              <a:spcAft>
                <a:spcPts val="0"/>
              </a:spcAft>
              <a:buSzPts val="2400"/>
              <a:buFont typeface="Noto Sans Symbols"/>
              <a:buChar char="⮚"/>
            </a:pPr>
            <a:r>
              <a:rPr lang="en-US" sz="2400">
                <a:solidFill>
                  <a:srgbClr val="000000"/>
                </a:solidFill>
              </a:rPr>
              <a:t> Do not say “It’s all three levels.” </a:t>
            </a:r>
            <a:endParaRPr sz="2400">
              <a:solidFill>
                <a:srgbClr val="000000"/>
              </a:solidFill>
            </a:endParaRPr>
          </a:p>
        </p:txBody>
      </p:sp>
      <p:pic>
        <p:nvPicPr>
          <p:cNvPr id="534" name="Google Shape;534;p24" descr="C:\Users\Veriton\AppData\Local\Microsoft\Windows\INetCache\IE\ZY9INTQ3\assessment_puzzle[1].jpg"/>
          <p:cNvPicPr preferRelativeResize="0"/>
          <p:nvPr/>
        </p:nvPicPr>
        <p:blipFill rotWithShape="1">
          <a:blip r:embed="rId3">
            <a:alphaModFix/>
          </a:blip>
          <a:srcRect/>
          <a:stretch/>
        </p:blipFill>
        <p:spPr>
          <a:xfrm>
            <a:off x="11063469" y="1041598"/>
            <a:ext cx="1333804" cy="1389380"/>
          </a:xfrm>
          <a:prstGeom prst="rect">
            <a:avLst/>
          </a:prstGeom>
          <a:noFill/>
          <a:ln>
            <a:noFill/>
          </a:ln>
        </p:spPr>
      </p:pic>
      <p:sp>
        <p:nvSpPr>
          <p:cNvPr id="535" name="Google Shape;535;p24"/>
          <p:cNvSpPr txBox="1"/>
          <p:nvPr/>
        </p:nvSpPr>
        <p:spPr>
          <a:xfrm>
            <a:off x="254000" y="8603155"/>
            <a:ext cx="5357935" cy="31274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rPr>
              <a:t>MATERIAL FROM INTRO TO ROMA 5.1, 2020</a:t>
            </a:r>
            <a:endParaRPr sz="1200" b="0" i="0" u="none" strike="noStrike" cap="none">
              <a:solidFill>
                <a:srgbClr val="000000"/>
              </a:solidFill>
              <a:latin typeface="Calibri"/>
              <a:ea typeface="Calibri"/>
              <a:cs typeface="Calibri"/>
              <a:sym typeface="Calibri"/>
            </a:endParaRPr>
          </a:p>
        </p:txBody>
      </p:sp>
      <p:sp>
        <p:nvSpPr>
          <p:cNvPr id="537" name="Google Shape;537;p24"/>
          <p:cNvSpPr txBox="1">
            <a:spLocks noGrp="1"/>
          </p:cNvSpPr>
          <p:nvPr>
            <p:ph type="sldNum" idx="12"/>
          </p:nvPr>
        </p:nvSpPr>
        <p:spPr>
          <a:xfrm>
            <a:off x="12169648" y="9007124"/>
            <a:ext cx="780300" cy="746700"/>
          </a:xfrm>
          <a:prstGeom prst="rect">
            <a:avLst/>
          </a:prstGeom>
          <a:noFill/>
          <a:ln>
            <a:noFill/>
          </a:ln>
        </p:spPr>
        <p:txBody>
          <a:bodyPr spcFirstLastPara="1" wrap="square" lIns="130025" tIns="130025" rIns="130025" bIns="130025" anchor="t" anchorCtr="0">
            <a:noAutofit/>
          </a:bodyPr>
          <a:lstStyle/>
          <a:p>
            <a:pPr marL="0" lvl="0" indent="0" algn="r" rtl="0">
              <a:lnSpc>
                <a:spcPct val="100000"/>
              </a:lnSpc>
              <a:spcBef>
                <a:spcPts val="0"/>
              </a:spcBef>
              <a:spcAft>
                <a:spcPts val="0"/>
              </a:spcAft>
              <a:buSzPts val="1800"/>
              <a:buNone/>
            </a:pPr>
            <a:fld id="{00000000-1234-1234-1234-123412341234}" type="slidenum">
              <a:rPr lang="en-US"/>
              <a:t>32</a:t>
            </a:fld>
            <a:endParaRPr/>
          </a:p>
        </p:txBody>
      </p:sp>
      <p:pic>
        <p:nvPicPr>
          <p:cNvPr id="538" name="Google Shape;538;p24"/>
          <p:cNvPicPr preferRelativeResize="0"/>
          <p:nvPr/>
        </p:nvPicPr>
        <p:blipFill rotWithShape="1">
          <a:blip r:embed="rId4">
            <a:alphaModFix/>
          </a:blip>
          <a:srcRect/>
          <a:stretch/>
        </p:blipFill>
        <p:spPr>
          <a:xfrm>
            <a:off x="10410349" y="399511"/>
            <a:ext cx="2039111" cy="350062"/>
          </a:xfrm>
          <a:prstGeom prst="rect">
            <a:avLst/>
          </a:prstGeom>
          <a:noFill/>
          <a:ln>
            <a:noFill/>
          </a:ln>
        </p:spPr>
      </p:pic>
      <p:grpSp>
        <p:nvGrpSpPr>
          <p:cNvPr id="539" name="Google Shape;539;p24"/>
          <p:cNvGrpSpPr/>
          <p:nvPr/>
        </p:nvGrpSpPr>
        <p:grpSpPr>
          <a:xfrm>
            <a:off x="8106061" y="8897719"/>
            <a:ext cx="4343399" cy="835928"/>
            <a:chOff x="8102600" y="8841472"/>
            <a:chExt cx="4343399" cy="835928"/>
          </a:xfrm>
        </p:grpSpPr>
        <p:pic>
          <p:nvPicPr>
            <p:cNvPr id="540" name="Google Shape;540;p24"/>
            <p:cNvPicPr preferRelativeResize="0"/>
            <p:nvPr/>
          </p:nvPicPr>
          <p:blipFill rotWithShape="1">
            <a:blip r:embed="rId5">
              <a:alphaModFix/>
            </a:blip>
            <a:srcRect/>
            <a:stretch/>
          </p:blipFill>
          <p:spPr>
            <a:xfrm>
              <a:off x="11014746" y="8991600"/>
              <a:ext cx="1431253" cy="685800"/>
            </a:xfrm>
            <a:prstGeom prst="rect">
              <a:avLst/>
            </a:prstGeom>
            <a:noFill/>
            <a:ln>
              <a:noFill/>
            </a:ln>
          </p:spPr>
        </p:pic>
        <p:sp>
          <p:nvSpPr>
            <p:cNvPr id="541" name="Google Shape;541;p24"/>
            <p:cNvSpPr txBox="1"/>
            <p:nvPr/>
          </p:nvSpPr>
          <p:spPr>
            <a:xfrm>
              <a:off x="8102600" y="8841472"/>
              <a:ext cx="2634325"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C0D0E"/>
                  </a:solidFill>
                  <a:latin typeface="Trebuchet MS"/>
                  <a:ea typeface="Trebuchet MS"/>
                  <a:cs typeface="Trebuchet MS"/>
                  <a:sym typeface="Trebuchet MS"/>
                </a:rPr>
                <a:t>Colorado Community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C0D0E"/>
                  </a:solidFill>
                  <a:latin typeface="Trebuchet MS"/>
                  <a:ea typeface="Trebuchet MS"/>
                  <a:cs typeface="Trebuchet MS"/>
                  <a:sym typeface="Trebuchet MS"/>
                </a:rPr>
                <a:t>Action Association</a:t>
              </a:r>
              <a:endParaRPr sz="1400" b="0" i="0" u="none" strike="noStrike" cap="none">
                <a:solidFill>
                  <a:srgbClr val="000000"/>
                </a:solidFill>
                <a:latin typeface="Arial"/>
                <a:ea typeface="Arial"/>
                <a:cs typeface="Arial"/>
                <a:sym typeface="Arial"/>
              </a:endParaRPr>
            </a:p>
          </p:txBody>
        </p:sp>
        <p:cxnSp>
          <p:nvCxnSpPr>
            <p:cNvPr id="542" name="Google Shape;542;p24"/>
            <p:cNvCxnSpPr/>
            <p:nvPr/>
          </p:nvCxnSpPr>
          <p:spPr>
            <a:xfrm>
              <a:off x="10859677" y="9046464"/>
              <a:ext cx="0" cy="598318"/>
            </a:xfrm>
            <a:prstGeom prst="straightConnector1">
              <a:avLst/>
            </a:prstGeom>
            <a:solidFill>
              <a:srgbClr val="14943F"/>
            </a:solidFill>
            <a:ln w="15875" cap="flat" cmpd="sng">
              <a:solidFill>
                <a:srgbClr val="000000"/>
              </a:solidFill>
              <a:prstDash val="solid"/>
              <a:miter lim="0"/>
              <a:headEnd type="none" w="sm" len="sm"/>
              <a:tailEnd type="none" w="sm" len="sm"/>
            </a:ln>
          </p:spPr>
        </p:cxnSp>
      </p:grpSp>
      <p:sp>
        <p:nvSpPr>
          <p:cNvPr id="543" name="Google Shape;543;p24"/>
          <p:cNvSpPr txBox="1"/>
          <p:nvPr/>
        </p:nvSpPr>
        <p:spPr>
          <a:xfrm>
            <a:off x="647699" y="1227557"/>
            <a:ext cx="10972800" cy="1213513"/>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6000" b="1" i="1" u="none" strike="noStrike" cap="none">
                <a:solidFill>
                  <a:srgbClr val="2D348E"/>
                </a:solidFill>
                <a:latin typeface="Trebuchet MS"/>
                <a:ea typeface="Trebuchet MS"/>
                <a:cs typeface="Trebuchet MS"/>
                <a:sym typeface="Trebuchet MS"/>
              </a:rPr>
              <a:t>ACTIVITY</a:t>
            </a:r>
            <a:endParaRPr sz="6000" b="1" i="1" u="none" strike="noStrike" cap="none">
              <a:solidFill>
                <a:srgbClr val="2D348E"/>
              </a:solidFill>
              <a:latin typeface="Trebuchet MS"/>
              <a:ea typeface="Trebuchet MS"/>
              <a:cs typeface="Trebuchet MS"/>
              <a:sym typeface="Trebuchet MS"/>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sp>
        <p:nvSpPr>
          <p:cNvPr id="548" name="Google Shape;548;p81"/>
          <p:cNvSpPr txBox="1">
            <a:spLocks noGrp="1"/>
          </p:cNvSpPr>
          <p:nvPr>
            <p:ph type="sldNum" idx="12"/>
          </p:nvPr>
        </p:nvSpPr>
        <p:spPr>
          <a:xfrm>
            <a:off x="12169648" y="9007124"/>
            <a:ext cx="780300" cy="746700"/>
          </a:xfrm>
          <a:prstGeom prst="rect">
            <a:avLst/>
          </a:prstGeom>
          <a:noFill/>
          <a:ln>
            <a:noFill/>
          </a:ln>
        </p:spPr>
        <p:txBody>
          <a:bodyPr spcFirstLastPara="1" wrap="square" lIns="130025" tIns="130025" rIns="130025" bIns="130025" anchor="t" anchorCtr="0">
            <a:noAutofit/>
          </a:bodyPr>
          <a:lstStyle/>
          <a:p>
            <a:pPr marL="0" lvl="0" indent="0" algn="r" rtl="0">
              <a:lnSpc>
                <a:spcPct val="100000"/>
              </a:lnSpc>
              <a:spcBef>
                <a:spcPts val="0"/>
              </a:spcBef>
              <a:spcAft>
                <a:spcPts val="0"/>
              </a:spcAft>
              <a:buSzPts val="1800"/>
              <a:buNone/>
            </a:pPr>
            <a:fld id="{00000000-1234-1234-1234-123412341234}" type="slidenum">
              <a:rPr lang="en-US"/>
              <a:t>33</a:t>
            </a:fld>
            <a:endParaRPr/>
          </a:p>
        </p:txBody>
      </p:sp>
      <p:pic>
        <p:nvPicPr>
          <p:cNvPr id="549" name="Google Shape;549;p81"/>
          <p:cNvPicPr preferRelativeResize="0"/>
          <p:nvPr/>
        </p:nvPicPr>
        <p:blipFill rotWithShape="1">
          <a:blip r:embed="rId3">
            <a:alphaModFix/>
          </a:blip>
          <a:srcRect/>
          <a:stretch/>
        </p:blipFill>
        <p:spPr>
          <a:xfrm>
            <a:off x="11233434" y="190500"/>
            <a:ext cx="1431253" cy="685800"/>
          </a:xfrm>
          <a:prstGeom prst="rect">
            <a:avLst/>
          </a:prstGeom>
          <a:noFill/>
          <a:ln>
            <a:noFill/>
          </a:ln>
        </p:spPr>
      </p:pic>
      <p:grpSp>
        <p:nvGrpSpPr>
          <p:cNvPr id="550" name="Google Shape;550;p81"/>
          <p:cNvGrpSpPr/>
          <p:nvPr/>
        </p:nvGrpSpPr>
        <p:grpSpPr>
          <a:xfrm>
            <a:off x="8102600" y="8833926"/>
            <a:ext cx="4343399" cy="835928"/>
            <a:chOff x="8102600" y="8841472"/>
            <a:chExt cx="4343399" cy="835928"/>
          </a:xfrm>
        </p:grpSpPr>
        <p:pic>
          <p:nvPicPr>
            <p:cNvPr id="551" name="Google Shape;551;p81"/>
            <p:cNvPicPr preferRelativeResize="0"/>
            <p:nvPr/>
          </p:nvPicPr>
          <p:blipFill rotWithShape="1">
            <a:blip r:embed="rId3">
              <a:alphaModFix/>
            </a:blip>
            <a:srcRect/>
            <a:stretch/>
          </p:blipFill>
          <p:spPr>
            <a:xfrm>
              <a:off x="11014746" y="8991600"/>
              <a:ext cx="1431253" cy="685800"/>
            </a:xfrm>
            <a:prstGeom prst="rect">
              <a:avLst/>
            </a:prstGeom>
            <a:noFill/>
            <a:ln>
              <a:noFill/>
            </a:ln>
          </p:spPr>
        </p:pic>
        <p:sp>
          <p:nvSpPr>
            <p:cNvPr id="552" name="Google Shape;552;p81"/>
            <p:cNvSpPr txBox="1"/>
            <p:nvPr/>
          </p:nvSpPr>
          <p:spPr>
            <a:xfrm>
              <a:off x="8102600" y="8841472"/>
              <a:ext cx="2634325"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C0D0E"/>
                  </a:solidFill>
                  <a:latin typeface="Trebuchet MS"/>
                  <a:ea typeface="Trebuchet MS"/>
                  <a:cs typeface="Trebuchet MS"/>
                  <a:sym typeface="Trebuchet MS"/>
                </a:rPr>
                <a:t>Colorado Community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C0D0E"/>
                  </a:solidFill>
                  <a:latin typeface="Trebuchet MS"/>
                  <a:ea typeface="Trebuchet MS"/>
                  <a:cs typeface="Trebuchet MS"/>
                  <a:sym typeface="Trebuchet MS"/>
                </a:rPr>
                <a:t>Action Association</a:t>
              </a:r>
              <a:endParaRPr sz="1400" b="0" i="0" u="none" strike="noStrike" cap="none">
                <a:solidFill>
                  <a:srgbClr val="000000"/>
                </a:solidFill>
                <a:latin typeface="Arial"/>
                <a:ea typeface="Arial"/>
                <a:cs typeface="Arial"/>
                <a:sym typeface="Arial"/>
              </a:endParaRPr>
            </a:p>
          </p:txBody>
        </p:sp>
        <p:cxnSp>
          <p:nvCxnSpPr>
            <p:cNvPr id="553" name="Google Shape;553;p81"/>
            <p:cNvCxnSpPr/>
            <p:nvPr/>
          </p:nvCxnSpPr>
          <p:spPr>
            <a:xfrm>
              <a:off x="10859677" y="9046464"/>
              <a:ext cx="0" cy="598318"/>
            </a:xfrm>
            <a:prstGeom prst="straightConnector1">
              <a:avLst/>
            </a:prstGeom>
            <a:solidFill>
              <a:srgbClr val="14943F"/>
            </a:solidFill>
            <a:ln w="15875" cap="flat" cmpd="sng">
              <a:solidFill>
                <a:srgbClr val="000000"/>
              </a:solidFill>
              <a:prstDash val="solid"/>
              <a:miter lim="0"/>
              <a:headEnd type="none" w="sm" len="sm"/>
              <a:tailEnd type="none" w="sm" len="sm"/>
            </a:ln>
          </p:spPr>
        </p:cxnSp>
      </p:grpSp>
      <p:sp>
        <p:nvSpPr>
          <p:cNvPr id="554" name="Google Shape;554;p81"/>
          <p:cNvSpPr txBox="1">
            <a:spLocks noGrp="1"/>
          </p:cNvSpPr>
          <p:nvPr>
            <p:ph type="title"/>
          </p:nvPr>
        </p:nvSpPr>
        <p:spPr>
          <a:xfrm>
            <a:off x="1015997" y="1045695"/>
            <a:ext cx="10972800" cy="121350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SzPts val="1400"/>
              <a:buNone/>
            </a:pPr>
            <a:r>
              <a:rPr lang="en-US" b="1">
                <a:solidFill>
                  <a:srgbClr val="2D348E"/>
                </a:solidFill>
              </a:rPr>
              <a:t>ACTIVITY</a:t>
            </a:r>
            <a:endParaRPr/>
          </a:p>
        </p:txBody>
      </p:sp>
      <p:sp>
        <p:nvSpPr>
          <p:cNvPr id="555" name="Google Shape;555;p81"/>
          <p:cNvSpPr txBox="1"/>
          <p:nvPr/>
        </p:nvSpPr>
        <p:spPr>
          <a:xfrm>
            <a:off x="1923041" y="3095096"/>
            <a:ext cx="9158700" cy="2801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4400" b="0" i="0" u="none" strike="noStrike" cap="none">
                <a:solidFill>
                  <a:srgbClr val="000000"/>
                </a:solidFill>
                <a:latin typeface="Trebuchet MS"/>
                <a:ea typeface="Trebuchet MS"/>
                <a:cs typeface="Trebuchet MS"/>
                <a:sym typeface="Trebuchet MS"/>
              </a:rPr>
              <a:t>Large Group:</a:t>
            </a:r>
            <a:endParaRPr sz="4400" b="0" i="0" u="none" strike="noStrike" cap="none">
              <a:solidFill>
                <a:srgbClr val="000000"/>
              </a:solidFill>
              <a:latin typeface="Trebuchet MS"/>
              <a:ea typeface="Trebuchet MS"/>
              <a:cs typeface="Trebuchet MS"/>
              <a:sym typeface="Trebuchet MS"/>
            </a:endParaRPr>
          </a:p>
          <a:p>
            <a:pPr marL="0" marR="0" lvl="0" indent="0" algn="ctr" rtl="0">
              <a:lnSpc>
                <a:spcPct val="100000"/>
              </a:lnSpc>
              <a:spcBef>
                <a:spcPts val="0"/>
              </a:spcBef>
              <a:spcAft>
                <a:spcPts val="0"/>
              </a:spcAft>
              <a:buNone/>
            </a:pPr>
            <a:endParaRPr sz="4400">
              <a:latin typeface="Trebuchet MS"/>
              <a:ea typeface="Trebuchet MS"/>
              <a:cs typeface="Trebuchet MS"/>
              <a:sym typeface="Trebuchet MS"/>
            </a:endParaRPr>
          </a:p>
          <a:p>
            <a:pPr marL="0" lvl="0" indent="0" algn="ctr" rtl="0">
              <a:spcBef>
                <a:spcPts val="0"/>
              </a:spcBef>
              <a:spcAft>
                <a:spcPts val="0"/>
              </a:spcAft>
              <a:buNone/>
            </a:pPr>
            <a:r>
              <a:rPr lang="en-US" sz="4400" b="1">
                <a:latin typeface="Trebuchet MS"/>
                <a:ea typeface="Trebuchet MS"/>
                <a:cs typeface="Trebuchet MS"/>
                <a:sym typeface="Trebuchet MS"/>
              </a:rPr>
              <a:t>Key Informant Survey</a:t>
            </a:r>
            <a:endParaRPr/>
          </a:p>
          <a:p>
            <a:pPr marL="0" marR="0" lvl="0" indent="0" algn="ctr" rtl="0">
              <a:lnSpc>
                <a:spcPct val="100000"/>
              </a:lnSpc>
              <a:spcBef>
                <a:spcPts val="0"/>
              </a:spcBef>
              <a:spcAft>
                <a:spcPts val="0"/>
              </a:spcAft>
              <a:buNone/>
            </a:pPr>
            <a:endParaRPr sz="4400">
              <a:latin typeface="Trebuchet MS"/>
              <a:ea typeface="Trebuchet MS"/>
              <a:cs typeface="Trebuchet MS"/>
              <a:sym typeface="Trebuchet MS"/>
            </a:endParaRPr>
          </a:p>
        </p:txBody>
      </p:sp>
      <p:grpSp>
        <p:nvGrpSpPr>
          <p:cNvPr id="556" name="Google Shape;556;p81"/>
          <p:cNvGrpSpPr/>
          <p:nvPr/>
        </p:nvGrpSpPr>
        <p:grpSpPr>
          <a:xfrm>
            <a:off x="8102600" y="8841472"/>
            <a:ext cx="4343399" cy="835928"/>
            <a:chOff x="8102600" y="8841472"/>
            <a:chExt cx="4343399" cy="835928"/>
          </a:xfrm>
        </p:grpSpPr>
        <p:pic>
          <p:nvPicPr>
            <p:cNvPr id="557" name="Google Shape;557;p81"/>
            <p:cNvPicPr preferRelativeResize="0"/>
            <p:nvPr/>
          </p:nvPicPr>
          <p:blipFill rotWithShape="1">
            <a:blip r:embed="rId3">
              <a:alphaModFix/>
            </a:blip>
            <a:srcRect/>
            <a:stretch/>
          </p:blipFill>
          <p:spPr>
            <a:xfrm>
              <a:off x="11014746" y="8991600"/>
              <a:ext cx="1431253" cy="685800"/>
            </a:xfrm>
            <a:prstGeom prst="rect">
              <a:avLst/>
            </a:prstGeom>
            <a:noFill/>
            <a:ln>
              <a:noFill/>
            </a:ln>
          </p:spPr>
        </p:pic>
        <p:sp>
          <p:nvSpPr>
            <p:cNvPr id="558" name="Google Shape;558;p81"/>
            <p:cNvSpPr txBox="1"/>
            <p:nvPr/>
          </p:nvSpPr>
          <p:spPr>
            <a:xfrm>
              <a:off x="8102600" y="8841472"/>
              <a:ext cx="2634325"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C0D0E"/>
                  </a:solidFill>
                  <a:latin typeface="Trebuchet MS"/>
                  <a:ea typeface="Trebuchet MS"/>
                  <a:cs typeface="Trebuchet MS"/>
                  <a:sym typeface="Trebuchet MS"/>
                </a:rPr>
                <a:t>Colorado Community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C0D0E"/>
                  </a:solidFill>
                  <a:latin typeface="Trebuchet MS"/>
                  <a:ea typeface="Trebuchet MS"/>
                  <a:cs typeface="Trebuchet MS"/>
                  <a:sym typeface="Trebuchet MS"/>
                </a:rPr>
                <a:t>Action Association</a:t>
              </a:r>
              <a:endParaRPr sz="1400" b="0" i="0" u="none" strike="noStrike" cap="none">
                <a:solidFill>
                  <a:srgbClr val="000000"/>
                </a:solidFill>
                <a:latin typeface="Arial"/>
                <a:ea typeface="Arial"/>
                <a:cs typeface="Arial"/>
                <a:sym typeface="Arial"/>
              </a:endParaRPr>
            </a:p>
          </p:txBody>
        </p:sp>
        <p:cxnSp>
          <p:nvCxnSpPr>
            <p:cNvPr id="559" name="Google Shape;559;p81"/>
            <p:cNvCxnSpPr/>
            <p:nvPr/>
          </p:nvCxnSpPr>
          <p:spPr>
            <a:xfrm>
              <a:off x="10859677" y="9046464"/>
              <a:ext cx="0" cy="598318"/>
            </a:xfrm>
            <a:prstGeom prst="straightConnector1">
              <a:avLst/>
            </a:prstGeom>
            <a:solidFill>
              <a:srgbClr val="14943F"/>
            </a:solidFill>
            <a:ln w="15875" cap="flat" cmpd="sng">
              <a:solidFill>
                <a:srgbClr val="000000"/>
              </a:solidFill>
              <a:prstDash val="solid"/>
              <a:miter lim="0"/>
              <a:headEnd type="none" w="sm" len="sm"/>
              <a:tailEnd type="none" w="sm" len="sm"/>
            </a:ln>
          </p:spPr>
        </p:cxn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sp>
        <p:nvSpPr>
          <p:cNvPr id="548" name="Google Shape;548;p81"/>
          <p:cNvSpPr txBox="1">
            <a:spLocks noGrp="1"/>
          </p:cNvSpPr>
          <p:nvPr>
            <p:ph type="sldNum" idx="12"/>
          </p:nvPr>
        </p:nvSpPr>
        <p:spPr>
          <a:xfrm>
            <a:off x="12169648" y="9007124"/>
            <a:ext cx="780300" cy="746700"/>
          </a:xfrm>
          <a:prstGeom prst="rect">
            <a:avLst/>
          </a:prstGeom>
          <a:noFill/>
          <a:ln>
            <a:noFill/>
          </a:ln>
        </p:spPr>
        <p:txBody>
          <a:bodyPr spcFirstLastPara="1" wrap="square" lIns="130025" tIns="130025" rIns="130025" bIns="130025" anchor="t" anchorCtr="0">
            <a:noAutofit/>
          </a:bodyPr>
          <a:lstStyle/>
          <a:p>
            <a:pPr marL="0" lvl="0" indent="0" algn="r" rtl="0">
              <a:lnSpc>
                <a:spcPct val="100000"/>
              </a:lnSpc>
              <a:spcBef>
                <a:spcPts val="0"/>
              </a:spcBef>
              <a:spcAft>
                <a:spcPts val="0"/>
              </a:spcAft>
              <a:buSzPts val="1800"/>
              <a:buNone/>
            </a:pPr>
            <a:fld id="{00000000-1234-1234-1234-123412341234}" type="slidenum">
              <a:rPr lang="en-US"/>
              <a:t>34</a:t>
            </a:fld>
            <a:endParaRPr/>
          </a:p>
        </p:txBody>
      </p:sp>
      <p:pic>
        <p:nvPicPr>
          <p:cNvPr id="549" name="Google Shape;549;p81"/>
          <p:cNvPicPr preferRelativeResize="0"/>
          <p:nvPr/>
        </p:nvPicPr>
        <p:blipFill rotWithShape="1">
          <a:blip r:embed="rId3">
            <a:alphaModFix/>
          </a:blip>
          <a:srcRect/>
          <a:stretch/>
        </p:blipFill>
        <p:spPr>
          <a:xfrm>
            <a:off x="11233434" y="190500"/>
            <a:ext cx="1431253" cy="685800"/>
          </a:xfrm>
          <a:prstGeom prst="rect">
            <a:avLst/>
          </a:prstGeom>
          <a:noFill/>
          <a:ln>
            <a:noFill/>
          </a:ln>
        </p:spPr>
      </p:pic>
      <p:grpSp>
        <p:nvGrpSpPr>
          <p:cNvPr id="550" name="Google Shape;550;p81"/>
          <p:cNvGrpSpPr/>
          <p:nvPr/>
        </p:nvGrpSpPr>
        <p:grpSpPr>
          <a:xfrm>
            <a:off x="8102600" y="8833926"/>
            <a:ext cx="4343399" cy="835928"/>
            <a:chOff x="8102600" y="8841472"/>
            <a:chExt cx="4343399" cy="835928"/>
          </a:xfrm>
        </p:grpSpPr>
        <p:pic>
          <p:nvPicPr>
            <p:cNvPr id="551" name="Google Shape;551;p81"/>
            <p:cNvPicPr preferRelativeResize="0"/>
            <p:nvPr/>
          </p:nvPicPr>
          <p:blipFill rotWithShape="1">
            <a:blip r:embed="rId3">
              <a:alphaModFix/>
            </a:blip>
            <a:srcRect/>
            <a:stretch/>
          </p:blipFill>
          <p:spPr>
            <a:xfrm>
              <a:off x="11014746" y="8991600"/>
              <a:ext cx="1431253" cy="685800"/>
            </a:xfrm>
            <a:prstGeom prst="rect">
              <a:avLst/>
            </a:prstGeom>
            <a:noFill/>
            <a:ln>
              <a:noFill/>
            </a:ln>
          </p:spPr>
        </p:pic>
        <p:sp>
          <p:nvSpPr>
            <p:cNvPr id="552" name="Google Shape;552;p81"/>
            <p:cNvSpPr txBox="1"/>
            <p:nvPr/>
          </p:nvSpPr>
          <p:spPr>
            <a:xfrm>
              <a:off x="8102600" y="8841472"/>
              <a:ext cx="2634325"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C0D0E"/>
                  </a:solidFill>
                  <a:latin typeface="Trebuchet MS"/>
                  <a:ea typeface="Trebuchet MS"/>
                  <a:cs typeface="Trebuchet MS"/>
                  <a:sym typeface="Trebuchet MS"/>
                </a:rPr>
                <a:t>Colorado Community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C0D0E"/>
                  </a:solidFill>
                  <a:latin typeface="Trebuchet MS"/>
                  <a:ea typeface="Trebuchet MS"/>
                  <a:cs typeface="Trebuchet MS"/>
                  <a:sym typeface="Trebuchet MS"/>
                </a:rPr>
                <a:t>Action Association</a:t>
              </a:r>
              <a:endParaRPr sz="1400" b="0" i="0" u="none" strike="noStrike" cap="none">
                <a:solidFill>
                  <a:srgbClr val="000000"/>
                </a:solidFill>
                <a:latin typeface="Arial"/>
                <a:ea typeface="Arial"/>
                <a:cs typeface="Arial"/>
                <a:sym typeface="Arial"/>
              </a:endParaRPr>
            </a:p>
          </p:txBody>
        </p:sp>
        <p:cxnSp>
          <p:nvCxnSpPr>
            <p:cNvPr id="553" name="Google Shape;553;p81"/>
            <p:cNvCxnSpPr/>
            <p:nvPr/>
          </p:nvCxnSpPr>
          <p:spPr>
            <a:xfrm>
              <a:off x="10859677" y="9046464"/>
              <a:ext cx="0" cy="598318"/>
            </a:xfrm>
            <a:prstGeom prst="straightConnector1">
              <a:avLst/>
            </a:prstGeom>
            <a:solidFill>
              <a:srgbClr val="14943F"/>
            </a:solidFill>
            <a:ln w="15875" cap="flat" cmpd="sng">
              <a:solidFill>
                <a:srgbClr val="000000"/>
              </a:solidFill>
              <a:prstDash val="solid"/>
              <a:miter lim="0"/>
              <a:headEnd type="none" w="sm" len="sm"/>
              <a:tailEnd type="none" w="sm" len="sm"/>
            </a:ln>
          </p:spPr>
        </p:cxnSp>
      </p:grpSp>
      <p:sp>
        <p:nvSpPr>
          <p:cNvPr id="554" name="Google Shape;554;p81"/>
          <p:cNvSpPr txBox="1">
            <a:spLocks noGrp="1"/>
          </p:cNvSpPr>
          <p:nvPr>
            <p:ph type="title"/>
          </p:nvPr>
        </p:nvSpPr>
        <p:spPr>
          <a:xfrm>
            <a:off x="976260" y="883846"/>
            <a:ext cx="10972800" cy="121350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SzPts val="1400"/>
              <a:buNone/>
            </a:pPr>
            <a:r>
              <a:rPr lang="en-US" b="1" dirty="0">
                <a:solidFill>
                  <a:srgbClr val="2D348E"/>
                </a:solidFill>
              </a:rPr>
              <a:t>Logic Model Introduction</a:t>
            </a:r>
            <a:endParaRPr dirty="0"/>
          </a:p>
        </p:txBody>
      </p:sp>
      <p:sp>
        <p:nvSpPr>
          <p:cNvPr id="555" name="Google Shape;555;p81"/>
          <p:cNvSpPr txBox="1"/>
          <p:nvPr/>
        </p:nvSpPr>
        <p:spPr>
          <a:xfrm>
            <a:off x="-113178" y="8338154"/>
            <a:ext cx="3192709" cy="24618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000" dirty="0">
                <a:latin typeface="Trebuchet MS"/>
                <a:ea typeface="Trebuchet MS"/>
                <a:cs typeface="Trebuchet MS"/>
                <a:sym typeface="Trebuchet MS"/>
              </a:rPr>
              <a:t>MATERIAL FROM INTRO TO ROMA 5.1 2020</a:t>
            </a:r>
            <a:endParaRPr sz="1000" dirty="0">
              <a:latin typeface="Trebuchet MS"/>
              <a:ea typeface="Trebuchet MS"/>
              <a:cs typeface="Trebuchet MS"/>
              <a:sym typeface="Trebuchet MS"/>
            </a:endParaRPr>
          </a:p>
        </p:txBody>
      </p:sp>
      <p:grpSp>
        <p:nvGrpSpPr>
          <p:cNvPr id="556" name="Google Shape;556;p81"/>
          <p:cNvGrpSpPr/>
          <p:nvPr/>
        </p:nvGrpSpPr>
        <p:grpSpPr>
          <a:xfrm>
            <a:off x="8102600" y="8841472"/>
            <a:ext cx="4343399" cy="835928"/>
            <a:chOff x="8102600" y="8841472"/>
            <a:chExt cx="4343399" cy="835928"/>
          </a:xfrm>
        </p:grpSpPr>
        <p:pic>
          <p:nvPicPr>
            <p:cNvPr id="557" name="Google Shape;557;p81"/>
            <p:cNvPicPr preferRelativeResize="0"/>
            <p:nvPr/>
          </p:nvPicPr>
          <p:blipFill rotWithShape="1">
            <a:blip r:embed="rId3">
              <a:alphaModFix/>
            </a:blip>
            <a:srcRect/>
            <a:stretch/>
          </p:blipFill>
          <p:spPr>
            <a:xfrm>
              <a:off x="11014746" y="8991600"/>
              <a:ext cx="1431253" cy="685800"/>
            </a:xfrm>
            <a:prstGeom prst="rect">
              <a:avLst/>
            </a:prstGeom>
            <a:noFill/>
            <a:ln>
              <a:noFill/>
            </a:ln>
          </p:spPr>
        </p:pic>
        <p:sp>
          <p:nvSpPr>
            <p:cNvPr id="558" name="Google Shape;558;p81"/>
            <p:cNvSpPr txBox="1"/>
            <p:nvPr/>
          </p:nvSpPr>
          <p:spPr>
            <a:xfrm>
              <a:off x="8102600" y="8841472"/>
              <a:ext cx="2634325"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C0D0E"/>
                  </a:solidFill>
                  <a:latin typeface="Trebuchet MS"/>
                  <a:ea typeface="Trebuchet MS"/>
                  <a:cs typeface="Trebuchet MS"/>
                  <a:sym typeface="Trebuchet MS"/>
                </a:rPr>
                <a:t>Colorado Community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C0D0E"/>
                  </a:solidFill>
                  <a:latin typeface="Trebuchet MS"/>
                  <a:ea typeface="Trebuchet MS"/>
                  <a:cs typeface="Trebuchet MS"/>
                  <a:sym typeface="Trebuchet MS"/>
                </a:rPr>
                <a:t>Action Association</a:t>
              </a:r>
              <a:endParaRPr sz="1400" b="0" i="0" u="none" strike="noStrike" cap="none">
                <a:solidFill>
                  <a:srgbClr val="000000"/>
                </a:solidFill>
                <a:latin typeface="Arial"/>
                <a:ea typeface="Arial"/>
                <a:cs typeface="Arial"/>
                <a:sym typeface="Arial"/>
              </a:endParaRPr>
            </a:p>
          </p:txBody>
        </p:sp>
        <p:cxnSp>
          <p:nvCxnSpPr>
            <p:cNvPr id="559" name="Google Shape;559;p81"/>
            <p:cNvCxnSpPr/>
            <p:nvPr/>
          </p:nvCxnSpPr>
          <p:spPr>
            <a:xfrm>
              <a:off x="10859677" y="9046464"/>
              <a:ext cx="0" cy="598318"/>
            </a:xfrm>
            <a:prstGeom prst="straightConnector1">
              <a:avLst/>
            </a:prstGeom>
            <a:solidFill>
              <a:srgbClr val="14943F"/>
            </a:solidFill>
            <a:ln w="15875" cap="flat" cmpd="sng">
              <a:solidFill>
                <a:srgbClr val="000000"/>
              </a:solidFill>
              <a:prstDash val="solid"/>
              <a:miter lim="0"/>
              <a:headEnd type="none" w="sm" len="sm"/>
              <a:tailEnd type="none" w="sm" len="sm"/>
            </a:ln>
          </p:spPr>
        </p:cxnSp>
      </p:grpSp>
      <p:pic>
        <p:nvPicPr>
          <p:cNvPr id="14" name="Picture 13"/>
          <p:cNvPicPr>
            <a:picLocks noGrp="1" noChangeAspect="1" noChangeArrowheads="1"/>
          </p:cNvPicPr>
          <p:nvPr/>
        </p:nvPicPr>
        <p:blipFill>
          <a:blip r:embed="rId4" cstate="print"/>
          <a:srcRect/>
          <a:stretch>
            <a:fillRect/>
          </a:stretch>
        </p:blipFill>
        <p:spPr bwMode="auto">
          <a:xfrm>
            <a:off x="1015997" y="2104892"/>
            <a:ext cx="11153651" cy="6149880"/>
          </a:xfrm>
          <a:prstGeom prst="rect">
            <a:avLst/>
          </a:prstGeom>
          <a:noFill/>
          <a:ln w="9525">
            <a:noFill/>
            <a:miter lim="800000"/>
            <a:headEnd/>
            <a:tailEnd/>
          </a:ln>
        </p:spPr>
      </p:pic>
    </p:spTree>
    <p:extLst>
      <p:ext uri="{BB962C8B-B14F-4D97-AF65-F5344CB8AC3E}">
        <p14:creationId xmlns:p14="http://schemas.microsoft.com/office/powerpoint/2010/main" val="13804425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63"/>
        <p:cNvGrpSpPr/>
        <p:nvPr/>
      </p:nvGrpSpPr>
      <p:grpSpPr>
        <a:xfrm>
          <a:off x="0" y="0"/>
          <a:ext cx="0" cy="0"/>
          <a:chOff x="0" y="0"/>
          <a:chExt cx="0" cy="0"/>
        </a:xfrm>
      </p:grpSpPr>
      <p:sp>
        <p:nvSpPr>
          <p:cNvPr id="564" name="Google Shape;564;p25"/>
          <p:cNvSpPr txBox="1">
            <a:spLocks noGrp="1"/>
          </p:cNvSpPr>
          <p:nvPr>
            <p:ph type="title"/>
          </p:nvPr>
        </p:nvSpPr>
        <p:spPr>
          <a:xfrm>
            <a:off x="800099" y="952451"/>
            <a:ext cx="10820400" cy="738623"/>
          </a:xfrm>
          <a:prstGeom prst="rect">
            <a:avLst/>
          </a:prstGeom>
          <a:noFill/>
          <a:ln>
            <a:noFill/>
          </a:ln>
        </p:spPr>
        <p:txBody>
          <a:bodyPr spcFirstLastPara="1" wrap="square" lIns="91425" tIns="45700" rIns="91425" bIns="45700" anchor="b" anchorCtr="0">
            <a:spAutoFit/>
          </a:bodyPr>
          <a:lstStyle/>
          <a:p>
            <a:pPr marL="0" lvl="0" indent="0" algn="ctr" rtl="0">
              <a:lnSpc>
                <a:spcPct val="100000"/>
              </a:lnSpc>
              <a:spcBef>
                <a:spcPts val="0"/>
              </a:spcBef>
              <a:spcAft>
                <a:spcPts val="0"/>
              </a:spcAft>
              <a:buSzPts val="1400"/>
              <a:buNone/>
            </a:pPr>
            <a:r>
              <a:rPr lang="en-US" sz="4200" b="1">
                <a:solidFill>
                  <a:srgbClr val="2D348E"/>
                </a:solidFill>
              </a:rPr>
              <a:t>Needs Assessment to Action Planning</a:t>
            </a:r>
            <a:endParaRPr sz="4200" b="1">
              <a:solidFill>
                <a:srgbClr val="2D348E"/>
              </a:solidFill>
            </a:endParaRPr>
          </a:p>
        </p:txBody>
      </p:sp>
      <p:sp>
        <p:nvSpPr>
          <p:cNvPr id="565" name="Google Shape;565;p25"/>
          <p:cNvSpPr txBox="1"/>
          <p:nvPr/>
        </p:nvSpPr>
        <p:spPr>
          <a:xfrm>
            <a:off x="922698" y="2590800"/>
            <a:ext cx="2836502" cy="4616648"/>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FFFFFF"/>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FFFFFF"/>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FFFFFF"/>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FFFFFF"/>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3000"/>
              <a:buFont typeface="Arial"/>
              <a:buNone/>
            </a:pPr>
            <a:endParaRPr sz="3000" b="0" i="0" u="none" strike="noStrike" cap="none">
              <a:solidFill>
                <a:srgbClr val="FFFFFF"/>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4000"/>
              <a:buFont typeface="Arial"/>
              <a:buNone/>
            </a:pPr>
            <a:r>
              <a:rPr lang="en-US" sz="4000" b="0" i="0" u="none" strike="noStrike" cap="none">
                <a:solidFill>
                  <a:srgbClr val="FFFFFF"/>
                </a:solidFill>
                <a:latin typeface="Trebuchet MS"/>
                <a:ea typeface="Trebuchet MS"/>
                <a:cs typeface="Trebuchet MS"/>
                <a:sym typeface="Trebuchet MS"/>
              </a:rPr>
              <a:t> Activity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5C6670"/>
              </a:solidFill>
              <a:latin typeface="Trebuchet MS"/>
              <a:ea typeface="Trebuchet MS"/>
              <a:cs typeface="Trebuchet MS"/>
              <a:sym typeface="Trebuchet MS"/>
            </a:endParaRPr>
          </a:p>
        </p:txBody>
      </p:sp>
      <p:sp>
        <p:nvSpPr>
          <p:cNvPr id="566" name="Google Shape;566;p25"/>
          <p:cNvSpPr txBox="1"/>
          <p:nvPr/>
        </p:nvSpPr>
        <p:spPr>
          <a:xfrm>
            <a:off x="569779" y="1600200"/>
            <a:ext cx="11582397" cy="5887720"/>
          </a:xfrm>
          <a:prstGeom prst="rect">
            <a:avLst/>
          </a:prstGeom>
          <a:noFill/>
          <a:ln>
            <a:noFill/>
          </a:ln>
        </p:spPr>
        <p:txBody>
          <a:bodyPr spcFirstLastPara="1" wrap="square" lIns="91425" tIns="45700" rIns="91425" bIns="45700" anchor="ctr" anchorCtr="0">
            <a:noAutofit/>
          </a:bodyPr>
          <a:lstStyle/>
          <a:p>
            <a:pPr marL="457200" marR="0" lvl="0" indent="-450850" algn="l" rtl="0">
              <a:lnSpc>
                <a:spcPct val="100000"/>
              </a:lnSpc>
              <a:spcBef>
                <a:spcPts val="0"/>
              </a:spcBef>
              <a:spcAft>
                <a:spcPts val="0"/>
              </a:spcAft>
              <a:buClr>
                <a:srgbClr val="000000"/>
              </a:buClr>
              <a:buSzPts val="3500"/>
              <a:buFont typeface="Trebuchet MS"/>
              <a:buChar char="●"/>
            </a:pPr>
            <a:r>
              <a:rPr lang="en-US" sz="3500" b="0" i="0" u="none" strike="noStrike" cap="none">
                <a:solidFill>
                  <a:srgbClr val="000000"/>
                </a:solidFill>
                <a:latin typeface="Trebuchet MS"/>
                <a:ea typeface="Trebuchet MS"/>
                <a:cs typeface="Trebuchet MS"/>
                <a:sym typeface="Trebuchet MS"/>
              </a:rPr>
              <a:t>What other funds/resources will/can be leveraged?</a:t>
            </a:r>
            <a:endParaRPr sz="3500" b="0" i="0" u="none" strike="noStrike" cap="none">
              <a:solidFill>
                <a:srgbClr val="000000"/>
              </a:solidFill>
              <a:latin typeface="Trebuchet MS"/>
              <a:ea typeface="Trebuchet MS"/>
              <a:cs typeface="Trebuchet MS"/>
              <a:sym typeface="Trebuchet MS"/>
            </a:endParaRPr>
          </a:p>
          <a:p>
            <a:pPr marL="457200" marR="0" lvl="0" indent="0" algn="l" rtl="0">
              <a:lnSpc>
                <a:spcPct val="100000"/>
              </a:lnSpc>
              <a:spcBef>
                <a:spcPts val="0"/>
              </a:spcBef>
              <a:spcAft>
                <a:spcPts val="0"/>
              </a:spcAft>
              <a:buClr>
                <a:srgbClr val="000000"/>
              </a:buClr>
              <a:buSzPts val="3200"/>
              <a:buFont typeface="Arial"/>
              <a:buNone/>
            </a:pPr>
            <a:endParaRPr sz="3500" b="0" i="0" u="none" strike="noStrike" cap="none">
              <a:solidFill>
                <a:srgbClr val="000000"/>
              </a:solidFill>
              <a:latin typeface="Trebuchet MS"/>
              <a:ea typeface="Trebuchet MS"/>
              <a:cs typeface="Trebuchet MS"/>
              <a:sym typeface="Trebuchet MS"/>
            </a:endParaRPr>
          </a:p>
          <a:p>
            <a:pPr marL="457200" marR="0" lvl="0" indent="-450850" algn="l" rtl="0">
              <a:lnSpc>
                <a:spcPct val="100000"/>
              </a:lnSpc>
              <a:spcBef>
                <a:spcPts val="0"/>
              </a:spcBef>
              <a:spcAft>
                <a:spcPts val="0"/>
              </a:spcAft>
              <a:buClr>
                <a:srgbClr val="000000"/>
              </a:buClr>
              <a:buSzPts val="3500"/>
              <a:buFont typeface="Trebuchet MS"/>
              <a:buChar char="●"/>
            </a:pPr>
            <a:r>
              <a:rPr lang="en-US" sz="3500" b="0" i="0" u="none" strike="noStrike" cap="none">
                <a:solidFill>
                  <a:srgbClr val="000000"/>
                </a:solidFill>
                <a:latin typeface="Trebuchet MS"/>
                <a:ea typeface="Trebuchet MS"/>
                <a:cs typeface="Trebuchet MS"/>
                <a:sym typeface="Trebuchet MS"/>
              </a:rPr>
              <a:t>Internal activities versus sub-awarding</a:t>
            </a:r>
            <a:endParaRPr sz="3500" b="0" i="0" u="none" strike="noStrike" cap="none">
              <a:solidFill>
                <a:srgbClr val="000000"/>
              </a:solidFill>
              <a:latin typeface="Trebuchet MS"/>
              <a:ea typeface="Trebuchet MS"/>
              <a:cs typeface="Trebuchet MS"/>
              <a:sym typeface="Trebuchet MS"/>
            </a:endParaRPr>
          </a:p>
          <a:p>
            <a:pPr marL="457200" marR="0" lvl="0" indent="0" algn="l" rtl="0">
              <a:lnSpc>
                <a:spcPct val="100000"/>
              </a:lnSpc>
              <a:spcBef>
                <a:spcPts val="0"/>
              </a:spcBef>
              <a:spcAft>
                <a:spcPts val="0"/>
              </a:spcAft>
              <a:buClr>
                <a:srgbClr val="000000"/>
              </a:buClr>
              <a:buSzPts val="3200"/>
              <a:buFont typeface="Arial"/>
              <a:buNone/>
            </a:pPr>
            <a:endParaRPr sz="3500" b="0" i="0" u="none" strike="noStrike" cap="none">
              <a:solidFill>
                <a:srgbClr val="000000"/>
              </a:solidFill>
              <a:latin typeface="Trebuchet MS"/>
              <a:ea typeface="Trebuchet MS"/>
              <a:cs typeface="Trebuchet MS"/>
              <a:sym typeface="Trebuchet MS"/>
            </a:endParaRPr>
          </a:p>
          <a:p>
            <a:pPr marL="457200" marR="0" lvl="0" indent="-450850" algn="l" rtl="0">
              <a:lnSpc>
                <a:spcPct val="100000"/>
              </a:lnSpc>
              <a:spcBef>
                <a:spcPts val="0"/>
              </a:spcBef>
              <a:spcAft>
                <a:spcPts val="0"/>
              </a:spcAft>
              <a:buClr>
                <a:srgbClr val="000000"/>
              </a:buClr>
              <a:buSzPts val="3500"/>
              <a:buFont typeface="Trebuchet MS"/>
              <a:buChar char="●"/>
            </a:pPr>
            <a:r>
              <a:rPr lang="en-US" sz="3500" b="0" i="0" u="none" strike="noStrike" cap="none">
                <a:solidFill>
                  <a:srgbClr val="000000"/>
                </a:solidFill>
                <a:latin typeface="Trebuchet MS"/>
                <a:ea typeface="Trebuchet MS"/>
                <a:cs typeface="Trebuchet MS"/>
                <a:sym typeface="Trebuchet MS"/>
              </a:rPr>
              <a:t>Referencing relevant Strategic Plans</a:t>
            </a:r>
            <a:endParaRPr sz="3500" b="0" i="0" u="none" strike="noStrike" cap="none">
              <a:solidFill>
                <a:srgbClr val="000000"/>
              </a:solidFill>
              <a:latin typeface="Trebuchet MS"/>
              <a:ea typeface="Trebuchet MS"/>
              <a:cs typeface="Trebuchet MS"/>
              <a:sym typeface="Trebuchet MS"/>
            </a:endParaRPr>
          </a:p>
          <a:p>
            <a:pPr marL="457200" marR="0" lvl="0" indent="0" algn="l" rtl="0">
              <a:lnSpc>
                <a:spcPct val="100000"/>
              </a:lnSpc>
              <a:spcBef>
                <a:spcPts val="0"/>
              </a:spcBef>
              <a:spcAft>
                <a:spcPts val="0"/>
              </a:spcAft>
              <a:buClr>
                <a:srgbClr val="000000"/>
              </a:buClr>
              <a:buSzPts val="3200"/>
              <a:buFont typeface="Arial"/>
              <a:buNone/>
            </a:pPr>
            <a:endParaRPr sz="3500" b="0" i="0" u="none" strike="noStrike" cap="none">
              <a:solidFill>
                <a:srgbClr val="000000"/>
              </a:solidFill>
              <a:latin typeface="Trebuchet MS"/>
              <a:ea typeface="Trebuchet MS"/>
              <a:cs typeface="Trebuchet MS"/>
              <a:sym typeface="Trebuchet MS"/>
            </a:endParaRPr>
          </a:p>
          <a:p>
            <a:pPr marL="457200" marR="0" lvl="0" indent="-450850" algn="l" rtl="0">
              <a:lnSpc>
                <a:spcPct val="100000"/>
              </a:lnSpc>
              <a:spcBef>
                <a:spcPts val="0"/>
              </a:spcBef>
              <a:spcAft>
                <a:spcPts val="0"/>
              </a:spcAft>
              <a:buClr>
                <a:srgbClr val="000000"/>
              </a:buClr>
              <a:buSzPts val="3500"/>
              <a:buFont typeface="Trebuchet MS"/>
              <a:buChar char="●"/>
            </a:pPr>
            <a:r>
              <a:rPr lang="en-US" sz="3500" b="0" i="0" u="none" strike="noStrike" cap="none">
                <a:solidFill>
                  <a:srgbClr val="000000"/>
                </a:solidFill>
                <a:latin typeface="Trebuchet MS"/>
                <a:ea typeface="Trebuchet MS"/>
                <a:cs typeface="Trebuchet MS"/>
                <a:sym typeface="Trebuchet MS"/>
              </a:rPr>
              <a:t>Board and Key Stakeholders Input/Acceptance</a:t>
            </a:r>
            <a:endParaRPr sz="3500" b="0" i="0" u="none" strike="noStrike" cap="none">
              <a:solidFill>
                <a:srgbClr val="000000"/>
              </a:solidFill>
              <a:latin typeface="Arial"/>
              <a:ea typeface="Arial"/>
              <a:cs typeface="Arial"/>
              <a:sym typeface="Arial"/>
            </a:endParaRPr>
          </a:p>
        </p:txBody>
      </p:sp>
      <p:sp>
        <p:nvSpPr>
          <p:cNvPr id="567" name="Google Shape;567;p25"/>
          <p:cNvSpPr txBox="1">
            <a:spLocks noGrp="1"/>
          </p:cNvSpPr>
          <p:nvPr>
            <p:ph type="sldNum" idx="12"/>
          </p:nvPr>
        </p:nvSpPr>
        <p:spPr>
          <a:xfrm>
            <a:off x="12169648" y="9007124"/>
            <a:ext cx="780300" cy="746700"/>
          </a:xfrm>
          <a:prstGeom prst="rect">
            <a:avLst/>
          </a:prstGeom>
          <a:noFill/>
          <a:ln>
            <a:noFill/>
          </a:ln>
        </p:spPr>
        <p:txBody>
          <a:bodyPr spcFirstLastPara="1" wrap="square" lIns="130025" tIns="130025" rIns="130025" bIns="130025" anchor="t" anchorCtr="0">
            <a:noAutofit/>
          </a:bodyPr>
          <a:lstStyle/>
          <a:p>
            <a:pPr marL="0" lvl="0" indent="0" algn="r" rtl="0">
              <a:lnSpc>
                <a:spcPct val="100000"/>
              </a:lnSpc>
              <a:spcBef>
                <a:spcPts val="0"/>
              </a:spcBef>
              <a:spcAft>
                <a:spcPts val="0"/>
              </a:spcAft>
              <a:buSzPts val="1800"/>
              <a:buNone/>
            </a:pPr>
            <a:fld id="{00000000-1234-1234-1234-123412341234}" type="slidenum">
              <a:rPr lang="en-US"/>
              <a:t>35</a:t>
            </a:fld>
            <a:endParaRPr/>
          </a:p>
        </p:txBody>
      </p:sp>
      <p:pic>
        <p:nvPicPr>
          <p:cNvPr id="568" name="Google Shape;568;p25"/>
          <p:cNvPicPr preferRelativeResize="0"/>
          <p:nvPr/>
        </p:nvPicPr>
        <p:blipFill rotWithShape="1">
          <a:blip r:embed="rId3">
            <a:alphaModFix/>
          </a:blip>
          <a:srcRect/>
          <a:stretch/>
        </p:blipFill>
        <p:spPr>
          <a:xfrm>
            <a:off x="10410349" y="399511"/>
            <a:ext cx="2039111" cy="350062"/>
          </a:xfrm>
          <a:prstGeom prst="rect">
            <a:avLst/>
          </a:prstGeom>
          <a:noFill/>
          <a:ln>
            <a:noFill/>
          </a:ln>
        </p:spPr>
      </p:pic>
      <p:grpSp>
        <p:nvGrpSpPr>
          <p:cNvPr id="569" name="Google Shape;569;p25"/>
          <p:cNvGrpSpPr/>
          <p:nvPr/>
        </p:nvGrpSpPr>
        <p:grpSpPr>
          <a:xfrm>
            <a:off x="8102600" y="8841472"/>
            <a:ext cx="4343399" cy="835928"/>
            <a:chOff x="8102600" y="8841472"/>
            <a:chExt cx="4343399" cy="835928"/>
          </a:xfrm>
        </p:grpSpPr>
        <p:pic>
          <p:nvPicPr>
            <p:cNvPr id="570" name="Google Shape;570;p25"/>
            <p:cNvPicPr preferRelativeResize="0"/>
            <p:nvPr/>
          </p:nvPicPr>
          <p:blipFill rotWithShape="1">
            <a:blip r:embed="rId4">
              <a:alphaModFix/>
            </a:blip>
            <a:srcRect/>
            <a:stretch/>
          </p:blipFill>
          <p:spPr>
            <a:xfrm>
              <a:off x="11014746" y="8991600"/>
              <a:ext cx="1431253" cy="685800"/>
            </a:xfrm>
            <a:prstGeom prst="rect">
              <a:avLst/>
            </a:prstGeom>
            <a:noFill/>
            <a:ln>
              <a:noFill/>
            </a:ln>
          </p:spPr>
        </p:pic>
        <p:sp>
          <p:nvSpPr>
            <p:cNvPr id="571" name="Google Shape;571;p25"/>
            <p:cNvSpPr txBox="1"/>
            <p:nvPr/>
          </p:nvSpPr>
          <p:spPr>
            <a:xfrm>
              <a:off x="8102600" y="8841472"/>
              <a:ext cx="2634325"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C0D0E"/>
                  </a:solidFill>
                  <a:latin typeface="Trebuchet MS"/>
                  <a:ea typeface="Trebuchet MS"/>
                  <a:cs typeface="Trebuchet MS"/>
                  <a:sym typeface="Trebuchet MS"/>
                </a:rPr>
                <a:t>Colorado Community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C0D0E"/>
                  </a:solidFill>
                  <a:latin typeface="Trebuchet MS"/>
                  <a:ea typeface="Trebuchet MS"/>
                  <a:cs typeface="Trebuchet MS"/>
                  <a:sym typeface="Trebuchet MS"/>
                </a:rPr>
                <a:t>Action Association</a:t>
              </a:r>
              <a:endParaRPr sz="1400" b="0" i="0" u="none" strike="noStrike" cap="none">
                <a:solidFill>
                  <a:srgbClr val="000000"/>
                </a:solidFill>
                <a:latin typeface="Arial"/>
                <a:ea typeface="Arial"/>
                <a:cs typeface="Arial"/>
                <a:sym typeface="Arial"/>
              </a:endParaRPr>
            </a:p>
          </p:txBody>
        </p:sp>
        <p:cxnSp>
          <p:nvCxnSpPr>
            <p:cNvPr id="572" name="Google Shape;572;p25"/>
            <p:cNvCxnSpPr/>
            <p:nvPr/>
          </p:nvCxnSpPr>
          <p:spPr>
            <a:xfrm>
              <a:off x="10859677" y="9046464"/>
              <a:ext cx="0" cy="598318"/>
            </a:xfrm>
            <a:prstGeom prst="straightConnector1">
              <a:avLst/>
            </a:prstGeom>
            <a:solidFill>
              <a:srgbClr val="14943F"/>
            </a:solidFill>
            <a:ln w="15875" cap="flat" cmpd="sng">
              <a:solidFill>
                <a:srgbClr val="000000"/>
              </a:solidFill>
              <a:prstDash val="solid"/>
              <a:miter lim="0"/>
              <a:headEnd type="none" w="sm" len="sm"/>
              <a:tailEnd type="none" w="sm" len="sm"/>
            </a:ln>
          </p:spPr>
        </p:cxn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sp>
        <p:nvSpPr>
          <p:cNvPr id="577" name="Google Shape;577;p82"/>
          <p:cNvSpPr txBox="1">
            <a:spLocks noGrp="1"/>
          </p:cNvSpPr>
          <p:nvPr>
            <p:ph type="sldNum" idx="12"/>
          </p:nvPr>
        </p:nvSpPr>
        <p:spPr>
          <a:xfrm>
            <a:off x="12169648" y="9007124"/>
            <a:ext cx="780300" cy="746700"/>
          </a:xfrm>
          <a:prstGeom prst="rect">
            <a:avLst/>
          </a:prstGeom>
          <a:noFill/>
          <a:ln>
            <a:noFill/>
          </a:ln>
        </p:spPr>
        <p:txBody>
          <a:bodyPr spcFirstLastPara="1" wrap="square" lIns="130025" tIns="130025" rIns="130025" bIns="130025" anchor="t" anchorCtr="0">
            <a:noAutofit/>
          </a:bodyPr>
          <a:lstStyle/>
          <a:p>
            <a:pPr marL="0" lvl="0" indent="0" algn="r" rtl="0">
              <a:lnSpc>
                <a:spcPct val="100000"/>
              </a:lnSpc>
              <a:spcBef>
                <a:spcPts val="0"/>
              </a:spcBef>
              <a:spcAft>
                <a:spcPts val="0"/>
              </a:spcAft>
              <a:buSzPts val="1800"/>
              <a:buNone/>
            </a:pPr>
            <a:fld id="{00000000-1234-1234-1234-123412341234}" type="slidenum">
              <a:rPr lang="en-US"/>
              <a:t>36</a:t>
            </a:fld>
            <a:endParaRPr/>
          </a:p>
        </p:txBody>
      </p:sp>
      <p:pic>
        <p:nvPicPr>
          <p:cNvPr id="578" name="Google Shape;578;p82"/>
          <p:cNvPicPr preferRelativeResize="0"/>
          <p:nvPr/>
        </p:nvPicPr>
        <p:blipFill rotWithShape="1">
          <a:blip r:embed="rId3">
            <a:alphaModFix/>
          </a:blip>
          <a:srcRect/>
          <a:stretch/>
        </p:blipFill>
        <p:spPr>
          <a:xfrm>
            <a:off x="11233434" y="190500"/>
            <a:ext cx="1431253" cy="685800"/>
          </a:xfrm>
          <a:prstGeom prst="rect">
            <a:avLst/>
          </a:prstGeom>
          <a:noFill/>
          <a:ln>
            <a:noFill/>
          </a:ln>
        </p:spPr>
      </p:pic>
      <p:grpSp>
        <p:nvGrpSpPr>
          <p:cNvPr id="579" name="Google Shape;579;p82"/>
          <p:cNvGrpSpPr/>
          <p:nvPr/>
        </p:nvGrpSpPr>
        <p:grpSpPr>
          <a:xfrm>
            <a:off x="8102600" y="8833926"/>
            <a:ext cx="4343399" cy="835928"/>
            <a:chOff x="8102600" y="8841472"/>
            <a:chExt cx="4343399" cy="835928"/>
          </a:xfrm>
        </p:grpSpPr>
        <p:pic>
          <p:nvPicPr>
            <p:cNvPr id="580" name="Google Shape;580;p82"/>
            <p:cNvPicPr preferRelativeResize="0"/>
            <p:nvPr/>
          </p:nvPicPr>
          <p:blipFill rotWithShape="1">
            <a:blip r:embed="rId3">
              <a:alphaModFix/>
            </a:blip>
            <a:srcRect/>
            <a:stretch/>
          </p:blipFill>
          <p:spPr>
            <a:xfrm>
              <a:off x="11014746" y="8991600"/>
              <a:ext cx="1431253" cy="685800"/>
            </a:xfrm>
            <a:prstGeom prst="rect">
              <a:avLst/>
            </a:prstGeom>
            <a:noFill/>
            <a:ln>
              <a:noFill/>
            </a:ln>
          </p:spPr>
        </p:pic>
        <p:sp>
          <p:nvSpPr>
            <p:cNvPr id="581" name="Google Shape;581;p82"/>
            <p:cNvSpPr txBox="1"/>
            <p:nvPr/>
          </p:nvSpPr>
          <p:spPr>
            <a:xfrm>
              <a:off x="8102600" y="8841472"/>
              <a:ext cx="2634325"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C0D0E"/>
                  </a:solidFill>
                  <a:latin typeface="Trebuchet MS"/>
                  <a:ea typeface="Trebuchet MS"/>
                  <a:cs typeface="Trebuchet MS"/>
                  <a:sym typeface="Trebuchet MS"/>
                </a:rPr>
                <a:t>Colorado Community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C0D0E"/>
                  </a:solidFill>
                  <a:latin typeface="Trebuchet MS"/>
                  <a:ea typeface="Trebuchet MS"/>
                  <a:cs typeface="Trebuchet MS"/>
                  <a:sym typeface="Trebuchet MS"/>
                </a:rPr>
                <a:t>Action Association</a:t>
              </a:r>
              <a:endParaRPr sz="1400" b="0" i="0" u="none" strike="noStrike" cap="none">
                <a:solidFill>
                  <a:srgbClr val="000000"/>
                </a:solidFill>
                <a:latin typeface="Arial"/>
                <a:ea typeface="Arial"/>
                <a:cs typeface="Arial"/>
                <a:sym typeface="Arial"/>
              </a:endParaRPr>
            </a:p>
          </p:txBody>
        </p:sp>
        <p:cxnSp>
          <p:nvCxnSpPr>
            <p:cNvPr id="582" name="Google Shape;582;p82"/>
            <p:cNvCxnSpPr/>
            <p:nvPr/>
          </p:nvCxnSpPr>
          <p:spPr>
            <a:xfrm>
              <a:off x="10859677" y="9046464"/>
              <a:ext cx="0" cy="598318"/>
            </a:xfrm>
            <a:prstGeom prst="straightConnector1">
              <a:avLst/>
            </a:prstGeom>
            <a:solidFill>
              <a:srgbClr val="14943F"/>
            </a:solidFill>
            <a:ln w="15875" cap="flat" cmpd="sng">
              <a:solidFill>
                <a:srgbClr val="000000"/>
              </a:solidFill>
              <a:prstDash val="solid"/>
              <a:miter lim="0"/>
              <a:headEnd type="none" w="sm" len="sm"/>
              <a:tailEnd type="none" w="sm" len="sm"/>
            </a:ln>
          </p:spPr>
        </p:cxnSp>
      </p:grpSp>
      <p:sp>
        <p:nvSpPr>
          <p:cNvPr id="583" name="Google Shape;583;p82"/>
          <p:cNvSpPr txBox="1">
            <a:spLocks noGrp="1"/>
          </p:cNvSpPr>
          <p:nvPr>
            <p:ph type="title"/>
          </p:nvPr>
        </p:nvSpPr>
        <p:spPr>
          <a:xfrm>
            <a:off x="1015997" y="1039070"/>
            <a:ext cx="10972800" cy="121350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SzPts val="1400"/>
              <a:buNone/>
            </a:pPr>
            <a:r>
              <a:rPr lang="en-US" b="1">
                <a:solidFill>
                  <a:srgbClr val="2D348E"/>
                </a:solidFill>
              </a:rPr>
              <a:t>ACTIVITY</a:t>
            </a:r>
            <a:endParaRPr/>
          </a:p>
        </p:txBody>
      </p:sp>
      <p:sp>
        <p:nvSpPr>
          <p:cNvPr id="584" name="Google Shape;584;p82"/>
          <p:cNvSpPr txBox="1"/>
          <p:nvPr/>
        </p:nvSpPr>
        <p:spPr>
          <a:xfrm>
            <a:off x="1923041" y="2798846"/>
            <a:ext cx="9158700" cy="4155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4400" b="0" i="0" u="none" strike="noStrike" cap="none">
                <a:solidFill>
                  <a:srgbClr val="000000"/>
                </a:solidFill>
                <a:latin typeface="Trebuchet MS"/>
                <a:ea typeface="Trebuchet MS"/>
                <a:cs typeface="Trebuchet MS"/>
                <a:sym typeface="Trebuchet MS"/>
              </a:rPr>
              <a:t>Large Group Discussion:</a:t>
            </a:r>
            <a:endParaRPr sz="4400" b="0" i="0" u="none" strike="noStrike" cap="none">
              <a:solidFill>
                <a:srgbClr val="000000"/>
              </a:solidFill>
              <a:latin typeface="Trebuchet MS"/>
              <a:ea typeface="Trebuchet MS"/>
              <a:cs typeface="Trebuchet MS"/>
              <a:sym typeface="Trebuchet MS"/>
            </a:endParaRPr>
          </a:p>
          <a:p>
            <a:pPr marL="0" marR="0" lvl="0" indent="0" algn="ctr" rtl="0">
              <a:lnSpc>
                <a:spcPct val="100000"/>
              </a:lnSpc>
              <a:spcBef>
                <a:spcPts val="0"/>
              </a:spcBef>
              <a:spcAft>
                <a:spcPts val="0"/>
              </a:spcAft>
              <a:buNone/>
            </a:pPr>
            <a:endParaRPr sz="4400">
              <a:latin typeface="Trebuchet MS"/>
              <a:ea typeface="Trebuchet MS"/>
              <a:cs typeface="Trebuchet MS"/>
              <a:sym typeface="Trebuchet MS"/>
            </a:endParaRPr>
          </a:p>
          <a:p>
            <a:pPr marL="0" lvl="0" indent="0" algn="ctr" rtl="0">
              <a:spcBef>
                <a:spcPts val="0"/>
              </a:spcBef>
              <a:spcAft>
                <a:spcPts val="0"/>
              </a:spcAft>
              <a:buNone/>
            </a:pPr>
            <a:r>
              <a:rPr lang="en-US" sz="4400" b="1">
                <a:latin typeface="Trebuchet MS"/>
                <a:ea typeface="Trebuchet MS"/>
                <a:cs typeface="Trebuchet MS"/>
                <a:sym typeface="Trebuchet MS"/>
              </a:rPr>
              <a:t>Key takeaways from handout of the application sections on the Community Action Plan &amp; Strategic Plan</a:t>
            </a:r>
            <a:endParaRPr sz="4400">
              <a:latin typeface="Trebuchet MS"/>
              <a:ea typeface="Trebuchet MS"/>
              <a:cs typeface="Trebuchet MS"/>
              <a:sym typeface="Trebuchet MS"/>
            </a:endParaRPr>
          </a:p>
        </p:txBody>
      </p:sp>
      <p:grpSp>
        <p:nvGrpSpPr>
          <p:cNvPr id="585" name="Google Shape;585;p82"/>
          <p:cNvGrpSpPr/>
          <p:nvPr/>
        </p:nvGrpSpPr>
        <p:grpSpPr>
          <a:xfrm>
            <a:off x="8102600" y="8841472"/>
            <a:ext cx="4343399" cy="835928"/>
            <a:chOff x="8102600" y="8841472"/>
            <a:chExt cx="4343399" cy="835928"/>
          </a:xfrm>
        </p:grpSpPr>
        <p:pic>
          <p:nvPicPr>
            <p:cNvPr id="586" name="Google Shape;586;p82"/>
            <p:cNvPicPr preferRelativeResize="0"/>
            <p:nvPr/>
          </p:nvPicPr>
          <p:blipFill rotWithShape="1">
            <a:blip r:embed="rId3">
              <a:alphaModFix/>
            </a:blip>
            <a:srcRect/>
            <a:stretch/>
          </p:blipFill>
          <p:spPr>
            <a:xfrm>
              <a:off x="11014746" y="8991600"/>
              <a:ext cx="1431253" cy="685800"/>
            </a:xfrm>
            <a:prstGeom prst="rect">
              <a:avLst/>
            </a:prstGeom>
            <a:noFill/>
            <a:ln>
              <a:noFill/>
            </a:ln>
          </p:spPr>
        </p:pic>
        <p:sp>
          <p:nvSpPr>
            <p:cNvPr id="587" name="Google Shape;587;p82"/>
            <p:cNvSpPr txBox="1"/>
            <p:nvPr/>
          </p:nvSpPr>
          <p:spPr>
            <a:xfrm>
              <a:off x="8102600" y="8841472"/>
              <a:ext cx="2634325"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C0D0E"/>
                  </a:solidFill>
                  <a:latin typeface="Trebuchet MS"/>
                  <a:ea typeface="Trebuchet MS"/>
                  <a:cs typeface="Trebuchet MS"/>
                  <a:sym typeface="Trebuchet MS"/>
                </a:rPr>
                <a:t>Colorado Community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C0D0E"/>
                  </a:solidFill>
                  <a:latin typeface="Trebuchet MS"/>
                  <a:ea typeface="Trebuchet MS"/>
                  <a:cs typeface="Trebuchet MS"/>
                  <a:sym typeface="Trebuchet MS"/>
                </a:rPr>
                <a:t>Action Association</a:t>
              </a:r>
              <a:endParaRPr sz="1400" b="0" i="0" u="none" strike="noStrike" cap="none">
                <a:solidFill>
                  <a:srgbClr val="000000"/>
                </a:solidFill>
                <a:latin typeface="Arial"/>
                <a:ea typeface="Arial"/>
                <a:cs typeface="Arial"/>
                <a:sym typeface="Arial"/>
              </a:endParaRPr>
            </a:p>
          </p:txBody>
        </p:sp>
        <p:cxnSp>
          <p:nvCxnSpPr>
            <p:cNvPr id="588" name="Google Shape;588;p82"/>
            <p:cNvCxnSpPr/>
            <p:nvPr/>
          </p:nvCxnSpPr>
          <p:spPr>
            <a:xfrm>
              <a:off x="10859677" y="9046464"/>
              <a:ext cx="0" cy="598318"/>
            </a:xfrm>
            <a:prstGeom prst="straightConnector1">
              <a:avLst/>
            </a:prstGeom>
            <a:solidFill>
              <a:srgbClr val="14943F"/>
            </a:solidFill>
            <a:ln w="15875" cap="flat" cmpd="sng">
              <a:solidFill>
                <a:srgbClr val="000000"/>
              </a:solidFill>
              <a:prstDash val="solid"/>
              <a:miter lim="0"/>
              <a:headEnd type="none" w="sm" len="sm"/>
              <a:tailEnd type="none" w="sm" len="sm"/>
            </a:ln>
          </p:spPr>
        </p:cxn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92"/>
        <p:cNvGrpSpPr/>
        <p:nvPr/>
      </p:nvGrpSpPr>
      <p:grpSpPr>
        <a:xfrm>
          <a:off x="0" y="0"/>
          <a:ext cx="0" cy="0"/>
          <a:chOff x="0" y="0"/>
          <a:chExt cx="0" cy="0"/>
        </a:xfrm>
      </p:grpSpPr>
      <p:sp>
        <p:nvSpPr>
          <p:cNvPr id="593" name="Google Shape;593;p26"/>
          <p:cNvSpPr txBox="1"/>
          <p:nvPr/>
        </p:nvSpPr>
        <p:spPr>
          <a:xfrm>
            <a:off x="922698" y="2590800"/>
            <a:ext cx="2836502" cy="4616648"/>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FFFFFF"/>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FFFFFF"/>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FFFFFF"/>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FFFFFF"/>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3000"/>
              <a:buFont typeface="Arial"/>
              <a:buNone/>
            </a:pPr>
            <a:endParaRPr sz="3000" b="0" i="0" u="none" strike="noStrike" cap="none">
              <a:solidFill>
                <a:srgbClr val="FFFFFF"/>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4000"/>
              <a:buFont typeface="Arial"/>
              <a:buNone/>
            </a:pPr>
            <a:r>
              <a:rPr lang="en-US" sz="4000" b="0" i="0" u="none" strike="noStrike" cap="none">
                <a:solidFill>
                  <a:srgbClr val="FFFFFF"/>
                </a:solidFill>
                <a:latin typeface="Trebuchet MS"/>
                <a:ea typeface="Trebuchet MS"/>
                <a:cs typeface="Trebuchet MS"/>
                <a:sym typeface="Trebuchet MS"/>
              </a:rPr>
              <a:t> Activity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5C6670"/>
              </a:solidFill>
              <a:latin typeface="Trebuchet MS"/>
              <a:ea typeface="Trebuchet MS"/>
              <a:cs typeface="Trebuchet MS"/>
              <a:sym typeface="Trebuchet MS"/>
            </a:endParaRPr>
          </a:p>
        </p:txBody>
      </p:sp>
      <p:sp>
        <p:nvSpPr>
          <p:cNvPr id="594" name="Google Shape;594;p26"/>
          <p:cNvSpPr txBox="1">
            <a:spLocks noGrp="1"/>
          </p:cNvSpPr>
          <p:nvPr>
            <p:ph type="body" idx="1"/>
          </p:nvPr>
        </p:nvSpPr>
        <p:spPr>
          <a:xfrm>
            <a:off x="559400" y="1691334"/>
            <a:ext cx="6260400" cy="6948192"/>
          </a:xfrm>
          <a:prstGeom prst="rect">
            <a:avLst/>
          </a:prstGeom>
          <a:solidFill>
            <a:srgbClr val="2D348E"/>
          </a:solidFill>
          <a:ln>
            <a:noFill/>
          </a:ln>
        </p:spPr>
        <p:txBody>
          <a:bodyPr spcFirstLastPara="1" wrap="square" lIns="91425" tIns="45700" rIns="91425" bIns="45700" anchor="t" anchorCtr="0">
            <a:normAutofit fontScale="25000" lnSpcReduction="20000"/>
          </a:bodyPr>
          <a:lstStyle/>
          <a:p>
            <a:pPr marL="444501" lvl="1" indent="-241300" algn="l" rtl="0">
              <a:lnSpc>
                <a:spcPct val="100000"/>
              </a:lnSpc>
              <a:spcBef>
                <a:spcPts val="0"/>
              </a:spcBef>
              <a:spcAft>
                <a:spcPts val="0"/>
              </a:spcAft>
              <a:buClr>
                <a:schemeClr val="lt1"/>
              </a:buClr>
              <a:buSzPct val="100000"/>
              <a:buFont typeface="Arial"/>
              <a:buNone/>
            </a:pPr>
            <a:endParaRPr sz="1600" b="1" dirty="0"/>
          </a:p>
          <a:p>
            <a:pPr marL="342900" lvl="1" indent="-126906" algn="l" rtl="0">
              <a:lnSpc>
                <a:spcPct val="100000"/>
              </a:lnSpc>
              <a:spcBef>
                <a:spcPts val="0"/>
              </a:spcBef>
              <a:spcAft>
                <a:spcPts val="0"/>
              </a:spcAft>
              <a:buClr>
                <a:schemeClr val="lt1"/>
              </a:buClr>
              <a:buSzPct val="100000"/>
              <a:buFont typeface="Arial"/>
              <a:buAutoNum type="arabicPeriod"/>
            </a:pPr>
            <a:r>
              <a:rPr lang="en-US" sz="7994" b="1" dirty="0"/>
              <a:t>  Individuals need transportation to get to work. </a:t>
            </a:r>
            <a:endParaRPr sz="7994" dirty="0"/>
          </a:p>
          <a:p>
            <a:pPr marL="1714500" lvl="1" indent="-1371600" algn="l" rtl="0">
              <a:lnSpc>
                <a:spcPct val="100000"/>
              </a:lnSpc>
              <a:spcBef>
                <a:spcPts val="0"/>
              </a:spcBef>
              <a:spcAft>
                <a:spcPts val="0"/>
              </a:spcAft>
              <a:buClr>
                <a:schemeClr val="lt1"/>
              </a:buClr>
              <a:buSzPts val="400"/>
              <a:buFont typeface="+mj-lt"/>
              <a:buAutoNum type="arabicPeriod"/>
            </a:pPr>
            <a:endParaRPr sz="7994" b="1" dirty="0"/>
          </a:p>
          <a:p>
            <a:pPr marL="342900" lvl="1" indent="-126906" algn="l" rtl="0">
              <a:lnSpc>
                <a:spcPct val="100000"/>
              </a:lnSpc>
              <a:spcBef>
                <a:spcPts val="0"/>
              </a:spcBef>
              <a:spcAft>
                <a:spcPts val="0"/>
              </a:spcAft>
              <a:buClr>
                <a:schemeClr val="lt1"/>
              </a:buClr>
              <a:buSzPct val="100000"/>
              <a:buFont typeface="Arial"/>
              <a:buAutoNum type="arabicPeriod"/>
            </a:pPr>
            <a:r>
              <a:rPr lang="en-US" sz="7994" b="1" dirty="0"/>
              <a:t> Staff lack skills to work with families in trauma. </a:t>
            </a:r>
            <a:endParaRPr sz="7994" dirty="0"/>
          </a:p>
          <a:p>
            <a:pPr marL="1714500" lvl="1" indent="-1371600" algn="l" rtl="0">
              <a:lnSpc>
                <a:spcPct val="100000"/>
              </a:lnSpc>
              <a:spcBef>
                <a:spcPts val="0"/>
              </a:spcBef>
              <a:spcAft>
                <a:spcPts val="0"/>
              </a:spcAft>
              <a:buClr>
                <a:schemeClr val="lt1"/>
              </a:buClr>
              <a:buSzPts val="400"/>
              <a:buFont typeface="+mj-lt"/>
              <a:buAutoNum type="arabicPeriod"/>
            </a:pPr>
            <a:endParaRPr sz="7994" b="1" dirty="0"/>
          </a:p>
          <a:p>
            <a:pPr marL="342900" lvl="1" indent="-126906" algn="l" rtl="0">
              <a:lnSpc>
                <a:spcPct val="100000"/>
              </a:lnSpc>
              <a:spcBef>
                <a:spcPts val="0"/>
              </a:spcBef>
              <a:spcAft>
                <a:spcPts val="0"/>
              </a:spcAft>
              <a:buClr>
                <a:schemeClr val="lt1"/>
              </a:buClr>
              <a:buSzPct val="100000"/>
              <a:buFont typeface="Arial"/>
              <a:buAutoNum type="arabicPeriod"/>
            </a:pPr>
            <a:r>
              <a:rPr lang="en-US" sz="7994" b="1" dirty="0"/>
              <a:t> There is not enough affordable housing in our community.</a:t>
            </a:r>
            <a:endParaRPr sz="7994" dirty="0"/>
          </a:p>
          <a:p>
            <a:pPr marL="1714500" lvl="1" indent="-1371600" algn="l" rtl="0">
              <a:lnSpc>
                <a:spcPct val="100000"/>
              </a:lnSpc>
              <a:spcBef>
                <a:spcPts val="0"/>
              </a:spcBef>
              <a:spcAft>
                <a:spcPts val="0"/>
              </a:spcAft>
              <a:buClr>
                <a:schemeClr val="lt1"/>
              </a:buClr>
              <a:buSzPts val="400"/>
              <a:buFont typeface="+mj-lt"/>
              <a:buAutoNum type="arabicPeriod"/>
            </a:pPr>
            <a:endParaRPr sz="7994" b="1" dirty="0"/>
          </a:p>
          <a:p>
            <a:pPr marL="342900" lvl="1" indent="-126906" algn="l" rtl="0">
              <a:lnSpc>
                <a:spcPct val="100000"/>
              </a:lnSpc>
              <a:spcBef>
                <a:spcPts val="0"/>
              </a:spcBef>
              <a:spcAft>
                <a:spcPts val="0"/>
              </a:spcAft>
              <a:buClr>
                <a:schemeClr val="lt1"/>
              </a:buClr>
              <a:buSzPct val="100000"/>
              <a:buFont typeface="Arial"/>
              <a:buAutoNum type="arabicPeriod"/>
            </a:pPr>
            <a:r>
              <a:rPr lang="en-US" sz="7994" b="1" dirty="0"/>
              <a:t> Families need housing they can afford.</a:t>
            </a:r>
            <a:endParaRPr sz="7994" dirty="0"/>
          </a:p>
          <a:p>
            <a:pPr marL="1714500" lvl="1" indent="-1371600" algn="l" rtl="0">
              <a:lnSpc>
                <a:spcPct val="100000"/>
              </a:lnSpc>
              <a:spcBef>
                <a:spcPts val="0"/>
              </a:spcBef>
              <a:spcAft>
                <a:spcPts val="0"/>
              </a:spcAft>
              <a:buClr>
                <a:schemeClr val="lt1"/>
              </a:buClr>
              <a:buSzPts val="400"/>
              <a:buFont typeface="+mj-lt"/>
              <a:buAutoNum type="arabicPeriod"/>
            </a:pPr>
            <a:endParaRPr sz="7994" b="1" dirty="0"/>
          </a:p>
          <a:p>
            <a:pPr marL="342900" lvl="1" indent="-126906" algn="l" rtl="0">
              <a:lnSpc>
                <a:spcPct val="100000"/>
              </a:lnSpc>
              <a:spcBef>
                <a:spcPts val="0"/>
              </a:spcBef>
              <a:spcAft>
                <a:spcPts val="0"/>
              </a:spcAft>
              <a:buClr>
                <a:schemeClr val="lt1"/>
              </a:buClr>
              <a:buSzPct val="100000"/>
              <a:buFont typeface="Arial"/>
              <a:buAutoNum type="arabicPeriod"/>
            </a:pPr>
            <a:r>
              <a:rPr lang="en-US" sz="7994" b="1" dirty="0"/>
              <a:t> We do not have a housing program at our agency.</a:t>
            </a:r>
            <a:endParaRPr sz="7994" dirty="0"/>
          </a:p>
          <a:p>
            <a:pPr marL="1714500" lvl="1" indent="-1371600" algn="l" rtl="0">
              <a:lnSpc>
                <a:spcPct val="100000"/>
              </a:lnSpc>
              <a:spcBef>
                <a:spcPts val="0"/>
              </a:spcBef>
              <a:spcAft>
                <a:spcPts val="0"/>
              </a:spcAft>
              <a:buClr>
                <a:schemeClr val="lt1"/>
              </a:buClr>
              <a:buSzPts val="400"/>
              <a:buFont typeface="+mj-lt"/>
              <a:buAutoNum type="arabicPeriod"/>
            </a:pPr>
            <a:endParaRPr sz="7994" b="1" dirty="0"/>
          </a:p>
          <a:p>
            <a:pPr marL="342900" lvl="1" indent="-126906" algn="l" rtl="0">
              <a:lnSpc>
                <a:spcPct val="100000"/>
              </a:lnSpc>
              <a:spcBef>
                <a:spcPts val="0"/>
              </a:spcBef>
              <a:spcAft>
                <a:spcPts val="0"/>
              </a:spcAft>
              <a:buClr>
                <a:schemeClr val="lt1"/>
              </a:buClr>
              <a:buSzPct val="100000"/>
              <a:buFont typeface="Arial"/>
              <a:buAutoNum type="arabicPeriod"/>
            </a:pPr>
            <a:r>
              <a:rPr lang="en-US" sz="7994" b="1" dirty="0"/>
              <a:t> Individuals need skills to prepare them for living wage jobs.</a:t>
            </a:r>
            <a:endParaRPr sz="7994" dirty="0"/>
          </a:p>
          <a:p>
            <a:pPr marL="1714500" lvl="1" indent="-1371600" algn="l" rtl="0">
              <a:lnSpc>
                <a:spcPct val="100000"/>
              </a:lnSpc>
              <a:spcBef>
                <a:spcPts val="0"/>
              </a:spcBef>
              <a:spcAft>
                <a:spcPts val="0"/>
              </a:spcAft>
              <a:buClr>
                <a:schemeClr val="lt1"/>
              </a:buClr>
              <a:buSzPts val="400"/>
              <a:buFont typeface="+mj-lt"/>
              <a:buAutoNum type="arabicPeriod"/>
            </a:pPr>
            <a:endParaRPr sz="7994" b="1" dirty="0"/>
          </a:p>
          <a:p>
            <a:pPr marL="342900" lvl="1" indent="-126906" algn="l" rtl="0">
              <a:lnSpc>
                <a:spcPct val="100000"/>
              </a:lnSpc>
              <a:spcBef>
                <a:spcPts val="0"/>
              </a:spcBef>
              <a:spcAft>
                <a:spcPts val="0"/>
              </a:spcAft>
              <a:buClr>
                <a:schemeClr val="lt1"/>
              </a:buClr>
              <a:buSzPct val="100000"/>
              <a:buFont typeface="Arial"/>
              <a:buAutoNum type="arabicPeriod"/>
            </a:pPr>
            <a:r>
              <a:rPr lang="en-US" sz="7994" b="1" dirty="0"/>
              <a:t> Children are not ready for school.</a:t>
            </a:r>
            <a:endParaRPr sz="7994" dirty="0"/>
          </a:p>
          <a:p>
            <a:pPr marL="1714500" lvl="1" indent="-1371600" algn="l" rtl="0">
              <a:lnSpc>
                <a:spcPct val="100000"/>
              </a:lnSpc>
              <a:spcBef>
                <a:spcPts val="0"/>
              </a:spcBef>
              <a:spcAft>
                <a:spcPts val="0"/>
              </a:spcAft>
              <a:buClr>
                <a:schemeClr val="lt1"/>
              </a:buClr>
              <a:buSzPts val="400"/>
              <a:buFont typeface="+mj-lt"/>
              <a:buAutoNum type="arabicPeriod"/>
            </a:pPr>
            <a:endParaRPr sz="7994" b="1" dirty="0"/>
          </a:p>
          <a:p>
            <a:pPr marL="342900" lvl="1" indent="-126906" algn="l" rtl="0">
              <a:lnSpc>
                <a:spcPct val="100000"/>
              </a:lnSpc>
              <a:spcBef>
                <a:spcPts val="0"/>
              </a:spcBef>
              <a:spcAft>
                <a:spcPts val="0"/>
              </a:spcAft>
              <a:buClr>
                <a:schemeClr val="lt1"/>
              </a:buClr>
              <a:buSzPct val="100000"/>
              <a:buFont typeface="Arial"/>
              <a:buAutoNum type="arabicPeriod"/>
            </a:pPr>
            <a:r>
              <a:rPr lang="en-US" sz="7994" b="1" dirty="0"/>
              <a:t> Senior citizens’ homes are in disrepair which threatens independence. </a:t>
            </a:r>
            <a:endParaRPr sz="7994" dirty="0"/>
          </a:p>
          <a:p>
            <a:pPr marL="1714500" lvl="1" indent="-1371600" algn="l" rtl="0">
              <a:lnSpc>
                <a:spcPct val="100000"/>
              </a:lnSpc>
              <a:spcBef>
                <a:spcPts val="0"/>
              </a:spcBef>
              <a:spcAft>
                <a:spcPts val="0"/>
              </a:spcAft>
              <a:buClr>
                <a:schemeClr val="lt1"/>
              </a:buClr>
              <a:buSzPts val="400"/>
              <a:buFont typeface="+mj-lt"/>
              <a:buAutoNum type="arabicPeriod"/>
            </a:pPr>
            <a:endParaRPr sz="7994" b="1" dirty="0"/>
          </a:p>
          <a:p>
            <a:pPr marL="342900" lvl="1" indent="-126906" algn="l" rtl="0">
              <a:lnSpc>
                <a:spcPct val="100000"/>
              </a:lnSpc>
              <a:spcBef>
                <a:spcPts val="0"/>
              </a:spcBef>
              <a:spcAft>
                <a:spcPts val="0"/>
              </a:spcAft>
              <a:buClr>
                <a:schemeClr val="lt1"/>
              </a:buClr>
              <a:buSzPct val="100000"/>
              <a:buFont typeface="Arial"/>
              <a:buAutoNum type="arabicPeriod"/>
            </a:pPr>
            <a:r>
              <a:rPr lang="en-US" sz="7994" b="1" dirty="0"/>
              <a:t> Families report food scarcity at least once a month.</a:t>
            </a:r>
            <a:endParaRPr sz="7994" dirty="0"/>
          </a:p>
          <a:p>
            <a:pPr marL="1714500" lvl="1" indent="-1371600" algn="l" rtl="0">
              <a:lnSpc>
                <a:spcPct val="100000"/>
              </a:lnSpc>
              <a:spcBef>
                <a:spcPts val="0"/>
              </a:spcBef>
              <a:spcAft>
                <a:spcPts val="0"/>
              </a:spcAft>
              <a:buClr>
                <a:schemeClr val="lt1"/>
              </a:buClr>
              <a:buSzPts val="400"/>
              <a:buFont typeface="+mj-lt"/>
              <a:buAutoNum type="arabicPeriod"/>
            </a:pPr>
            <a:endParaRPr sz="7994" b="1" dirty="0"/>
          </a:p>
          <a:p>
            <a:pPr marL="342900" lvl="1" indent="-126906" algn="l" rtl="0">
              <a:lnSpc>
                <a:spcPct val="100000"/>
              </a:lnSpc>
              <a:spcBef>
                <a:spcPts val="0"/>
              </a:spcBef>
              <a:spcAft>
                <a:spcPts val="0"/>
              </a:spcAft>
              <a:buClr>
                <a:schemeClr val="lt1"/>
              </a:buClr>
              <a:buSzPct val="100000"/>
              <a:buFont typeface="Arial"/>
              <a:buAutoNum type="arabicPeriod"/>
            </a:pPr>
            <a:r>
              <a:rPr lang="en-US" sz="7994" b="1" dirty="0"/>
              <a:t> There are no summer feeding programs in our community.</a:t>
            </a:r>
            <a:endParaRPr sz="7994" dirty="0"/>
          </a:p>
          <a:p>
            <a:pPr marL="342917" lvl="0" indent="-342917" algn="l" rtl="0">
              <a:lnSpc>
                <a:spcPct val="100000"/>
              </a:lnSpc>
              <a:spcBef>
                <a:spcPts val="4200"/>
              </a:spcBef>
              <a:spcAft>
                <a:spcPts val="0"/>
              </a:spcAft>
              <a:buSzPct val="46666"/>
              <a:buNone/>
            </a:pPr>
            <a:endParaRPr dirty="0"/>
          </a:p>
          <a:p>
            <a:pPr marL="342917" lvl="0" indent="-342917" algn="l" rtl="0">
              <a:lnSpc>
                <a:spcPct val="100000"/>
              </a:lnSpc>
              <a:spcBef>
                <a:spcPts val="4200"/>
              </a:spcBef>
              <a:spcAft>
                <a:spcPts val="0"/>
              </a:spcAft>
              <a:buSzPct val="46666"/>
              <a:buNone/>
            </a:pPr>
            <a:endParaRPr dirty="0"/>
          </a:p>
          <a:p>
            <a:pPr marL="342917" lvl="0" indent="-342917" algn="l" rtl="0">
              <a:lnSpc>
                <a:spcPct val="100000"/>
              </a:lnSpc>
              <a:spcBef>
                <a:spcPts val="4200"/>
              </a:spcBef>
              <a:spcAft>
                <a:spcPts val="0"/>
              </a:spcAft>
              <a:buSzPct val="46666"/>
              <a:buNone/>
            </a:pPr>
            <a:endParaRPr dirty="0"/>
          </a:p>
        </p:txBody>
      </p:sp>
      <p:sp>
        <p:nvSpPr>
          <p:cNvPr id="595" name="Google Shape;595;p26"/>
          <p:cNvSpPr txBox="1"/>
          <p:nvPr/>
        </p:nvSpPr>
        <p:spPr>
          <a:xfrm>
            <a:off x="6884900" y="1706858"/>
            <a:ext cx="5708700" cy="6929142"/>
          </a:xfrm>
          <a:prstGeom prst="rect">
            <a:avLst/>
          </a:prstGeom>
          <a:solidFill>
            <a:srgbClr val="2D348E"/>
          </a:solidFill>
          <a:ln>
            <a:noFill/>
          </a:ln>
        </p:spPr>
        <p:txBody>
          <a:bodyPr spcFirstLastPara="1" wrap="square" lIns="91425" tIns="45700" rIns="91425" bIns="45700" anchor="t" anchorCtr="0">
            <a:normAutofit fontScale="25000" lnSpcReduction="20000"/>
          </a:bodyPr>
          <a:lstStyle/>
          <a:p>
            <a:pPr marL="91440" marR="182880" lvl="1" indent="124460" algn="l" rtl="0">
              <a:lnSpc>
                <a:spcPct val="100000"/>
              </a:lnSpc>
              <a:spcBef>
                <a:spcPts val="0"/>
              </a:spcBef>
              <a:spcAft>
                <a:spcPts val="0"/>
              </a:spcAft>
              <a:buClr>
                <a:schemeClr val="lt1"/>
              </a:buClr>
              <a:buSzPct val="100000"/>
              <a:buFont typeface="Trebuchet MS"/>
              <a:buAutoNum type="arabicPeriod"/>
            </a:pPr>
            <a:r>
              <a:rPr lang="en-US" sz="8000" b="1" i="0" u="none" strike="noStrike" cap="none" dirty="0">
                <a:solidFill>
                  <a:schemeClr val="lt1"/>
                </a:solidFill>
                <a:latin typeface="Trebuchet MS"/>
                <a:ea typeface="Trebuchet MS"/>
                <a:cs typeface="Trebuchet MS"/>
                <a:sym typeface="Trebuchet MS"/>
              </a:rPr>
              <a:t>Individuals acquire transportation. </a:t>
            </a:r>
            <a:endParaRPr sz="8000" b="0" i="0" u="none" strike="noStrike" cap="none" dirty="0">
              <a:solidFill>
                <a:srgbClr val="000000"/>
              </a:solidFill>
              <a:latin typeface="Arial"/>
              <a:ea typeface="Arial"/>
              <a:cs typeface="Arial"/>
              <a:sym typeface="Arial"/>
            </a:endParaRPr>
          </a:p>
          <a:p>
            <a:pPr marL="1463040" marR="182880" lvl="1" indent="-1371600" algn="l" rtl="0">
              <a:lnSpc>
                <a:spcPct val="100000"/>
              </a:lnSpc>
              <a:spcBef>
                <a:spcPts val="0"/>
              </a:spcBef>
              <a:spcAft>
                <a:spcPts val="0"/>
              </a:spcAft>
              <a:buClr>
                <a:srgbClr val="5C6670"/>
              </a:buClr>
              <a:buSzPts val="400"/>
              <a:buFont typeface="+mj-lt"/>
              <a:buAutoNum type="arabicPeriod"/>
            </a:pPr>
            <a:endParaRPr sz="8000" b="1" i="0" u="none" strike="noStrike" cap="none" dirty="0">
              <a:solidFill>
                <a:schemeClr val="lt1"/>
              </a:solidFill>
              <a:latin typeface="Trebuchet MS"/>
              <a:ea typeface="Trebuchet MS"/>
              <a:cs typeface="Trebuchet MS"/>
              <a:sym typeface="Trebuchet MS"/>
            </a:endParaRPr>
          </a:p>
          <a:p>
            <a:pPr marL="91440" marR="182880" lvl="1" indent="124460" algn="l" rtl="0">
              <a:lnSpc>
                <a:spcPct val="100000"/>
              </a:lnSpc>
              <a:spcBef>
                <a:spcPts val="0"/>
              </a:spcBef>
              <a:spcAft>
                <a:spcPts val="0"/>
              </a:spcAft>
              <a:buClr>
                <a:schemeClr val="lt1"/>
              </a:buClr>
              <a:buSzPct val="100000"/>
              <a:buFont typeface="Trebuchet MS"/>
              <a:buAutoNum type="arabicPeriod"/>
            </a:pPr>
            <a:r>
              <a:rPr lang="en-US" sz="8000" b="1" i="0" u="none" strike="noStrike" cap="none" dirty="0">
                <a:solidFill>
                  <a:schemeClr val="lt1"/>
                </a:solidFill>
                <a:latin typeface="Trebuchet MS"/>
                <a:ea typeface="Trebuchet MS"/>
                <a:cs typeface="Trebuchet MS"/>
                <a:sym typeface="Trebuchet MS"/>
              </a:rPr>
              <a:t>Staff have skills to work with families in trauma. </a:t>
            </a:r>
            <a:endParaRPr sz="8000" b="0" i="0" u="none" strike="noStrike" cap="none" dirty="0">
              <a:solidFill>
                <a:srgbClr val="000000"/>
              </a:solidFill>
              <a:latin typeface="Arial"/>
              <a:ea typeface="Arial"/>
              <a:cs typeface="Arial"/>
              <a:sym typeface="Arial"/>
            </a:endParaRPr>
          </a:p>
          <a:p>
            <a:pPr marL="1463040" marR="182880" lvl="1" indent="-1371600" algn="l" rtl="0">
              <a:lnSpc>
                <a:spcPct val="100000"/>
              </a:lnSpc>
              <a:spcBef>
                <a:spcPts val="0"/>
              </a:spcBef>
              <a:spcAft>
                <a:spcPts val="0"/>
              </a:spcAft>
              <a:buClr>
                <a:srgbClr val="5C6670"/>
              </a:buClr>
              <a:buSzPts val="400"/>
              <a:buFont typeface="+mj-lt"/>
              <a:buAutoNum type="arabicPeriod"/>
            </a:pPr>
            <a:endParaRPr sz="8000" b="1" i="0" u="none" strike="noStrike" cap="none" dirty="0">
              <a:solidFill>
                <a:schemeClr val="lt1"/>
              </a:solidFill>
              <a:latin typeface="Trebuchet MS"/>
              <a:ea typeface="Trebuchet MS"/>
              <a:cs typeface="Trebuchet MS"/>
              <a:sym typeface="Trebuchet MS"/>
            </a:endParaRPr>
          </a:p>
          <a:p>
            <a:pPr marL="91440" marR="182880" lvl="1" indent="124460" algn="l" rtl="0">
              <a:lnSpc>
                <a:spcPct val="100000"/>
              </a:lnSpc>
              <a:spcBef>
                <a:spcPts val="0"/>
              </a:spcBef>
              <a:spcAft>
                <a:spcPts val="0"/>
              </a:spcAft>
              <a:buClr>
                <a:schemeClr val="lt1"/>
              </a:buClr>
              <a:buSzPct val="100000"/>
              <a:buFont typeface="Trebuchet MS"/>
              <a:buAutoNum type="arabicPeriod"/>
            </a:pPr>
            <a:r>
              <a:rPr lang="en-US" sz="8000" b="1" i="0" u="none" strike="noStrike" cap="none" dirty="0">
                <a:solidFill>
                  <a:schemeClr val="lt1"/>
                </a:solidFill>
                <a:latin typeface="Trebuchet MS"/>
                <a:ea typeface="Trebuchet MS"/>
                <a:cs typeface="Trebuchet MS"/>
                <a:sym typeface="Trebuchet MS"/>
              </a:rPr>
              <a:t>The community increases its affordable housing units.</a:t>
            </a:r>
            <a:endParaRPr sz="8000" b="0" i="0" u="none" strike="noStrike" cap="none" dirty="0">
              <a:solidFill>
                <a:srgbClr val="000000"/>
              </a:solidFill>
              <a:latin typeface="Arial"/>
              <a:ea typeface="Arial"/>
              <a:cs typeface="Arial"/>
              <a:sym typeface="Arial"/>
            </a:endParaRPr>
          </a:p>
          <a:p>
            <a:pPr marL="1463040" marR="182880" lvl="1" indent="-1371600" algn="l" rtl="0">
              <a:lnSpc>
                <a:spcPct val="100000"/>
              </a:lnSpc>
              <a:spcBef>
                <a:spcPts val="0"/>
              </a:spcBef>
              <a:spcAft>
                <a:spcPts val="0"/>
              </a:spcAft>
              <a:buClr>
                <a:srgbClr val="5C6670"/>
              </a:buClr>
              <a:buSzPts val="400"/>
              <a:buFont typeface="+mj-lt"/>
              <a:buAutoNum type="arabicPeriod"/>
            </a:pPr>
            <a:endParaRPr sz="8000" b="1" i="0" u="none" strike="noStrike" cap="none" dirty="0">
              <a:solidFill>
                <a:schemeClr val="lt1"/>
              </a:solidFill>
              <a:latin typeface="Trebuchet MS"/>
              <a:ea typeface="Trebuchet MS"/>
              <a:cs typeface="Trebuchet MS"/>
              <a:sym typeface="Trebuchet MS"/>
            </a:endParaRPr>
          </a:p>
          <a:p>
            <a:pPr marL="91440" marR="182880" lvl="1" indent="124460" algn="l" rtl="0">
              <a:lnSpc>
                <a:spcPct val="100000"/>
              </a:lnSpc>
              <a:spcBef>
                <a:spcPts val="0"/>
              </a:spcBef>
              <a:spcAft>
                <a:spcPts val="0"/>
              </a:spcAft>
              <a:buClr>
                <a:schemeClr val="lt1"/>
              </a:buClr>
              <a:buSzPct val="100000"/>
              <a:buFont typeface="Trebuchet MS"/>
              <a:buAutoNum type="arabicPeriod"/>
            </a:pPr>
            <a:r>
              <a:rPr lang="en-US" sz="8000" b="1" i="0" u="none" strike="noStrike" cap="none" dirty="0">
                <a:solidFill>
                  <a:schemeClr val="lt1"/>
                </a:solidFill>
                <a:latin typeface="Trebuchet MS"/>
                <a:ea typeface="Trebuchet MS"/>
                <a:cs typeface="Trebuchet MS"/>
                <a:sym typeface="Trebuchet MS"/>
              </a:rPr>
              <a:t>Families secure affordable housing.</a:t>
            </a:r>
            <a:endParaRPr sz="8000" b="0" i="0" u="none" strike="noStrike" cap="none" dirty="0">
              <a:solidFill>
                <a:srgbClr val="000000"/>
              </a:solidFill>
              <a:latin typeface="Arial"/>
              <a:ea typeface="Arial"/>
              <a:cs typeface="Arial"/>
              <a:sym typeface="Arial"/>
            </a:endParaRPr>
          </a:p>
          <a:p>
            <a:pPr marL="1463040" marR="182880" lvl="1" indent="-1371600" algn="l" rtl="0">
              <a:lnSpc>
                <a:spcPct val="100000"/>
              </a:lnSpc>
              <a:spcBef>
                <a:spcPts val="0"/>
              </a:spcBef>
              <a:spcAft>
                <a:spcPts val="0"/>
              </a:spcAft>
              <a:buClr>
                <a:srgbClr val="5C6670"/>
              </a:buClr>
              <a:buSzPts val="400"/>
              <a:buFont typeface="+mj-lt"/>
              <a:buAutoNum type="arabicPeriod"/>
            </a:pPr>
            <a:endParaRPr sz="8000" b="1" i="0" u="none" strike="noStrike" cap="none" dirty="0">
              <a:solidFill>
                <a:schemeClr val="lt1"/>
              </a:solidFill>
              <a:latin typeface="Trebuchet MS"/>
              <a:ea typeface="Trebuchet MS"/>
              <a:cs typeface="Trebuchet MS"/>
              <a:sym typeface="Trebuchet MS"/>
            </a:endParaRPr>
          </a:p>
          <a:p>
            <a:pPr marL="91440" marR="182880" lvl="1" indent="124460" algn="l" rtl="0">
              <a:lnSpc>
                <a:spcPct val="100000"/>
              </a:lnSpc>
              <a:spcBef>
                <a:spcPts val="0"/>
              </a:spcBef>
              <a:spcAft>
                <a:spcPts val="0"/>
              </a:spcAft>
              <a:buClr>
                <a:schemeClr val="lt1"/>
              </a:buClr>
              <a:buSzPct val="100000"/>
              <a:buFont typeface="Trebuchet MS"/>
              <a:buAutoNum type="arabicPeriod"/>
            </a:pPr>
            <a:r>
              <a:rPr lang="en-US" sz="8000" b="1" i="0" u="none" strike="noStrike" cap="none" dirty="0">
                <a:solidFill>
                  <a:schemeClr val="lt1"/>
                </a:solidFill>
                <a:latin typeface="Trebuchet MS"/>
                <a:ea typeface="Trebuchet MS"/>
                <a:cs typeface="Trebuchet MS"/>
                <a:sym typeface="Trebuchet MS"/>
              </a:rPr>
              <a:t>We do have a housing program at our agency. </a:t>
            </a:r>
            <a:endParaRPr sz="8000" b="0" i="0" u="none" strike="noStrike" cap="none" dirty="0">
              <a:solidFill>
                <a:srgbClr val="000000"/>
              </a:solidFill>
              <a:latin typeface="Arial"/>
              <a:ea typeface="Arial"/>
              <a:cs typeface="Arial"/>
              <a:sym typeface="Arial"/>
            </a:endParaRPr>
          </a:p>
          <a:p>
            <a:pPr marL="1463040" marR="182880" lvl="1" indent="-1371600" algn="l" rtl="0">
              <a:lnSpc>
                <a:spcPct val="100000"/>
              </a:lnSpc>
              <a:spcBef>
                <a:spcPts val="0"/>
              </a:spcBef>
              <a:spcAft>
                <a:spcPts val="0"/>
              </a:spcAft>
              <a:buClr>
                <a:srgbClr val="5C6670"/>
              </a:buClr>
              <a:buSzPts val="400"/>
              <a:buFont typeface="+mj-lt"/>
              <a:buAutoNum type="arabicPeriod"/>
            </a:pPr>
            <a:endParaRPr sz="8000" b="1" i="0" u="none" strike="noStrike" cap="none" dirty="0">
              <a:solidFill>
                <a:schemeClr val="lt1"/>
              </a:solidFill>
              <a:latin typeface="Trebuchet MS"/>
              <a:ea typeface="Trebuchet MS"/>
              <a:cs typeface="Trebuchet MS"/>
              <a:sym typeface="Trebuchet MS"/>
            </a:endParaRPr>
          </a:p>
          <a:p>
            <a:pPr marL="91440" marR="182880" lvl="1" indent="124460" algn="l" rtl="0">
              <a:lnSpc>
                <a:spcPct val="100000"/>
              </a:lnSpc>
              <a:spcBef>
                <a:spcPts val="0"/>
              </a:spcBef>
              <a:spcAft>
                <a:spcPts val="0"/>
              </a:spcAft>
              <a:buClr>
                <a:schemeClr val="lt1"/>
              </a:buClr>
              <a:buSzPct val="100000"/>
              <a:buFont typeface="Trebuchet MS"/>
              <a:buAutoNum type="arabicPeriod"/>
            </a:pPr>
            <a:r>
              <a:rPr lang="en-US" sz="8000" b="1" i="0" u="none" strike="noStrike" cap="none" dirty="0">
                <a:solidFill>
                  <a:schemeClr val="lt1"/>
                </a:solidFill>
                <a:latin typeface="Trebuchet MS"/>
                <a:ea typeface="Trebuchet MS"/>
                <a:cs typeface="Trebuchet MS"/>
                <a:sym typeface="Trebuchet MS"/>
              </a:rPr>
              <a:t>Individuals have skills for living wage jobs.</a:t>
            </a:r>
            <a:endParaRPr sz="8000" b="0" i="0" u="none" strike="noStrike" cap="none" dirty="0">
              <a:solidFill>
                <a:srgbClr val="000000"/>
              </a:solidFill>
              <a:latin typeface="Arial"/>
              <a:ea typeface="Arial"/>
              <a:cs typeface="Arial"/>
              <a:sym typeface="Arial"/>
            </a:endParaRPr>
          </a:p>
          <a:p>
            <a:pPr marL="1463040" marR="182880" lvl="1" indent="-1371600" algn="l" rtl="0">
              <a:lnSpc>
                <a:spcPct val="100000"/>
              </a:lnSpc>
              <a:spcBef>
                <a:spcPts val="0"/>
              </a:spcBef>
              <a:spcAft>
                <a:spcPts val="0"/>
              </a:spcAft>
              <a:buClr>
                <a:srgbClr val="5C6670"/>
              </a:buClr>
              <a:buSzPts val="400"/>
              <a:buFont typeface="+mj-lt"/>
              <a:buAutoNum type="arabicPeriod"/>
            </a:pPr>
            <a:endParaRPr sz="8000" b="1" i="0" u="none" strike="noStrike" cap="none" dirty="0">
              <a:solidFill>
                <a:schemeClr val="lt1"/>
              </a:solidFill>
              <a:latin typeface="Trebuchet MS"/>
              <a:ea typeface="Trebuchet MS"/>
              <a:cs typeface="Trebuchet MS"/>
              <a:sym typeface="Trebuchet MS"/>
            </a:endParaRPr>
          </a:p>
          <a:p>
            <a:pPr marL="91440" marR="182880" lvl="1" indent="124460" algn="l" rtl="0">
              <a:lnSpc>
                <a:spcPct val="100000"/>
              </a:lnSpc>
              <a:spcBef>
                <a:spcPts val="0"/>
              </a:spcBef>
              <a:spcAft>
                <a:spcPts val="0"/>
              </a:spcAft>
              <a:buClr>
                <a:schemeClr val="lt1"/>
              </a:buClr>
              <a:buSzPct val="100000"/>
              <a:buFont typeface="Trebuchet MS"/>
              <a:buAutoNum type="arabicPeriod"/>
            </a:pPr>
            <a:r>
              <a:rPr lang="en-US" sz="8000" b="1" i="0" u="none" strike="noStrike" cap="none" dirty="0">
                <a:solidFill>
                  <a:schemeClr val="lt1"/>
                </a:solidFill>
                <a:latin typeface="Trebuchet MS"/>
                <a:ea typeface="Trebuchet MS"/>
                <a:cs typeface="Trebuchet MS"/>
                <a:sym typeface="Trebuchet MS"/>
              </a:rPr>
              <a:t>Children are ready for school.</a:t>
            </a:r>
            <a:endParaRPr sz="8000" b="0" i="0" u="none" strike="noStrike" cap="none" dirty="0">
              <a:solidFill>
                <a:srgbClr val="000000"/>
              </a:solidFill>
              <a:latin typeface="Arial"/>
              <a:ea typeface="Arial"/>
              <a:cs typeface="Arial"/>
              <a:sym typeface="Arial"/>
            </a:endParaRPr>
          </a:p>
          <a:p>
            <a:pPr marL="1463040" marR="182880" lvl="1" indent="-1371600" algn="l" rtl="0">
              <a:lnSpc>
                <a:spcPct val="100000"/>
              </a:lnSpc>
              <a:spcBef>
                <a:spcPts val="0"/>
              </a:spcBef>
              <a:spcAft>
                <a:spcPts val="0"/>
              </a:spcAft>
              <a:buClr>
                <a:srgbClr val="5C6670"/>
              </a:buClr>
              <a:buSzPts val="400"/>
              <a:buFont typeface="+mj-lt"/>
              <a:buAutoNum type="arabicPeriod"/>
            </a:pPr>
            <a:endParaRPr sz="8000" b="1" i="0" u="none" strike="noStrike" cap="none" dirty="0">
              <a:solidFill>
                <a:schemeClr val="lt1"/>
              </a:solidFill>
              <a:latin typeface="Trebuchet MS"/>
              <a:ea typeface="Trebuchet MS"/>
              <a:cs typeface="Trebuchet MS"/>
              <a:sym typeface="Trebuchet MS"/>
            </a:endParaRPr>
          </a:p>
          <a:p>
            <a:pPr marL="91440" marR="182880" lvl="1" indent="124460" algn="l" rtl="0">
              <a:lnSpc>
                <a:spcPct val="100000"/>
              </a:lnSpc>
              <a:spcBef>
                <a:spcPts val="0"/>
              </a:spcBef>
              <a:spcAft>
                <a:spcPts val="0"/>
              </a:spcAft>
              <a:buClr>
                <a:schemeClr val="lt1"/>
              </a:buClr>
              <a:buSzPct val="100000"/>
              <a:buFont typeface="Trebuchet MS"/>
              <a:buAutoNum type="arabicPeriod"/>
            </a:pPr>
            <a:r>
              <a:rPr lang="en-US" sz="8000" b="1" i="0" u="none" strike="noStrike" cap="none" dirty="0">
                <a:solidFill>
                  <a:schemeClr val="lt1"/>
                </a:solidFill>
                <a:latin typeface="Trebuchet MS"/>
                <a:ea typeface="Trebuchet MS"/>
                <a:cs typeface="Trebuchet MS"/>
                <a:sym typeface="Trebuchet MS"/>
              </a:rPr>
              <a:t>Senior citizen homes are in good repair. </a:t>
            </a:r>
            <a:endParaRPr sz="8000" b="0" i="0" u="none" strike="noStrike" cap="none" dirty="0">
              <a:solidFill>
                <a:srgbClr val="000000"/>
              </a:solidFill>
              <a:latin typeface="Arial"/>
              <a:ea typeface="Arial"/>
              <a:cs typeface="Arial"/>
              <a:sym typeface="Arial"/>
            </a:endParaRPr>
          </a:p>
          <a:p>
            <a:pPr marL="1463040" marR="182880" lvl="1" indent="-1371600" algn="l" rtl="0">
              <a:lnSpc>
                <a:spcPct val="100000"/>
              </a:lnSpc>
              <a:spcBef>
                <a:spcPts val="0"/>
              </a:spcBef>
              <a:spcAft>
                <a:spcPts val="0"/>
              </a:spcAft>
              <a:buClr>
                <a:srgbClr val="5C6670"/>
              </a:buClr>
              <a:buSzPts val="400"/>
              <a:buFont typeface="+mj-lt"/>
              <a:buAutoNum type="arabicPeriod"/>
            </a:pPr>
            <a:endParaRPr sz="8000" b="1" i="0" u="none" strike="noStrike" cap="none" dirty="0">
              <a:solidFill>
                <a:schemeClr val="lt1"/>
              </a:solidFill>
              <a:latin typeface="Trebuchet MS"/>
              <a:ea typeface="Trebuchet MS"/>
              <a:cs typeface="Trebuchet MS"/>
              <a:sym typeface="Trebuchet MS"/>
            </a:endParaRPr>
          </a:p>
          <a:p>
            <a:pPr marL="91440" marR="182880" lvl="1" indent="124460" algn="l" rtl="0">
              <a:lnSpc>
                <a:spcPct val="100000"/>
              </a:lnSpc>
              <a:spcBef>
                <a:spcPts val="0"/>
              </a:spcBef>
              <a:spcAft>
                <a:spcPts val="0"/>
              </a:spcAft>
              <a:buClr>
                <a:schemeClr val="lt1"/>
              </a:buClr>
              <a:buSzPct val="100000"/>
              <a:buFont typeface="Trebuchet MS"/>
              <a:buAutoNum type="arabicPeriod"/>
            </a:pPr>
            <a:r>
              <a:rPr lang="en-US" sz="8000" b="1" i="0" u="none" strike="noStrike" cap="none" dirty="0">
                <a:solidFill>
                  <a:schemeClr val="lt1"/>
                </a:solidFill>
                <a:latin typeface="Trebuchet MS"/>
                <a:ea typeface="Trebuchet MS"/>
                <a:cs typeface="Trebuchet MS"/>
                <a:sym typeface="Trebuchet MS"/>
              </a:rPr>
              <a:t>Families report food scarcity less than once a month. </a:t>
            </a:r>
            <a:endParaRPr sz="8000" b="0" i="0" u="none" strike="noStrike" cap="none" dirty="0">
              <a:solidFill>
                <a:srgbClr val="000000"/>
              </a:solidFill>
              <a:latin typeface="Arial"/>
              <a:ea typeface="Arial"/>
              <a:cs typeface="Arial"/>
              <a:sym typeface="Arial"/>
            </a:endParaRPr>
          </a:p>
          <a:p>
            <a:pPr marL="1463040" marR="182880" lvl="1" indent="-1371600" algn="l" rtl="0">
              <a:lnSpc>
                <a:spcPct val="100000"/>
              </a:lnSpc>
              <a:spcBef>
                <a:spcPts val="0"/>
              </a:spcBef>
              <a:spcAft>
                <a:spcPts val="0"/>
              </a:spcAft>
              <a:buClr>
                <a:srgbClr val="5C6670"/>
              </a:buClr>
              <a:buSzPts val="400"/>
              <a:buFont typeface="+mj-lt"/>
              <a:buAutoNum type="arabicPeriod"/>
            </a:pPr>
            <a:endParaRPr sz="8000" b="1" i="0" u="none" strike="noStrike" cap="none" dirty="0">
              <a:solidFill>
                <a:schemeClr val="lt1"/>
              </a:solidFill>
              <a:latin typeface="Trebuchet MS"/>
              <a:ea typeface="Trebuchet MS"/>
              <a:cs typeface="Trebuchet MS"/>
              <a:sym typeface="Trebuchet MS"/>
            </a:endParaRPr>
          </a:p>
          <a:p>
            <a:pPr marL="91440" marR="182880" lvl="1" indent="124460" algn="l" rtl="0">
              <a:lnSpc>
                <a:spcPct val="100000"/>
              </a:lnSpc>
              <a:spcBef>
                <a:spcPts val="0"/>
              </a:spcBef>
              <a:spcAft>
                <a:spcPts val="0"/>
              </a:spcAft>
              <a:buClr>
                <a:schemeClr val="lt1"/>
              </a:buClr>
              <a:buSzPct val="100000"/>
              <a:buFont typeface="Trebuchet MS"/>
              <a:buAutoNum type="arabicPeriod"/>
            </a:pPr>
            <a:r>
              <a:rPr lang="en-US" sz="8000" b="1" i="0" u="none" strike="noStrike" cap="none" dirty="0">
                <a:solidFill>
                  <a:schemeClr val="lt1"/>
                </a:solidFill>
                <a:latin typeface="Trebuchet MS"/>
                <a:ea typeface="Trebuchet MS"/>
                <a:cs typeface="Trebuchet MS"/>
                <a:sym typeface="Trebuchet MS"/>
              </a:rPr>
              <a:t>The community has summer feeding programs.</a:t>
            </a:r>
            <a:endParaRPr sz="8000" b="0" i="0" u="none" strike="noStrike" cap="none" dirty="0">
              <a:solidFill>
                <a:srgbClr val="000000"/>
              </a:solidFill>
              <a:latin typeface="Arial"/>
              <a:ea typeface="Arial"/>
              <a:cs typeface="Arial"/>
              <a:sym typeface="Arial"/>
            </a:endParaRPr>
          </a:p>
          <a:p>
            <a:pPr marL="91440" marR="182880" lvl="0" indent="0" algn="l" rtl="0">
              <a:lnSpc>
                <a:spcPct val="100000"/>
              </a:lnSpc>
              <a:spcBef>
                <a:spcPts val="4200"/>
              </a:spcBef>
              <a:spcAft>
                <a:spcPts val="0"/>
              </a:spcAft>
              <a:buClr>
                <a:srgbClr val="000000"/>
              </a:buClr>
              <a:buSzPct val="100000"/>
              <a:buFont typeface="Arial"/>
              <a:buNone/>
            </a:pPr>
            <a:endParaRPr sz="3000" b="0" i="0" u="none" strike="noStrike" cap="none" dirty="0">
              <a:solidFill>
                <a:srgbClr val="5C6670"/>
              </a:solidFill>
              <a:latin typeface="Trebuchet MS"/>
              <a:ea typeface="Trebuchet MS"/>
              <a:cs typeface="Trebuchet MS"/>
              <a:sym typeface="Trebuchet MS"/>
            </a:endParaRPr>
          </a:p>
        </p:txBody>
      </p:sp>
      <p:sp>
        <p:nvSpPr>
          <p:cNvPr id="596" name="Google Shape;596;p26"/>
          <p:cNvSpPr txBox="1"/>
          <p:nvPr/>
        </p:nvSpPr>
        <p:spPr>
          <a:xfrm>
            <a:off x="11074399" y="8639486"/>
            <a:ext cx="1371600" cy="300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350"/>
              <a:buFont typeface="Arial"/>
              <a:buNone/>
            </a:pPr>
            <a:r>
              <a:rPr lang="en-US" sz="1350" b="0" i="0" u="none" strike="noStrike" cap="none">
                <a:solidFill>
                  <a:srgbClr val="C00000"/>
                </a:solidFill>
                <a:latin typeface="Arial Black"/>
                <a:ea typeface="Arial Black"/>
                <a:cs typeface="Arial Black"/>
                <a:sym typeface="Arial Black"/>
              </a:rPr>
              <a:t>PM page 73</a:t>
            </a:r>
            <a:endParaRPr sz="1400" b="0" i="0" u="none" strike="noStrike" cap="none">
              <a:solidFill>
                <a:srgbClr val="000000"/>
              </a:solidFill>
              <a:latin typeface="Arial"/>
              <a:ea typeface="Arial"/>
              <a:cs typeface="Arial"/>
              <a:sym typeface="Arial"/>
            </a:endParaRPr>
          </a:p>
        </p:txBody>
      </p:sp>
      <p:sp>
        <p:nvSpPr>
          <p:cNvPr id="597" name="Google Shape;597;p26"/>
          <p:cNvSpPr txBox="1"/>
          <p:nvPr/>
        </p:nvSpPr>
        <p:spPr>
          <a:xfrm>
            <a:off x="454999" y="8639486"/>
            <a:ext cx="3771900" cy="228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Calibri"/>
                <a:ea typeface="Calibri"/>
                <a:cs typeface="Calibri"/>
                <a:sym typeface="Calibri"/>
              </a:rPr>
              <a:t>MATERIAL FROM INTRO TO ROMA 5.1, 2020</a:t>
            </a:r>
            <a:endParaRPr sz="1400" b="0" i="0" u="none" strike="noStrike" cap="none">
              <a:solidFill>
                <a:srgbClr val="000000"/>
              </a:solidFill>
              <a:latin typeface="Arial"/>
              <a:ea typeface="Arial"/>
              <a:cs typeface="Arial"/>
              <a:sym typeface="Arial"/>
            </a:endParaRPr>
          </a:p>
        </p:txBody>
      </p:sp>
      <p:sp>
        <p:nvSpPr>
          <p:cNvPr id="598" name="Google Shape;598;p26"/>
          <p:cNvSpPr txBox="1">
            <a:spLocks noGrp="1"/>
          </p:cNvSpPr>
          <p:nvPr>
            <p:ph type="sldNum" idx="12"/>
          </p:nvPr>
        </p:nvSpPr>
        <p:spPr>
          <a:xfrm>
            <a:off x="12169648" y="9007124"/>
            <a:ext cx="780300" cy="746700"/>
          </a:xfrm>
          <a:prstGeom prst="rect">
            <a:avLst/>
          </a:prstGeom>
          <a:noFill/>
          <a:ln>
            <a:noFill/>
          </a:ln>
        </p:spPr>
        <p:txBody>
          <a:bodyPr spcFirstLastPara="1" wrap="square" lIns="130025" tIns="130025" rIns="130025" bIns="130025" anchor="t" anchorCtr="0">
            <a:noAutofit/>
          </a:bodyPr>
          <a:lstStyle/>
          <a:p>
            <a:pPr marL="0" lvl="0" indent="0" algn="r" rtl="0">
              <a:lnSpc>
                <a:spcPct val="100000"/>
              </a:lnSpc>
              <a:spcBef>
                <a:spcPts val="0"/>
              </a:spcBef>
              <a:spcAft>
                <a:spcPts val="0"/>
              </a:spcAft>
              <a:buSzPts val="1800"/>
              <a:buNone/>
            </a:pPr>
            <a:fld id="{00000000-1234-1234-1234-123412341234}" type="slidenum">
              <a:rPr lang="en-US"/>
              <a:t>37</a:t>
            </a:fld>
            <a:endParaRPr/>
          </a:p>
        </p:txBody>
      </p:sp>
      <p:pic>
        <p:nvPicPr>
          <p:cNvPr id="599" name="Google Shape;599;p26"/>
          <p:cNvPicPr preferRelativeResize="0"/>
          <p:nvPr/>
        </p:nvPicPr>
        <p:blipFill rotWithShape="1">
          <a:blip r:embed="rId3">
            <a:alphaModFix/>
          </a:blip>
          <a:srcRect/>
          <a:stretch/>
        </p:blipFill>
        <p:spPr>
          <a:xfrm>
            <a:off x="11233434" y="190500"/>
            <a:ext cx="1431253" cy="685800"/>
          </a:xfrm>
          <a:prstGeom prst="rect">
            <a:avLst/>
          </a:prstGeom>
          <a:noFill/>
          <a:ln>
            <a:noFill/>
          </a:ln>
        </p:spPr>
      </p:pic>
      <p:grpSp>
        <p:nvGrpSpPr>
          <p:cNvPr id="600" name="Google Shape;600;p26"/>
          <p:cNvGrpSpPr/>
          <p:nvPr/>
        </p:nvGrpSpPr>
        <p:grpSpPr>
          <a:xfrm>
            <a:off x="8102600" y="8841472"/>
            <a:ext cx="4343399" cy="835928"/>
            <a:chOff x="8102600" y="8841472"/>
            <a:chExt cx="4343399" cy="835928"/>
          </a:xfrm>
        </p:grpSpPr>
        <p:pic>
          <p:nvPicPr>
            <p:cNvPr id="601" name="Google Shape;601;p26"/>
            <p:cNvPicPr preferRelativeResize="0"/>
            <p:nvPr/>
          </p:nvPicPr>
          <p:blipFill rotWithShape="1">
            <a:blip r:embed="rId3">
              <a:alphaModFix/>
            </a:blip>
            <a:srcRect/>
            <a:stretch/>
          </p:blipFill>
          <p:spPr>
            <a:xfrm>
              <a:off x="11014746" y="8991600"/>
              <a:ext cx="1431253" cy="685800"/>
            </a:xfrm>
            <a:prstGeom prst="rect">
              <a:avLst/>
            </a:prstGeom>
            <a:noFill/>
            <a:ln>
              <a:noFill/>
            </a:ln>
          </p:spPr>
        </p:pic>
        <p:sp>
          <p:nvSpPr>
            <p:cNvPr id="602" name="Google Shape;602;p26"/>
            <p:cNvSpPr txBox="1"/>
            <p:nvPr/>
          </p:nvSpPr>
          <p:spPr>
            <a:xfrm>
              <a:off x="8102600" y="8841472"/>
              <a:ext cx="2634325"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C0D0E"/>
                  </a:solidFill>
                  <a:latin typeface="Trebuchet MS"/>
                  <a:ea typeface="Trebuchet MS"/>
                  <a:cs typeface="Trebuchet MS"/>
                  <a:sym typeface="Trebuchet MS"/>
                </a:rPr>
                <a:t>Colorado Community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C0D0E"/>
                  </a:solidFill>
                  <a:latin typeface="Trebuchet MS"/>
                  <a:ea typeface="Trebuchet MS"/>
                  <a:cs typeface="Trebuchet MS"/>
                  <a:sym typeface="Trebuchet MS"/>
                </a:rPr>
                <a:t>Action Association</a:t>
              </a:r>
              <a:endParaRPr sz="1400" b="0" i="0" u="none" strike="noStrike" cap="none">
                <a:solidFill>
                  <a:srgbClr val="000000"/>
                </a:solidFill>
                <a:latin typeface="Arial"/>
                <a:ea typeface="Arial"/>
                <a:cs typeface="Arial"/>
                <a:sym typeface="Arial"/>
              </a:endParaRPr>
            </a:p>
          </p:txBody>
        </p:sp>
        <p:cxnSp>
          <p:nvCxnSpPr>
            <p:cNvPr id="603" name="Google Shape;603;p26"/>
            <p:cNvCxnSpPr/>
            <p:nvPr/>
          </p:nvCxnSpPr>
          <p:spPr>
            <a:xfrm>
              <a:off x="10859677" y="9046464"/>
              <a:ext cx="0" cy="598318"/>
            </a:xfrm>
            <a:prstGeom prst="straightConnector1">
              <a:avLst/>
            </a:prstGeom>
            <a:solidFill>
              <a:srgbClr val="14943F"/>
            </a:solidFill>
            <a:ln w="15875" cap="flat" cmpd="sng">
              <a:solidFill>
                <a:srgbClr val="000000"/>
              </a:solidFill>
              <a:prstDash val="solid"/>
              <a:miter lim="0"/>
              <a:headEnd type="none" w="sm" len="sm"/>
              <a:tailEnd type="none" w="sm" len="sm"/>
            </a:ln>
          </p:spPr>
        </p:cxnSp>
      </p:grpSp>
      <p:sp>
        <p:nvSpPr>
          <p:cNvPr id="604" name="Google Shape;604;p26"/>
          <p:cNvSpPr txBox="1"/>
          <p:nvPr/>
        </p:nvSpPr>
        <p:spPr>
          <a:xfrm>
            <a:off x="793749" y="-138177"/>
            <a:ext cx="10972800" cy="1213513"/>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6000" b="1" i="1" u="none" strike="noStrike" cap="none">
                <a:solidFill>
                  <a:srgbClr val="2D348E"/>
                </a:solidFill>
                <a:latin typeface="Trebuchet MS"/>
                <a:ea typeface="Trebuchet MS"/>
                <a:cs typeface="Trebuchet MS"/>
                <a:sym typeface="Trebuchet MS"/>
              </a:rPr>
              <a:t>ACTIVITY</a:t>
            </a:r>
            <a:endParaRPr sz="6000" b="1" i="1" u="none" strike="noStrike" cap="none">
              <a:solidFill>
                <a:srgbClr val="2D348E"/>
              </a:solidFill>
              <a:latin typeface="Trebuchet MS"/>
              <a:ea typeface="Trebuchet MS"/>
              <a:cs typeface="Trebuchet MS"/>
              <a:sym typeface="Trebuchet MS"/>
            </a:endParaRPr>
          </a:p>
        </p:txBody>
      </p:sp>
      <p:sp>
        <p:nvSpPr>
          <p:cNvPr id="605" name="Google Shape;605;p26"/>
          <p:cNvSpPr txBox="1"/>
          <p:nvPr/>
        </p:nvSpPr>
        <p:spPr>
          <a:xfrm>
            <a:off x="1660825" y="921893"/>
            <a:ext cx="9158650" cy="76944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4400" b="0" i="0" u="none" strike="noStrike" cap="none">
                <a:solidFill>
                  <a:srgbClr val="000000"/>
                </a:solidFill>
                <a:latin typeface="Trebuchet MS"/>
                <a:ea typeface="Trebuchet MS"/>
                <a:cs typeface="Trebuchet MS"/>
                <a:sym typeface="Trebuchet MS"/>
              </a:rPr>
              <a:t>What are our Outcomes?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9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9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9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95">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95">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95">
                                            <p:txEl>
                                              <p:pRg st="12" end="1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95">
                                            <p:txEl>
                                              <p:pRg st="14" end="1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95">
                                            <p:txEl>
                                              <p:pRg st="16" end="16"/>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95">
                                            <p:txEl>
                                              <p:pRg st="18" end="1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09"/>
        <p:cNvGrpSpPr/>
        <p:nvPr/>
      </p:nvGrpSpPr>
      <p:grpSpPr>
        <a:xfrm>
          <a:off x="0" y="0"/>
          <a:ext cx="0" cy="0"/>
          <a:chOff x="0" y="0"/>
          <a:chExt cx="0" cy="0"/>
        </a:xfrm>
      </p:grpSpPr>
      <p:sp>
        <p:nvSpPr>
          <p:cNvPr id="610" name="Google Shape;610;p83"/>
          <p:cNvSpPr txBox="1">
            <a:spLocks noGrp="1"/>
          </p:cNvSpPr>
          <p:nvPr>
            <p:ph type="sldNum" idx="12"/>
          </p:nvPr>
        </p:nvSpPr>
        <p:spPr>
          <a:xfrm>
            <a:off x="12169648" y="9007124"/>
            <a:ext cx="780300" cy="746700"/>
          </a:xfrm>
          <a:prstGeom prst="rect">
            <a:avLst/>
          </a:prstGeom>
          <a:noFill/>
          <a:ln>
            <a:noFill/>
          </a:ln>
        </p:spPr>
        <p:txBody>
          <a:bodyPr spcFirstLastPara="1" wrap="square" lIns="130025" tIns="130025" rIns="130025" bIns="130025" anchor="t" anchorCtr="0">
            <a:noAutofit/>
          </a:bodyPr>
          <a:lstStyle/>
          <a:p>
            <a:pPr marL="0" lvl="0" indent="0" algn="r" rtl="0">
              <a:lnSpc>
                <a:spcPct val="100000"/>
              </a:lnSpc>
              <a:spcBef>
                <a:spcPts val="0"/>
              </a:spcBef>
              <a:spcAft>
                <a:spcPts val="0"/>
              </a:spcAft>
              <a:buSzPts val="1800"/>
              <a:buNone/>
            </a:pPr>
            <a:fld id="{00000000-1234-1234-1234-123412341234}" type="slidenum">
              <a:rPr lang="en-US"/>
              <a:t>38</a:t>
            </a:fld>
            <a:endParaRPr/>
          </a:p>
        </p:txBody>
      </p:sp>
      <p:pic>
        <p:nvPicPr>
          <p:cNvPr id="611" name="Google Shape;611;p83"/>
          <p:cNvPicPr preferRelativeResize="0"/>
          <p:nvPr/>
        </p:nvPicPr>
        <p:blipFill rotWithShape="1">
          <a:blip r:embed="rId3">
            <a:alphaModFix/>
          </a:blip>
          <a:srcRect/>
          <a:stretch/>
        </p:blipFill>
        <p:spPr>
          <a:xfrm>
            <a:off x="11233434" y="190500"/>
            <a:ext cx="1431253" cy="685800"/>
          </a:xfrm>
          <a:prstGeom prst="rect">
            <a:avLst/>
          </a:prstGeom>
          <a:noFill/>
          <a:ln>
            <a:noFill/>
          </a:ln>
        </p:spPr>
      </p:pic>
      <p:grpSp>
        <p:nvGrpSpPr>
          <p:cNvPr id="612" name="Google Shape;612;p83"/>
          <p:cNvGrpSpPr/>
          <p:nvPr/>
        </p:nvGrpSpPr>
        <p:grpSpPr>
          <a:xfrm>
            <a:off x="8102600" y="8833926"/>
            <a:ext cx="4343399" cy="835928"/>
            <a:chOff x="8102600" y="8841472"/>
            <a:chExt cx="4343399" cy="835928"/>
          </a:xfrm>
        </p:grpSpPr>
        <p:pic>
          <p:nvPicPr>
            <p:cNvPr id="613" name="Google Shape;613;p83"/>
            <p:cNvPicPr preferRelativeResize="0"/>
            <p:nvPr/>
          </p:nvPicPr>
          <p:blipFill rotWithShape="1">
            <a:blip r:embed="rId3">
              <a:alphaModFix/>
            </a:blip>
            <a:srcRect/>
            <a:stretch/>
          </p:blipFill>
          <p:spPr>
            <a:xfrm>
              <a:off x="11014746" y="8991600"/>
              <a:ext cx="1431253" cy="685800"/>
            </a:xfrm>
            <a:prstGeom prst="rect">
              <a:avLst/>
            </a:prstGeom>
            <a:noFill/>
            <a:ln>
              <a:noFill/>
            </a:ln>
          </p:spPr>
        </p:pic>
        <p:sp>
          <p:nvSpPr>
            <p:cNvPr id="614" name="Google Shape;614;p83"/>
            <p:cNvSpPr txBox="1"/>
            <p:nvPr/>
          </p:nvSpPr>
          <p:spPr>
            <a:xfrm>
              <a:off x="8102600" y="8841472"/>
              <a:ext cx="2634325"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C0D0E"/>
                  </a:solidFill>
                  <a:latin typeface="Trebuchet MS"/>
                  <a:ea typeface="Trebuchet MS"/>
                  <a:cs typeface="Trebuchet MS"/>
                  <a:sym typeface="Trebuchet MS"/>
                </a:rPr>
                <a:t>Colorado Community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C0D0E"/>
                  </a:solidFill>
                  <a:latin typeface="Trebuchet MS"/>
                  <a:ea typeface="Trebuchet MS"/>
                  <a:cs typeface="Trebuchet MS"/>
                  <a:sym typeface="Trebuchet MS"/>
                </a:rPr>
                <a:t>Action Association</a:t>
              </a:r>
              <a:endParaRPr sz="1400" b="0" i="0" u="none" strike="noStrike" cap="none">
                <a:solidFill>
                  <a:srgbClr val="000000"/>
                </a:solidFill>
                <a:latin typeface="Arial"/>
                <a:ea typeface="Arial"/>
                <a:cs typeface="Arial"/>
                <a:sym typeface="Arial"/>
              </a:endParaRPr>
            </a:p>
          </p:txBody>
        </p:sp>
        <p:cxnSp>
          <p:nvCxnSpPr>
            <p:cNvPr id="615" name="Google Shape;615;p83"/>
            <p:cNvCxnSpPr/>
            <p:nvPr/>
          </p:nvCxnSpPr>
          <p:spPr>
            <a:xfrm>
              <a:off x="10859677" y="9046464"/>
              <a:ext cx="0" cy="598318"/>
            </a:xfrm>
            <a:prstGeom prst="straightConnector1">
              <a:avLst/>
            </a:prstGeom>
            <a:solidFill>
              <a:srgbClr val="14943F"/>
            </a:solidFill>
            <a:ln w="15875" cap="flat" cmpd="sng">
              <a:solidFill>
                <a:srgbClr val="000000"/>
              </a:solidFill>
              <a:prstDash val="solid"/>
              <a:miter lim="0"/>
              <a:headEnd type="none" w="sm" len="sm"/>
              <a:tailEnd type="none" w="sm" len="sm"/>
            </a:ln>
          </p:spPr>
        </p:cxnSp>
      </p:grpSp>
      <p:sp>
        <p:nvSpPr>
          <p:cNvPr id="616" name="Google Shape;616;p83"/>
          <p:cNvSpPr txBox="1">
            <a:spLocks noGrp="1"/>
          </p:cNvSpPr>
          <p:nvPr>
            <p:ph type="title"/>
          </p:nvPr>
        </p:nvSpPr>
        <p:spPr>
          <a:xfrm>
            <a:off x="1015997" y="1024720"/>
            <a:ext cx="10972800" cy="121350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SzPts val="1400"/>
              <a:buNone/>
            </a:pPr>
            <a:r>
              <a:rPr lang="en-US" b="1">
                <a:solidFill>
                  <a:srgbClr val="2D348E"/>
                </a:solidFill>
              </a:rPr>
              <a:t>ACTIVITY</a:t>
            </a:r>
            <a:endParaRPr/>
          </a:p>
        </p:txBody>
      </p:sp>
      <p:sp>
        <p:nvSpPr>
          <p:cNvPr id="617" name="Google Shape;617;p83"/>
          <p:cNvSpPr txBox="1"/>
          <p:nvPr/>
        </p:nvSpPr>
        <p:spPr>
          <a:xfrm>
            <a:off x="1923041" y="3137546"/>
            <a:ext cx="9158700" cy="3478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4400" b="0" i="0" u="none" strike="noStrike" cap="none">
                <a:solidFill>
                  <a:srgbClr val="000000"/>
                </a:solidFill>
                <a:latin typeface="Trebuchet MS"/>
                <a:ea typeface="Trebuchet MS"/>
                <a:cs typeface="Trebuchet MS"/>
                <a:sym typeface="Trebuchet MS"/>
              </a:rPr>
              <a:t>Large Group Discussion:</a:t>
            </a:r>
            <a:endParaRPr sz="4400" b="0" i="0" u="none" strike="noStrike" cap="none">
              <a:solidFill>
                <a:srgbClr val="000000"/>
              </a:solidFill>
              <a:latin typeface="Trebuchet MS"/>
              <a:ea typeface="Trebuchet MS"/>
              <a:cs typeface="Trebuchet MS"/>
              <a:sym typeface="Trebuchet MS"/>
            </a:endParaRPr>
          </a:p>
          <a:p>
            <a:pPr marL="0" marR="0" lvl="0" indent="0" algn="ctr" rtl="0">
              <a:lnSpc>
                <a:spcPct val="100000"/>
              </a:lnSpc>
              <a:spcBef>
                <a:spcPts val="0"/>
              </a:spcBef>
              <a:spcAft>
                <a:spcPts val="0"/>
              </a:spcAft>
              <a:buNone/>
            </a:pPr>
            <a:endParaRPr sz="4400">
              <a:latin typeface="Trebuchet MS"/>
              <a:ea typeface="Trebuchet MS"/>
              <a:cs typeface="Trebuchet MS"/>
              <a:sym typeface="Trebuchet MS"/>
            </a:endParaRPr>
          </a:p>
          <a:p>
            <a:pPr marL="0" marR="0" lvl="0" indent="0" algn="ctr" rtl="0">
              <a:lnSpc>
                <a:spcPct val="100000"/>
              </a:lnSpc>
              <a:spcBef>
                <a:spcPts val="0"/>
              </a:spcBef>
              <a:spcAft>
                <a:spcPts val="0"/>
              </a:spcAft>
              <a:buNone/>
            </a:pPr>
            <a:endParaRPr sz="4400">
              <a:latin typeface="Trebuchet MS"/>
              <a:ea typeface="Trebuchet MS"/>
              <a:cs typeface="Trebuchet MS"/>
              <a:sym typeface="Trebuchet MS"/>
            </a:endParaRPr>
          </a:p>
          <a:p>
            <a:pPr marL="0" lvl="0" indent="0" algn="ctr" rtl="0">
              <a:spcBef>
                <a:spcPts val="0"/>
              </a:spcBef>
              <a:spcAft>
                <a:spcPts val="0"/>
              </a:spcAft>
              <a:buNone/>
            </a:pPr>
            <a:r>
              <a:rPr lang="en-US" sz="4400" b="1">
                <a:latin typeface="Trebuchet MS"/>
                <a:ea typeface="Trebuchet MS"/>
                <a:cs typeface="Trebuchet MS"/>
                <a:sym typeface="Trebuchet MS"/>
              </a:rPr>
              <a:t>What are our outcomes?</a:t>
            </a:r>
            <a:endParaRPr/>
          </a:p>
          <a:p>
            <a:pPr marL="0" marR="0" lvl="0" indent="0" algn="ctr" rtl="0">
              <a:lnSpc>
                <a:spcPct val="100000"/>
              </a:lnSpc>
              <a:spcBef>
                <a:spcPts val="0"/>
              </a:spcBef>
              <a:spcAft>
                <a:spcPts val="0"/>
              </a:spcAft>
              <a:buNone/>
            </a:pPr>
            <a:endParaRPr sz="4400">
              <a:latin typeface="Trebuchet MS"/>
              <a:ea typeface="Trebuchet MS"/>
              <a:cs typeface="Trebuchet MS"/>
              <a:sym typeface="Trebuchet MS"/>
            </a:endParaRPr>
          </a:p>
        </p:txBody>
      </p:sp>
      <p:grpSp>
        <p:nvGrpSpPr>
          <p:cNvPr id="618" name="Google Shape;618;p83"/>
          <p:cNvGrpSpPr/>
          <p:nvPr/>
        </p:nvGrpSpPr>
        <p:grpSpPr>
          <a:xfrm>
            <a:off x="8102600" y="8841472"/>
            <a:ext cx="4343399" cy="835928"/>
            <a:chOff x="8102600" y="8841472"/>
            <a:chExt cx="4343399" cy="835928"/>
          </a:xfrm>
        </p:grpSpPr>
        <p:pic>
          <p:nvPicPr>
            <p:cNvPr id="619" name="Google Shape;619;p83"/>
            <p:cNvPicPr preferRelativeResize="0"/>
            <p:nvPr/>
          </p:nvPicPr>
          <p:blipFill rotWithShape="1">
            <a:blip r:embed="rId3">
              <a:alphaModFix/>
            </a:blip>
            <a:srcRect/>
            <a:stretch/>
          </p:blipFill>
          <p:spPr>
            <a:xfrm>
              <a:off x="11014746" y="8991600"/>
              <a:ext cx="1431253" cy="685800"/>
            </a:xfrm>
            <a:prstGeom prst="rect">
              <a:avLst/>
            </a:prstGeom>
            <a:noFill/>
            <a:ln>
              <a:noFill/>
            </a:ln>
          </p:spPr>
        </p:pic>
        <p:sp>
          <p:nvSpPr>
            <p:cNvPr id="620" name="Google Shape;620;p83"/>
            <p:cNvSpPr txBox="1"/>
            <p:nvPr/>
          </p:nvSpPr>
          <p:spPr>
            <a:xfrm>
              <a:off x="8102600" y="8841472"/>
              <a:ext cx="2634325"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C0D0E"/>
                  </a:solidFill>
                  <a:latin typeface="Trebuchet MS"/>
                  <a:ea typeface="Trebuchet MS"/>
                  <a:cs typeface="Trebuchet MS"/>
                  <a:sym typeface="Trebuchet MS"/>
                </a:rPr>
                <a:t>Colorado Community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C0D0E"/>
                  </a:solidFill>
                  <a:latin typeface="Trebuchet MS"/>
                  <a:ea typeface="Trebuchet MS"/>
                  <a:cs typeface="Trebuchet MS"/>
                  <a:sym typeface="Trebuchet MS"/>
                </a:rPr>
                <a:t>Action Association</a:t>
              </a:r>
              <a:endParaRPr sz="1400" b="0" i="0" u="none" strike="noStrike" cap="none">
                <a:solidFill>
                  <a:srgbClr val="000000"/>
                </a:solidFill>
                <a:latin typeface="Arial"/>
                <a:ea typeface="Arial"/>
                <a:cs typeface="Arial"/>
                <a:sym typeface="Arial"/>
              </a:endParaRPr>
            </a:p>
          </p:txBody>
        </p:sp>
        <p:cxnSp>
          <p:nvCxnSpPr>
            <p:cNvPr id="621" name="Google Shape;621;p83"/>
            <p:cNvCxnSpPr/>
            <p:nvPr/>
          </p:nvCxnSpPr>
          <p:spPr>
            <a:xfrm>
              <a:off x="10859677" y="9046464"/>
              <a:ext cx="0" cy="598318"/>
            </a:xfrm>
            <a:prstGeom prst="straightConnector1">
              <a:avLst/>
            </a:prstGeom>
            <a:solidFill>
              <a:srgbClr val="14943F"/>
            </a:solidFill>
            <a:ln w="15875" cap="flat" cmpd="sng">
              <a:solidFill>
                <a:srgbClr val="000000"/>
              </a:solidFill>
              <a:prstDash val="solid"/>
              <a:miter lim="0"/>
              <a:headEnd type="none" w="sm" len="sm"/>
              <a:tailEnd type="none" w="sm" len="sm"/>
            </a:ln>
          </p:spPr>
        </p:cxn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sp>
        <p:nvSpPr>
          <p:cNvPr id="626" name="Google Shape;626;p27"/>
          <p:cNvSpPr txBox="1">
            <a:spLocks noGrp="1"/>
          </p:cNvSpPr>
          <p:nvPr>
            <p:ph type="title"/>
          </p:nvPr>
        </p:nvSpPr>
        <p:spPr>
          <a:xfrm>
            <a:off x="903084" y="897828"/>
            <a:ext cx="10820400" cy="1569660"/>
          </a:xfrm>
          <a:prstGeom prst="rect">
            <a:avLst/>
          </a:prstGeom>
          <a:noFill/>
          <a:ln>
            <a:noFill/>
          </a:ln>
        </p:spPr>
        <p:txBody>
          <a:bodyPr spcFirstLastPara="1" wrap="square" lIns="91425" tIns="45700" rIns="91425" bIns="45700" anchor="b" anchorCtr="0">
            <a:spAutoFit/>
          </a:bodyPr>
          <a:lstStyle/>
          <a:p>
            <a:pPr marL="0" lvl="0" indent="0" algn="ctr" rtl="0">
              <a:lnSpc>
                <a:spcPct val="100000"/>
              </a:lnSpc>
              <a:spcBef>
                <a:spcPts val="0"/>
              </a:spcBef>
              <a:spcAft>
                <a:spcPts val="0"/>
              </a:spcAft>
              <a:buSzPts val="1400"/>
              <a:buNone/>
            </a:pPr>
            <a:r>
              <a:rPr lang="en-US" sz="4800" b="1">
                <a:solidFill>
                  <a:srgbClr val="2D348E"/>
                </a:solidFill>
              </a:rPr>
              <a:t>What are the Services/Strategies in Relation to our Outcomes?</a:t>
            </a:r>
            <a:endParaRPr sz="4800" b="1">
              <a:solidFill>
                <a:srgbClr val="2D348E"/>
              </a:solidFill>
            </a:endParaRPr>
          </a:p>
        </p:txBody>
      </p:sp>
      <p:sp>
        <p:nvSpPr>
          <p:cNvPr id="627" name="Google Shape;627;p27"/>
          <p:cNvSpPr txBox="1"/>
          <p:nvPr/>
        </p:nvSpPr>
        <p:spPr>
          <a:xfrm>
            <a:off x="922698" y="2590800"/>
            <a:ext cx="2836502" cy="4616648"/>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FFFFFF"/>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FFFFFF"/>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FFFFFF"/>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FFFFFF"/>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3000"/>
              <a:buFont typeface="Arial"/>
              <a:buNone/>
            </a:pPr>
            <a:endParaRPr sz="3000" b="0" i="0" u="none" strike="noStrike" cap="none">
              <a:solidFill>
                <a:srgbClr val="FFFFFF"/>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4000"/>
              <a:buFont typeface="Arial"/>
              <a:buNone/>
            </a:pPr>
            <a:r>
              <a:rPr lang="en-US" sz="4000" b="0" i="0" u="none" strike="noStrike" cap="none">
                <a:solidFill>
                  <a:srgbClr val="FFFFFF"/>
                </a:solidFill>
                <a:latin typeface="Trebuchet MS"/>
                <a:ea typeface="Trebuchet MS"/>
                <a:cs typeface="Trebuchet MS"/>
                <a:sym typeface="Trebuchet MS"/>
              </a:rPr>
              <a:t> Activity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5C6670"/>
              </a:solidFill>
              <a:latin typeface="Trebuchet MS"/>
              <a:ea typeface="Trebuchet MS"/>
              <a:cs typeface="Trebuchet MS"/>
              <a:sym typeface="Trebuchet MS"/>
            </a:endParaRPr>
          </a:p>
        </p:txBody>
      </p:sp>
      <p:sp>
        <p:nvSpPr>
          <p:cNvPr id="628" name="Google Shape;628;p27"/>
          <p:cNvSpPr txBox="1"/>
          <p:nvPr/>
        </p:nvSpPr>
        <p:spPr>
          <a:xfrm>
            <a:off x="1429577" y="2467499"/>
            <a:ext cx="9767400" cy="5105400"/>
          </a:xfrm>
          <a:prstGeom prst="rect">
            <a:avLst/>
          </a:prstGeom>
          <a:noFill/>
          <a:ln>
            <a:noFill/>
          </a:ln>
        </p:spPr>
        <p:txBody>
          <a:bodyPr spcFirstLastPara="1" wrap="square" lIns="91425" tIns="45700" rIns="91425" bIns="45700" anchor="ctr" anchorCtr="0">
            <a:noAutofit/>
          </a:bodyPr>
          <a:lstStyle/>
          <a:p>
            <a:pPr marL="457200" marR="0" lvl="0" indent="-215900" algn="l" rtl="0">
              <a:lnSpc>
                <a:spcPct val="100000"/>
              </a:lnSpc>
              <a:spcBef>
                <a:spcPts val="0"/>
              </a:spcBef>
              <a:spcAft>
                <a:spcPts val="0"/>
              </a:spcAft>
              <a:buClr>
                <a:srgbClr val="000000"/>
              </a:buClr>
              <a:buSzPts val="3400"/>
              <a:buFont typeface="Arial"/>
              <a:buChar char="•"/>
            </a:pPr>
            <a:r>
              <a:rPr lang="en-US" sz="3400" b="0" i="0" u="none" strike="noStrike" cap="none" dirty="0">
                <a:solidFill>
                  <a:srgbClr val="000000"/>
                </a:solidFill>
                <a:latin typeface="Trebuchet MS"/>
                <a:ea typeface="Trebuchet MS"/>
                <a:cs typeface="Trebuchet MS"/>
                <a:sym typeface="Trebuchet MS"/>
              </a:rPr>
              <a:t>F/A/C Level Connected to Needs/Outcomes</a:t>
            </a:r>
            <a:endParaRPr sz="1600" b="0" i="0" u="none" strike="noStrike" cap="none" dirty="0">
              <a:solidFill>
                <a:srgbClr val="000000"/>
              </a:solidFill>
              <a:latin typeface="Arial"/>
              <a:ea typeface="Arial"/>
              <a:cs typeface="Arial"/>
              <a:sym typeface="Arial"/>
            </a:endParaRPr>
          </a:p>
          <a:p>
            <a:pPr marL="457200" marR="0" lvl="0" indent="0" algn="l" rtl="0">
              <a:lnSpc>
                <a:spcPct val="100000"/>
              </a:lnSpc>
              <a:spcBef>
                <a:spcPts val="0"/>
              </a:spcBef>
              <a:spcAft>
                <a:spcPts val="0"/>
              </a:spcAft>
              <a:buClr>
                <a:srgbClr val="5C6670"/>
              </a:buClr>
              <a:buSzPts val="3200"/>
              <a:buFont typeface="Arial"/>
              <a:buNone/>
            </a:pPr>
            <a:endParaRPr sz="3400" b="0" i="0" u="none" strike="noStrike" cap="none" dirty="0">
              <a:solidFill>
                <a:srgbClr val="000000"/>
              </a:solidFill>
              <a:latin typeface="Trebuchet MS"/>
              <a:ea typeface="Trebuchet MS"/>
              <a:cs typeface="Trebuchet MS"/>
              <a:sym typeface="Trebuchet MS"/>
            </a:endParaRPr>
          </a:p>
          <a:p>
            <a:pPr marL="457200" marR="0" lvl="0" indent="-215900" algn="l" rtl="0">
              <a:lnSpc>
                <a:spcPct val="100000"/>
              </a:lnSpc>
              <a:spcBef>
                <a:spcPts val="0"/>
              </a:spcBef>
              <a:spcAft>
                <a:spcPts val="0"/>
              </a:spcAft>
              <a:buClr>
                <a:srgbClr val="000000"/>
              </a:buClr>
              <a:buSzPts val="3400"/>
              <a:buFont typeface="Arial"/>
              <a:buChar char="•"/>
            </a:pPr>
            <a:r>
              <a:rPr lang="en-US" sz="3400" b="0" i="0" u="none" strike="noStrike" cap="none" dirty="0">
                <a:solidFill>
                  <a:srgbClr val="000000"/>
                </a:solidFill>
                <a:latin typeface="Trebuchet MS"/>
                <a:ea typeface="Trebuchet MS"/>
                <a:cs typeface="Trebuchet MS"/>
                <a:sym typeface="Trebuchet MS"/>
              </a:rPr>
              <a:t>I NEED A VACATION example</a:t>
            </a:r>
            <a:endParaRPr sz="1600" b="0" i="0" u="none" strike="noStrike" cap="none" dirty="0">
              <a:solidFill>
                <a:srgbClr val="000000"/>
              </a:solidFill>
              <a:latin typeface="Arial"/>
              <a:ea typeface="Arial"/>
              <a:cs typeface="Arial"/>
              <a:sym typeface="Arial"/>
            </a:endParaRPr>
          </a:p>
          <a:p>
            <a:pPr marL="457200" marR="0" lvl="0" indent="0" algn="l" rtl="0">
              <a:lnSpc>
                <a:spcPct val="100000"/>
              </a:lnSpc>
              <a:spcBef>
                <a:spcPts val="0"/>
              </a:spcBef>
              <a:spcAft>
                <a:spcPts val="0"/>
              </a:spcAft>
              <a:buClr>
                <a:srgbClr val="5C6670"/>
              </a:buClr>
              <a:buSzPts val="3200"/>
              <a:buFont typeface="Arial"/>
              <a:buNone/>
            </a:pPr>
            <a:endParaRPr sz="3400" b="0" i="0" u="none" strike="noStrike" cap="none" dirty="0">
              <a:solidFill>
                <a:srgbClr val="000000"/>
              </a:solidFill>
              <a:latin typeface="Trebuchet MS"/>
              <a:ea typeface="Trebuchet MS"/>
              <a:cs typeface="Trebuchet MS"/>
              <a:sym typeface="Trebuchet MS"/>
            </a:endParaRPr>
          </a:p>
          <a:p>
            <a:pPr marL="457200" marR="0" lvl="0" indent="-215900" algn="l" rtl="0">
              <a:lnSpc>
                <a:spcPct val="100000"/>
              </a:lnSpc>
              <a:spcBef>
                <a:spcPts val="0"/>
              </a:spcBef>
              <a:spcAft>
                <a:spcPts val="0"/>
              </a:spcAft>
              <a:buClr>
                <a:srgbClr val="000000"/>
              </a:buClr>
              <a:buSzPts val="3400"/>
              <a:buFont typeface="Arial"/>
              <a:buChar char="•"/>
            </a:pPr>
            <a:r>
              <a:rPr lang="en-US" sz="3400" b="0" i="0" u="none" strike="noStrike" cap="none" dirty="0">
                <a:solidFill>
                  <a:srgbClr val="000000"/>
                </a:solidFill>
                <a:latin typeface="Trebuchet MS"/>
                <a:ea typeface="Trebuchet MS"/>
                <a:cs typeface="Trebuchet MS"/>
                <a:sym typeface="Trebuchet MS"/>
              </a:rPr>
              <a:t>Stability versus Economic Security Services (Provision of Services vs Strategic Thinking models)</a:t>
            </a:r>
            <a:endParaRPr sz="1600" b="0" i="0" u="none" strike="noStrike" cap="none" dirty="0">
              <a:solidFill>
                <a:srgbClr val="000000"/>
              </a:solidFill>
              <a:latin typeface="Arial"/>
              <a:ea typeface="Arial"/>
              <a:cs typeface="Arial"/>
              <a:sym typeface="Arial"/>
            </a:endParaRPr>
          </a:p>
        </p:txBody>
      </p:sp>
      <p:sp>
        <p:nvSpPr>
          <p:cNvPr id="629" name="Google Shape;629;p27"/>
          <p:cNvSpPr txBox="1">
            <a:spLocks noGrp="1"/>
          </p:cNvSpPr>
          <p:nvPr>
            <p:ph type="sldNum" idx="12"/>
          </p:nvPr>
        </p:nvSpPr>
        <p:spPr>
          <a:xfrm>
            <a:off x="12169648" y="9007124"/>
            <a:ext cx="780300" cy="746700"/>
          </a:xfrm>
          <a:prstGeom prst="rect">
            <a:avLst/>
          </a:prstGeom>
          <a:noFill/>
          <a:ln>
            <a:noFill/>
          </a:ln>
        </p:spPr>
        <p:txBody>
          <a:bodyPr spcFirstLastPara="1" wrap="square" lIns="130025" tIns="130025" rIns="130025" bIns="130025" anchor="t" anchorCtr="0">
            <a:noAutofit/>
          </a:bodyPr>
          <a:lstStyle/>
          <a:p>
            <a:pPr marL="0" lvl="0" indent="0" algn="r" rtl="0">
              <a:lnSpc>
                <a:spcPct val="100000"/>
              </a:lnSpc>
              <a:spcBef>
                <a:spcPts val="0"/>
              </a:spcBef>
              <a:spcAft>
                <a:spcPts val="0"/>
              </a:spcAft>
              <a:buSzPts val="1800"/>
              <a:buNone/>
            </a:pPr>
            <a:fld id="{00000000-1234-1234-1234-123412341234}" type="slidenum">
              <a:rPr lang="en-US"/>
              <a:t>39</a:t>
            </a:fld>
            <a:endParaRPr/>
          </a:p>
        </p:txBody>
      </p:sp>
      <p:pic>
        <p:nvPicPr>
          <p:cNvPr id="630" name="Google Shape;630;p27"/>
          <p:cNvPicPr preferRelativeResize="0"/>
          <p:nvPr/>
        </p:nvPicPr>
        <p:blipFill rotWithShape="1">
          <a:blip r:embed="rId3">
            <a:alphaModFix/>
          </a:blip>
          <a:srcRect/>
          <a:stretch/>
        </p:blipFill>
        <p:spPr>
          <a:xfrm>
            <a:off x="11233434" y="190500"/>
            <a:ext cx="1431253" cy="685800"/>
          </a:xfrm>
          <a:prstGeom prst="rect">
            <a:avLst/>
          </a:prstGeom>
          <a:noFill/>
          <a:ln>
            <a:noFill/>
          </a:ln>
        </p:spPr>
      </p:pic>
      <p:grpSp>
        <p:nvGrpSpPr>
          <p:cNvPr id="631" name="Google Shape;631;p27"/>
          <p:cNvGrpSpPr/>
          <p:nvPr/>
        </p:nvGrpSpPr>
        <p:grpSpPr>
          <a:xfrm>
            <a:off x="8102600" y="8841472"/>
            <a:ext cx="4343399" cy="835928"/>
            <a:chOff x="8102600" y="8841472"/>
            <a:chExt cx="4343399" cy="835928"/>
          </a:xfrm>
        </p:grpSpPr>
        <p:pic>
          <p:nvPicPr>
            <p:cNvPr id="632" name="Google Shape;632;p27"/>
            <p:cNvPicPr preferRelativeResize="0"/>
            <p:nvPr/>
          </p:nvPicPr>
          <p:blipFill rotWithShape="1">
            <a:blip r:embed="rId3">
              <a:alphaModFix/>
            </a:blip>
            <a:srcRect/>
            <a:stretch/>
          </p:blipFill>
          <p:spPr>
            <a:xfrm>
              <a:off x="11014746" y="8991600"/>
              <a:ext cx="1431253" cy="685800"/>
            </a:xfrm>
            <a:prstGeom prst="rect">
              <a:avLst/>
            </a:prstGeom>
            <a:noFill/>
            <a:ln>
              <a:noFill/>
            </a:ln>
          </p:spPr>
        </p:pic>
        <p:sp>
          <p:nvSpPr>
            <p:cNvPr id="633" name="Google Shape;633;p27"/>
            <p:cNvSpPr txBox="1"/>
            <p:nvPr/>
          </p:nvSpPr>
          <p:spPr>
            <a:xfrm>
              <a:off x="8102600" y="8841472"/>
              <a:ext cx="2634325"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C0D0E"/>
                  </a:solidFill>
                  <a:latin typeface="Trebuchet MS"/>
                  <a:ea typeface="Trebuchet MS"/>
                  <a:cs typeface="Trebuchet MS"/>
                  <a:sym typeface="Trebuchet MS"/>
                </a:rPr>
                <a:t>Colorado Community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C0D0E"/>
                  </a:solidFill>
                  <a:latin typeface="Trebuchet MS"/>
                  <a:ea typeface="Trebuchet MS"/>
                  <a:cs typeface="Trebuchet MS"/>
                  <a:sym typeface="Trebuchet MS"/>
                </a:rPr>
                <a:t>Action Association</a:t>
              </a:r>
              <a:endParaRPr sz="1400" b="0" i="0" u="none" strike="noStrike" cap="none">
                <a:solidFill>
                  <a:srgbClr val="000000"/>
                </a:solidFill>
                <a:latin typeface="Arial"/>
                <a:ea typeface="Arial"/>
                <a:cs typeface="Arial"/>
                <a:sym typeface="Arial"/>
              </a:endParaRPr>
            </a:p>
          </p:txBody>
        </p:sp>
        <p:cxnSp>
          <p:nvCxnSpPr>
            <p:cNvPr id="634" name="Google Shape;634;p27"/>
            <p:cNvCxnSpPr/>
            <p:nvPr/>
          </p:nvCxnSpPr>
          <p:spPr>
            <a:xfrm>
              <a:off x="10859677" y="9046464"/>
              <a:ext cx="0" cy="598318"/>
            </a:xfrm>
            <a:prstGeom prst="straightConnector1">
              <a:avLst/>
            </a:prstGeom>
            <a:solidFill>
              <a:srgbClr val="14943F"/>
            </a:solidFill>
            <a:ln w="15875" cap="flat" cmpd="sng">
              <a:solidFill>
                <a:srgbClr val="000000"/>
              </a:solidFill>
              <a:prstDash val="solid"/>
              <a:miter lim="0"/>
              <a:headEnd type="none" w="sm" len="sm"/>
              <a:tailEnd type="none" w="sm" len="sm"/>
            </a:ln>
          </p:spPr>
        </p:cxn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g253574c1fbb_0_7"/>
          <p:cNvSpPr txBox="1">
            <a:spLocks noGrp="1"/>
          </p:cNvSpPr>
          <p:nvPr>
            <p:ph type="title"/>
          </p:nvPr>
        </p:nvSpPr>
        <p:spPr>
          <a:xfrm>
            <a:off x="635000" y="533400"/>
            <a:ext cx="10972800" cy="12498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rgbClr val="000000"/>
              </a:buClr>
              <a:buSzPts val="1400"/>
              <a:buFont typeface="Arial"/>
              <a:buNone/>
            </a:pPr>
            <a:r>
              <a:rPr lang="en-US" b="1">
                <a:solidFill>
                  <a:srgbClr val="2D348E"/>
                </a:solidFill>
              </a:rPr>
              <a:t>Housekeeping</a:t>
            </a:r>
            <a:endParaRPr b="1"/>
          </a:p>
        </p:txBody>
      </p:sp>
      <p:sp>
        <p:nvSpPr>
          <p:cNvPr id="122" name="Google Shape;122;g253574c1fbb_0_7"/>
          <p:cNvSpPr txBox="1">
            <a:spLocks noGrp="1"/>
          </p:cNvSpPr>
          <p:nvPr>
            <p:ph type="body" idx="1"/>
          </p:nvPr>
        </p:nvSpPr>
        <p:spPr>
          <a:xfrm>
            <a:off x="650876" y="1905000"/>
            <a:ext cx="10972800" cy="6553200"/>
          </a:xfrm>
          <a:prstGeom prst="rect">
            <a:avLst/>
          </a:prstGeom>
          <a:noFill/>
          <a:ln>
            <a:noFill/>
          </a:ln>
        </p:spPr>
        <p:txBody>
          <a:bodyPr spcFirstLastPara="1" wrap="square" lIns="91425" tIns="45700" rIns="91425" bIns="45700" anchor="t" anchorCtr="0">
            <a:noAutofit/>
          </a:bodyPr>
          <a:lstStyle/>
          <a:p>
            <a:pPr marL="457200" lvl="0" indent="-317500" algn="l" rtl="0">
              <a:lnSpc>
                <a:spcPct val="100000"/>
              </a:lnSpc>
              <a:spcBef>
                <a:spcPts val="4200"/>
              </a:spcBef>
              <a:spcAft>
                <a:spcPts val="0"/>
              </a:spcAft>
              <a:buSzPts val="2000"/>
              <a:buChar char="●"/>
            </a:pPr>
            <a:r>
              <a:rPr lang="en-US" sz="4000">
                <a:solidFill>
                  <a:srgbClr val="292C2F"/>
                </a:solidFill>
              </a:rPr>
              <a:t>Parking lot questions</a:t>
            </a:r>
            <a:endParaRPr sz="4000">
              <a:solidFill>
                <a:srgbClr val="292C2F"/>
              </a:solidFill>
            </a:endParaRPr>
          </a:p>
          <a:p>
            <a:pPr marL="457200" lvl="0" indent="0" algn="l" rtl="0">
              <a:lnSpc>
                <a:spcPct val="100000"/>
              </a:lnSpc>
              <a:spcBef>
                <a:spcPts val="4200"/>
              </a:spcBef>
              <a:spcAft>
                <a:spcPts val="0"/>
              </a:spcAft>
              <a:buNone/>
            </a:pPr>
            <a:endParaRPr sz="200">
              <a:solidFill>
                <a:srgbClr val="292C2F"/>
              </a:solidFill>
            </a:endParaRPr>
          </a:p>
          <a:p>
            <a:pPr marL="457200" lvl="0" indent="-317500" algn="l" rtl="0">
              <a:lnSpc>
                <a:spcPct val="100000"/>
              </a:lnSpc>
              <a:spcBef>
                <a:spcPts val="0"/>
              </a:spcBef>
              <a:spcAft>
                <a:spcPts val="0"/>
              </a:spcAft>
              <a:buSzPts val="2000"/>
              <a:buChar char="●"/>
            </a:pPr>
            <a:r>
              <a:rPr lang="en-US" sz="4000">
                <a:solidFill>
                  <a:srgbClr val="292C2F"/>
                </a:solidFill>
              </a:rPr>
              <a:t>Restrooms</a:t>
            </a:r>
            <a:endParaRPr sz="4000">
              <a:solidFill>
                <a:srgbClr val="292C2F"/>
              </a:solidFill>
            </a:endParaRPr>
          </a:p>
          <a:p>
            <a:pPr marL="457200" lvl="0" indent="0" algn="l" rtl="0">
              <a:lnSpc>
                <a:spcPct val="100000"/>
              </a:lnSpc>
              <a:spcBef>
                <a:spcPts val="0"/>
              </a:spcBef>
              <a:spcAft>
                <a:spcPts val="0"/>
              </a:spcAft>
              <a:buNone/>
            </a:pPr>
            <a:endParaRPr sz="4000">
              <a:solidFill>
                <a:srgbClr val="292C2F"/>
              </a:solidFill>
            </a:endParaRPr>
          </a:p>
          <a:p>
            <a:pPr marL="457200" lvl="0" indent="-317500" algn="l" rtl="0">
              <a:lnSpc>
                <a:spcPct val="100000"/>
              </a:lnSpc>
              <a:spcBef>
                <a:spcPts val="0"/>
              </a:spcBef>
              <a:spcAft>
                <a:spcPts val="0"/>
              </a:spcAft>
              <a:buSzPts val="2000"/>
              <a:buChar char="●"/>
            </a:pPr>
            <a:r>
              <a:rPr lang="en-US" sz="4000">
                <a:solidFill>
                  <a:srgbClr val="292C2F"/>
                </a:solidFill>
              </a:rPr>
              <a:t>Breaks/Lunch</a:t>
            </a:r>
            <a:endParaRPr sz="4000">
              <a:solidFill>
                <a:srgbClr val="292C2F"/>
              </a:solidFill>
            </a:endParaRPr>
          </a:p>
          <a:p>
            <a:pPr marL="457200" lvl="0" indent="0" algn="l" rtl="0">
              <a:lnSpc>
                <a:spcPct val="100000"/>
              </a:lnSpc>
              <a:spcBef>
                <a:spcPts val="0"/>
              </a:spcBef>
              <a:spcAft>
                <a:spcPts val="0"/>
              </a:spcAft>
              <a:buNone/>
            </a:pPr>
            <a:endParaRPr sz="4000">
              <a:solidFill>
                <a:srgbClr val="292C2F"/>
              </a:solidFill>
            </a:endParaRPr>
          </a:p>
          <a:p>
            <a:pPr marL="457200" lvl="0" indent="-317500" algn="l" rtl="0">
              <a:lnSpc>
                <a:spcPct val="100000"/>
              </a:lnSpc>
              <a:spcBef>
                <a:spcPts val="0"/>
              </a:spcBef>
              <a:spcAft>
                <a:spcPts val="0"/>
              </a:spcAft>
              <a:buSzPts val="2000"/>
              <a:buChar char="●"/>
            </a:pPr>
            <a:r>
              <a:rPr lang="en-US" sz="4000">
                <a:solidFill>
                  <a:srgbClr val="292C2F"/>
                </a:solidFill>
              </a:rPr>
              <a:t>Purpose for today</a:t>
            </a:r>
            <a:endParaRPr sz="4000">
              <a:solidFill>
                <a:srgbClr val="292C2F"/>
              </a:solidFill>
            </a:endParaRPr>
          </a:p>
        </p:txBody>
      </p:sp>
      <p:sp>
        <p:nvSpPr>
          <p:cNvPr id="123" name="Google Shape;123;g253574c1fbb_0_7"/>
          <p:cNvSpPr txBox="1">
            <a:spLocks noGrp="1"/>
          </p:cNvSpPr>
          <p:nvPr>
            <p:ph type="sldNum" idx="12"/>
          </p:nvPr>
        </p:nvSpPr>
        <p:spPr>
          <a:xfrm>
            <a:off x="12169648" y="9007124"/>
            <a:ext cx="780300" cy="746700"/>
          </a:xfrm>
          <a:prstGeom prst="rect">
            <a:avLst/>
          </a:prstGeom>
          <a:noFill/>
          <a:ln>
            <a:noFill/>
          </a:ln>
        </p:spPr>
        <p:txBody>
          <a:bodyPr spcFirstLastPara="1" wrap="square" lIns="130025" tIns="130025" rIns="130025" bIns="130025" anchor="t" anchorCtr="0">
            <a:noAutofit/>
          </a:bodyPr>
          <a:lstStyle/>
          <a:p>
            <a:pPr marL="0" lvl="0" indent="0" algn="r" rtl="0">
              <a:lnSpc>
                <a:spcPct val="100000"/>
              </a:lnSpc>
              <a:spcBef>
                <a:spcPts val="0"/>
              </a:spcBef>
              <a:spcAft>
                <a:spcPts val="0"/>
              </a:spcAft>
              <a:buSzPts val="1800"/>
              <a:buNone/>
            </a:pPr>
            <a:fld id="{00000000-1234-1234-1234-123412341234}" type="slidenum">
              <a:rPr lang="en-US"/>
              <a:t>4</a:t>
            </a:fld>
            <a:endParaRPr/>
          </a:p>
        </p:txBody>
      </p:sp>
      <p:pic>
        <p:nvPicPr>
          <p:cNvPr id="124" name="Google Shape;124;g253574c1fbb_0_7"/>
          <p:cNvPicPr preferRelativeResize="0"/>
          <p:nvPr/>
        </p:nvPicPr>
        <p:blipFill rotWithShape="1">
          <a:blip r:embed="rId3">
            <a:alphaModFix/>
          </a:blip>
          <a:srcRect/>
          <a:stretch/>
        </p:blipFill>
        <p:spPr>
          <a:xfrm>
            <a:off x="11233434" y="190500"/>
            <a:ext cx="1431253" cy="685800"/>
          </a:xfrm>
          <a:prstGeom prst="rect">
            <a:avLst/>
          </a:prstGeom>
          <a:noFill/>
          <a:ln>
            <a:noFill/>
          </a:ln>
        </p:spPr>
      </p:pic>
      <p:grpSp>
        <p:nvGrpSpPr>
          <p:cNvPr id="125" name="Google Shape;125;g253574c1fbb_0_7"/>
          <p:cNvGrpSpPr/>
          <p:nvPr/>
        </p:nvGrpSpPr>
        <p:grpSpPr>
          <a:xfrm>
            <a:off x="8102600" y="8841472"/>
            <a:ext cx="4343399" cy="835928"/>
            <a:chOff x="8102600" y="8841472"/>
            <a:chExt cx="4343399" cy="835928"/>
          </a:xfrm>
        </p:grpSpPr>
        <p:pic>
          <p:nvPicPr>
            <p:cNvPr id="126" name="Google Shape;126;g253574c1fbb_0_7"/>
            <p:cNvPicPr preferRelativeResize="0"/>
            <p:nvPr/>
          </p:nvPicPr>
          <p:blipFill rotWithShape="1">
            <a:blip r:embed="rId3">
              <a:alphaModFix/>
            </a:blip>
            <a:srcRect/>
            <a:stretch/>
          </p:blipFill>
          <p:spPr>
            <a:xfrm>
              <a:off x="11014746" y="8991600"/>
              <a:ext cx="1431253" cy="685800"/>
            </a:xfrm>
            <a:prstGeom prst="rect">
              <a:avLst/>
            </a:prstGeom>
            <a:noFill/>
            <a:ln>
              <a:noFill/>
            </a:ln>
          </p:spPr>
        </p:pic>
        <p:sp>
          <p:nvSpPr>
            <p:cNvPr id="127" name="Google Shape;127;g253574c1fbb_0_7"/>
            <p:cNvSpPr txBox="1"/>
            <p:nvPr/>
          </p:nvSpPr>
          <p:spPr>
            <a:xfrm>
              <a:off x="8102600" y="8841472"/>
              <a:ext cx="2634325"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C0D0E"/>
                  </a:solidFill>
                  <a:latin typeface="Trebuchet MS"/>
                  <a:ea typeface="Trebuchet MS"/>
                  <a:cs typeface="Trebuchet MS"/>
                  <a:sym typeface="Trebuchet MS"/>
                </a:rPr>
                <a:t>Colorado Community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C0D0E"/>
                  </a:solidFill>
                  <a:latin typeface="Trebuchet MS"/>
                  <a:ea typeface="Trebuchet MS"/>
                  <a:cs typeface="Trebuchet MS"/>
                  <a:sym typeface="Trebuchet MS"/>
                </a:rPr>
                <a:t>Action Association</a:t>
              </a:r>
              <a:endParaRPr sz="1400" b="0" i="0" u="none" strike="noStrike" cap="none">
                <a:solidFill>
                  <a:srgbClr val="000000"/>
                </a:solidFill>
                <a:latin typeface="Arial"/>
                <a:ea typeface="Arial"/>
                <a:cs typeface="Arial"/>
                <a:sym typeface="Arial"/>
              </a:endParaRPr>
            </a:p>
          </p:txBody>
        </p:sp>
        <p:cxnSp>
          <p:nvCxnSpPr>
            <p:cNvPr id="128" name="Google Shape;128;g253574c1fbb_0_7"/>
            <p:cNvCxnSpPr/>
            <p:nvPr/>
          </p:nvCxnSpPr>
          <p:spPr>
            <a:xfrm>
              <a:off x="10859677" y="9046464"/>
              <a:ext cx="0" cy="598318"/>
            </a:xfrm>
            <a:prstGeom prst="straightConnector1">
              <a:avLst/>
            </a:prstGeom>
            <a:solidFill>
              <a:srgbClr val="14943F"/>
            </a:solidFill>
            <a:ln w="15875" cap="flat" cmpd="sng">
              <a:solidFill>
                <a:srgbClr val="000000"/>
              </a:solidFill>
              <a:prstDash val="solid"/>
              <a:miter lim="0"/>
              <a:headEnd type="none" w="sm" len="sm"/>
              <a:tailEnd type="none" w="sm" len="sm"/>
            </a:ln>
          </p:spPr>
        </p:cxnSp>
      </p:gr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38"/>
        <p:cNvGrpSpPr/>
        <p:nvPr/>
      </p:nvGrpSpPr>
      <p:grpSpPr>
        <a:xfrm>
          <a:off x="0" y="0"/>
          <a:ext cx="0" cy="0"/>
          <a:chOff x="0" y="0"/>
          <a:chExt cx="0" cy="0"/>
        </a:xfrm>
      </p:grpSpPr>
      <p:sp>
        <p:nvSpPr>
          <p:cNvPr id="639" name="Google Shape;639;p28"/>
          <p:cNvSpPr txBox="1">
            <a:spLocks noGrp="1"/>
          </p:cNvSpPr>
          <p:nvPr>
            <p:ph type="title"/>
          </p:nvPr>
        </p:nvSpPr>
        <p:spPr>
          <a:xfrm>
            <a:off x="1091312" y="862950"/>
            <a:ext cx="10820400" cy="1569660"/>
          </a:xfrm>
          <a:prstGeom prst="rect">
            <a:avLst/>
          </a:prstGeom>
          <a:noFill/>
          <a:ln>
            <a:noFill/>
          </a:ln>
        </p:spPr>
        <p:txBody>
          <a:bodyPr spcFirstLastPara="1" wrap="square" lIns="91425" tIns="45700" rIns="91425" bIns="45700" anchor="b" anchorCtr="0">
            <a:spAutoFit/>
          </a:bodyPr>
          <a:lstStyle/>
          <a:p>
            <a:pPr marL="0" lvl="0" indent="0" algn="ctr" rtl="0">
              <a:lnSpc>
                <a:spcPct val="100000"/>
              </a:lnSpc>
              <a:spcBef>
                <a:spcPts val="0"/>
              </a:spcBef>
              <a:spcAft>
                <a:spcPts val="0"/>
              </a:spcAft>
              <a:buSzPts val="1400"/>
              <a:buNone/>
            </a:pPr>
            <a:r>
              <a:rPr lang="en-US" sz="4800" b="1">
                <a:solidFill>
                  <a:srgbClr val="2D348E"/>
                </a:solidFill>
              </a:rPr>
              <a:t>What are the Services/Strategies in Relation to our Outcomes?</a:t>
            </a:r>
            <a:endParaRPr sz="4800" b="1">
              <a:solidFill>
                <a:srgbClr val="2D348E"/>
              </a:solidFill>
            </a:endParaRPr>
          </a:p>
        </p:txBody>
      </p:sp>
      <p:sp>
        <p:nvSpPr>
          <p:cNvPr id="640" name="Google Shape;640;p28"/>
          <p:cNvSpPr txBox="1"/>
          <p:nvPr/>
        </p:nvSpPr>
        <p:spPr>
          <a:xfrm>
            <a:off x="922698" y="2590800"/>
            <a:ext cx="2836502" cy="4616648"/>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FFFFFF"/>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FFFFFF"/>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FFFFFF"/>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FFFFFF"/>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3000"/>
              <a:buFont typeface="Arial"/>
              <a:buNone/>
            </a:pPr>
            <a:endParaRPr sz="3000" b="0" i="0" u="none" strike="noStrike" cap="none">
              <a:solidFill>
                <a:srgbClr val="FFFFFF"/>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4000"/>
              <a:buFont typeface="Arial"/>
              <a:buNone/>
            </a:pPr>
            <a:r>
              <a:rPr lang="en-US" sz="4000" b="0" i="0" u="none" strike="noStrike" cap="none">
                <a:solidFill>
                  <a:srgbClr val="FFFFFF"/>
                </a:solidFill>
                <a:latin typeface="Trebuchet MS"/>
                <a:ea typeface="Trebuchet MS"/>
                <a:cs typeface="Trebuchet MS"/>
                <a:sym typeface="Trebuchet MS"/>
              </a:rPr>
              <a:t> Activity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5C6670"/>
              </a:solidFill>
              <a:latin typeface="Trebuchet MS"/>
              <a:ea typeface="Trebuchet MS"/>
              <a:cs typeface="Trebuchet MS"/>
              <a:sym typeface="Trebuchet MS"/>
            </a:endParaRPr>
          </a:p>
        </p:txBody>
      </p:sp>
      <p:sp>
        <p:nvSpPr>
          <p:cNvPr id="641" name="Google Shape;641;p28"/>
          <p:cNvSpPr txBox="1"/>
          <p:nvPr/>
        </p:nvSpPr>
        <p:spPr>
          <a:xfrm>
            <a:off x="2340949" y="4308223"/>
            <a:ext cx="4370387" cy="374389"/>
          </a:xfrm>
          <a:prstGeom prst="rect">
            <a:avLst/>
          </a:prstGeom>
          <a:noFill/>
          <a:ln>
            <a:noFill/>
          </a:ln>
        </p:spPr>
        <p:txBody>
          <a:bodyPr spcFirstLastPara="1" wrap="square" lIns="91425" tIns="45700" rIns="91425" bIns="45700" anchor="ctr" anchorCtr="0">
            <a:normAutofit fontScale="92500" lnSpcReduction="20000"/>
          </a:bodyPr>
          <a:lstStyle/>
          <a:p>
            <a:pPr marL="0" marR="0" lvl="0" indent="0" algn="ctr" rtl="0">
              <a:lnSpc>
                <a:spcPct val="85000"/>
              </a:lnSpc>
              <a:spcBef>
                <a:spcPts val="0"/>
              </a:spcBef>
              <a:spcAft>
                <a:spcPts val="0"/>
              </a:spcAft>
              <a:buClr>
                <a:srgbClr val="000000"/>
              </a:buClr>
              <a:buSzPct val="100000"/>
              <a:buFont typeface="Arial"/>
              <a:buNone/>
            </a:pPr>
            <a:r>
              <a:rPr lang="en-US" sz="3000" b="0" i="0" u="sng" strike="noStrike" cap="none">
                <a:solidFill>
                  <a:srgbClr val="141617"/>
                </a:solidFill>
                <a:latin typeface="Trebuchet MS"/>
                <a:ea typeface="Trebuchet MS"/>
                <a:cs typeface="Trebuchet MS"/>
                <a:sym typeface="Trebuchet MS"/>
              </a:rPr>
              <a:t>PROS</a:t>
            </a:r>
            <a:endParaRPr sz="3000" b="0" i="0" u="none" strike="noStrike" cap="none">
              <a:solidFill>
                <a:srgbClr val="141617"/>
              </a:solidFill>
              <a:latin typeface="Trebuchet MS"/>
              <a:ea typeface="Trebuchet MS"/>
              <a:cs typeface="Trebuchet MS"/>
              <a:sym typeface="Trebuchet MS"/>
            </a:endParaRPr>
          </a:p>
        </p:txBody>
      </p:sp>
      <p:graphicFrame>
        <p:nvGraphicFramePr>
          <p:cNvPr id="642" name="Google Shape;642;p28"/>
          <p:cNvGraphicFramePr/>
          <p:nvPr/>
        </p:nvGraphicFramePr>
        <p:xfrm>
          <a:off x="1075451" y="4185341"/>
          <a:ext cx="1485900" cy="4237400"/>
        </p:xfrm>
        <a:graphic>
          <a:graphicData uri="http://schemas.openxmlformats.org/drawingml/2006/table">
            <a:tbl>
              <a:tblPr>
                <a:noFill/>
                <a:tableStyleId>{50708489-6D70-48B8-981B-AF6EA95B0DDD}</a:tableStyleId>
              </a:tblPr>
              <a:tblGrid>
                <a:gridCol w="1485900">
                  <a:extLst>
                    <a:ext uri="{9D8B030D-6E8A-4147-A177-3AD203B41FA5}">
                      <a16:colId xmlns:a16="http://schemas.microsoft.com/office/drawing/2014/main" val="20000"/>
                    </a:ext>
                  </a:extLst>
                </a:gridCol>
              </a:tblGrid>
              <a:tr h="406000">
                <a:tc>
                  <a:txBody>
                    <a:bodyPr/>
                    <a:lstStyle/>
                    <a:p>
                      <a:pPr marL="0" marR="0" lvl="0" indent="0" algn="l" rtl="0">
                        <a:lnSpc>
                          <a:spcPct val="100000"/>
                        </a:lnSpc>
                        <a:spcBef>
                          <a:spcPts val="0"/>
                        </a:spcBef>
                        <a:spcAft>
                          <a:spcPts val="0"/>
                        </a:spcAft>
                        <a:buClr>
                          <a:schemeClr val="lt1"/>
                        </a:buClr>
                        <a:buSzPts val="1800"/>
                        <a:buFont typeface="Trebuchet MS"/>
                        <a:buNone/>
                      </a:pPr>
                      <a:r>
                        <a:rPr lang="en-US" sz="1800" u="none" strike="noStrike" cap="none">
                          <a:solidFill>
                            <a:schemeClr val="lt1"/>
                          </a:solidFill>
                        </a:rPr>
                        <a:t>Model</a:t>
                      </a:r>
                      <a:r>
                        <a:rPr lang="en-US" sz="1800" u="none" strike="noStrike" cap="none">
                          <a:solidFill>
                            <a:schemeClr val="dk1"/>
                          </a:solidFill>
                        </a:rPr>
                        <a:t>:</a:t>
                      </a:r>
                      <a:endParaRPr sz="18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2D348E"/>
                    </a:solidFill>
                  </a:tcPr>
                </a:tc>
                <a:extLst>
                  <a:ext uri="{0D108BD9-81ED-4DB2-BD59-A6C34878D82A}">
                    <a16:rowId xmlns:a16="http://schemas.microsoft.com/office/drawing/2014/main" val="10000"/>
                  </a:ext>
                </a:extLst>
              </a:tr>
              <a:tr h="1792075">
                <a:tc>
                  <a:txBody>
                    <a:bodyPr/>
                    <a:lstStyle/>
                    <a:p>
                      <a:pPr marL="0" marR="0" lvl="0" indent="0" algn="l" rtl="0">
                        <a:lnSpc>
                          <a:spcPct val="100000"/>
                        </a:lnSpc>
                        <a:spcBef>
                          <a:spcPts val="0"/>
                        </a:spcBef>
                        <a:spcAft>
                          <a:spcPts val="0"/>
                        </a:spcAft>
                        <a:buClr>
                          <a:schemeClr val="dk1"/>
                        </a:buClr>
                        <a:buSzPts val="1800"/>
                        <a:buFont typeface="Trebuchet MS"/>
                        <a:buNone/>
                      </a:pPr>
                      <a:endParaRPr sz="1800" u="none" strike="noStrike" cap="none">
                        <a:solidFill>
                          <a:srgbClr val="141617"/>
                        </a:solidFill>
                      </a:endParaRPr>
                    </a:p>
                    <a:p>
                      <a:pPr marL="0" marR="0" lvl="0" indent="0" algn="l" rtl="0">
                        <a:lnSpc>
                          <a:spcPct val="100000"/>
                        </a:lnSpc>
                        <a:spcBef>
                          <a:spcPts val="0"/>
                        </a:spcBef>
                        <a:spcAft>
                          <a:spcPts val="0"/>
                        </a:spcAft>
                        <a:buClr>
                          <a:schemeClr val="dk1"/>
                        </a:buClr>
                        <a:buSzPts val="1800"/>
                        <a:buFont typeface="Trebuchet MS"/>
                        <a:buNone/>
                      </a:pPr>
                      <a:endParaRPr sz="1800" b="1" u="none" strike="noStrike" cap="none">
                        <a:solidFill>
                          <a:srgbClr val="141617"/>
                        </a:solidFill>
                      </a:endParaRPr>
                    </a:p>
                    <a:p>
                      <a:pPr marL="0" marR="0" lvl="0" indent="0" algn="l" rtl="0">
                        <a:lnSpc>
                          <a:spcPct val="100000"/>
                        </a:lnSpc>
                        <a:spcBef>
                          <a:spcPts val="0"/>
                        </a:spcBef>
                        <a:spcAft>
                          <a:spcPts val="0"/>
                        </a:spcAft>
                        <a:buClr>
                          <a:srgbClr val="141617"/>
                        </a:buClr>
                        <a:buSzPts val="1800"/>
                        <a:buFont typeface="Trebuchet MS"/>
                        <a:buNone/>
                      </a:pPr>
                      <a:r>
                        <a:rPr lang="en-US" sz="1800" b="1" u="none" strike="noStrike" cap="none">
                          <a:solidFill>
                            <a:srgbClr val="141617"/>
                          </a:solidFill>
                        </a:rPr>
                        <a:t>Provision of Services</a:t>
                      </a:r>
                      <a:endParaRPr sz="1800" b="1" u="none" strike="noStrike" cap="none">
                        <a:solidFill>
                          <a:srgbClr val="141617"/>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BDD7EE"/>
                    </a:solidFill>
                  </a:tcPr>
                </a:tc>
                <a:extLst>
                  <a:ext uri="{0D108BD9-81ED-4DB2-BD59-A6C34878D82A}">
                    <a16:rowId xmlns:a16="http://schemas.microsoft.com/office/drawing/2014/main" val="10001"/>
                  </a:ext>
                </a:extLst>
              </a:tr>
              <a:tr h="2039325">
                <a:tc>
                  <a:txBody>
                    <a:bodyPr/>
                    <a:lstStyle/>
                    <a:p>
                      <a:pPr marL="0" marR="0" lvl="0" indent="0" algn="l" rtl="0">
                        <a:lnSpc>
                          <a:spcPct val="100000"/>
                        </a:lnSpc>
                        <a:spcBef>
                          <a:spcPts val="0"/>
                        </a:spcBef>
                        <a:spcAft>
                          <a:spcPts val="0"/>
                        </a:spcAft>
                        <a:buClr>
                          <a:schemeClr val="dk1"/>
                        </a:buClr>
                        <a:buSzPts val="1800"/>
                        <a:buFont typeface="Trebuchet MS"/>
                        <a:buNone/>
                      </a:pPr>
                      <a:endParaRPr sz="1800" u="none" strike="noStrike" cap="none">
                        <a:solidFill>
                          <a:srgbClr val="141617"/>
                        </a:solidFill>
                      </a:endParaRPr>
                    </a:p>
                    <a:p>
                      <a:pPr marL="0" marR="0" lvl="0" indent="0" algn="l" rtl="0">
                        <a:lnSpc>
                          <a:spcPct val="100000"/>
                        </a:lnSpc>
                        <a:spcBef>
                          <a:spcPts val="0"/>
                        </a:spcBef>
                        <a:spcAft>
                          <a:spcPts val="0"/>
                        </a:spcAft>
                        <a:buClr>
                          <a:schemeClr val="dk1"/>
                        </a:buClr>
                        <a:buSzPts val="1800"/>
                        <a:buFont typeface="Trebuchet MS"/>
                        <a:buNone/>
                      </a:pPr>
                      <a:endParaRPr sz="1800" b="1" u="none" strike="noStrike" cap="none">
                        <a:solidFill>
                          <a:srgbClr val="141617"/>
                        </a:solidFill>
                      </a:endParaRPr>
                    </a:p>
                    <a:p>
                      <a:pPr marL="0" marR="0" lvl="0" indent="0" algn="l" rtl="0">
                        <a:lnSpc>
                          <a:spcPct val="100000"/>
                        </a:lnSpc>
                        <a:spcBef>
                          <a:spcPts val="0"/>
                        </a:spcBef>
                        <a:spcAft>
                          <a:spcPts val="0"/>
                        </a:spcAft>
                        <a:buClr>
                          <a:srgbClr val="141617"/>
                        </a:buClr>
                        <a:buSzPts val="1800"/>
                        <a:buFont typeface="Trebuchet MS"/>
                        <a:buNone/>
                      </a:pPr>
                      <a:r>
                        <a:rPr lang="en-US" sz="1800" b="1" u="none" strike="noStrike" cap="none">
                          <a:solidFill>
                            <a:srgbClr val="141617"/>
                          </a:solidFill>
                        </a:rPr>
                        <a:t>Strategic Thinking</a:t>
                      </a:r>
                      <a:endParaRPr sz="1800" u="none" strike="noStrike" cap="none">
                        <a:solidFill>
                          <a:srgbClr val="141617"/>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7EAF4"/>
                    </a:solidFill>
                  </a:tcPr>
                </a:tc>
                <a:extLst>
                  <a:ext uri="{0D108BD9-81ED-4DB2-BD59-A6C34878D82A}">
                    <a16:rowId xmlns:a16="http://schemas.microsoft.com/office/drawing/2014/main" val="10002"/>
                  </a:ext>
                </a:extLst>
              </a:tr>
            </a:tbl>
          </a:graphicData>
        </a:graphic>
      </p:graphicFrame>
      <p:sp>
        <p:nvSpPr>
          <p:cNvPr id="643" name="Google Shape;643;p28"/>
          <p:cNvSpPr txBox="1"/>
          <p:nvPr/>
        </p:nvSpPr>
        <p:spPr>
          <a:xfrm>
            <a:off x="6873083" y="4267200"/>
            <a:ext cx="4745038" cy="374389"/>
          </a:xfrm>
          <a:prstGeom prst="rect">
            <a:avLst/>
          </a:prstGeom>
          <a:noFill/>
          <a:ln>
            <a:noFill/>
          </a:ln>
        </p:spPr>
        <p:txBody>
          <a:bodyPr spcFirstLastPara="1" wrap="square" lIns="91425" tIns="45700" rIns="91425" bIns="45700" anchor="ctr" anchorCtr="0">
            <a:normAutofit fontScale="92500" lnSpcReduction="20000"/>
          </a:bodyPr>
          <a:lstStyle/>
          <a:p>
            <a:pPr marL="0" marR="0" lvl="0" indent="0" algn="ctr" rtl="0">
              <a:lnSpc>
                <a:spcPct val="85000"/>
              </a:lnSpc>
              <a:spcBef>
                <a:spcPts val="0"/>
              </a:spcBef>
              <a:spcAft>
                <a:spcPts val="0"/>
              </a:spcAft>
              <a:buClr>
                <a:srgbClr val="000000"/>
              </a:buClr>
              <a:buSzPct val="100000"/>
              <a:buFont typeface="Arial"/>
              <a:buNone/>
            </a:pPr>
            <a:r>
              <a:rPr lang="en-US" sz="3000" b="0" i="0" u="sng" strike="noStrike" cap="none">
                <a:solidFill>
                  <a:srgbClr val="141617"/>
                </a:solidFill>
                <a:latin typeface="Trebuchet MS"/>
                <a:ea typeface="Trebuchet MS"/>
                <a:cs typeface="Trebuchet MS"/>
                <a:sym typeface="Trebuchet MS"/>
              </a:rPr>
              <a:t>CONS</a:t>
            </a:r>
            <a:endParaRPr sz="3000" b="0" i="0" u="none" strike="noStrike" cap="none">
              <a:solidFill>
                <a:srgbClr val="141617"/>
              </a:solidFill>
              <a:latin typeface="Trebuchet MS"/>
              <a:ea typeface="Trebuchet MS"/>
              <a:cs typeface="Trebuchet MS"/>
              <a:sym typeface="Trebuchet MS"/>
            </a:endParaRPr>
          </a:p>
        </p:txBody>
      </p:sp>
      <p:sp>
        <p:nvSpPr>
          <p:cNvPr id="644" name="Google Shape;644;p28"/>
          <p:cNvSpPr txBox="1"/>
          <p:nvPr/>
        </p:nvSpPr>
        <p:spPr>
          <a:xfrm>
            <a:off x="2584582" y="4876800"/>
            <a:ext cx="4370387" cy="1890578"/>
          </a:xfrm>
          <a:prstGeom prst="rect">
            <a:avLst/>
          </a:prstGeom>
          <a:noFill/>
          <a:ln>
            <a:noFill/>
          </a:ln>
        </p:spPr>
        <p:txBody>
          <a:bodyPr spcFirstLastPara="1" wrap="square" lIns="91425" tIns="45700" rIns="91425" bIns="45700" anchor="t" anchorCtr="0">
            <a:normAutofit/>
          </a:bodyPr>
          <a:lstStyle/>
          <a:p>
            <a:pPr marL="342900" marR="0" lvl="0" indent="-342900" algn="l" rtl="0">
              <a:lnSpc>
                <a:spcPct val="90000"/>
              </a:lnSpc>
              <a:spcBef>
                <a:spcPts val="0"/>
              </a:spcBef>
              <a:spcAft>
                <a:spcPts val="0"/>
              </a:spcAft>
              <a:buClr>
                <a:srgbClr val="141617"/>
              </a:buClr>
              <a:buSzPts val="2000"/>
              <a:buFont typeface="Arial"/>
              <a:buChar char="•"/>
            </a:pPr>
            <a:r>
              <a:rPr lang="en-US" sz="2000" b="0" i="0" u="none" strike="noStrike" cap="none">
                <a:solidFill>
                  <a:srgbClr val="141617"/>
                </a:solidFill>
                <a:latin typeface="Trebuchet MS"/>
                <a:ea typeface="Trebuchet MS"/>
                <a:cs typeface="Trebuchet MS"/>
                <a:sym typeface="Trebuchet MS"/>
              </a:rPr>
              <a:t>Serve a large number of people</a:t>
            </a:r>
            <a:endParaRPr sz="3000" b="0" i="0" u="none" strike="noStrike" cap="none">
              <a:solidFill>
                <a:srgbClr val="141617"/>
              </a:solidFill>
              <a:latin typeface="Trebuchet MS"/>
              <a:ea typeface="Trebuchet MS"/>
              <a:cs typeface="Trebuchet MS"/>
              <a:sym typeface="Trebuchet MS"/>
            </a:endParaRPr>
          </a:p>
          <a:p>
            <a:pPr marL="342900" marR="0" lvl="0" indent="-342900" algn="l" rtl="0">
              <a:lnSpc>
                <a:spcPct val="90000"/>
              </a:lnSpc>
              <a:spcBef>
                <a:spcPts val="1000"/>
              </a:spcBef>
              <a:spcAft>
                <a:spcPts val="0"/>
              </a:spcAft>
              <a:buClr>
                <a:srgbClr val="141617"/>
              </a:buClr>
              <a:buSzPts val="2000"/>
              <a:buFont typeface="Arial"/>
              <a:buChar char="•"/>
            </a:pPr>
            <a:r>
              <a:rPr lang="en-US" sz="2000" b="0" i="0" u="none" strike="noStrike" cap="none">
                <a:solidFill>
                  <a:srgbClr val="141617"/>
                </a:solidFill>
                <a:latin typeface="Trebuchet MS"/>
                <a:ea typeface="Trebuchet MS"/>
                <a:cs typeface="Trebuchet MS"/>
                <a:sym typeface="Trebuchet MS"/>
              </a:rPr>
              <a:t>Meet an immediate need</a:t>
            </a:r>
            <a:endParaRPr sz="3000" b="0" i="0" u="none" strike="noStrike" cap="none">
              <a:solidFill>
                <a:srgbClr val="141617"/>
              </a:solidFill>
              <a:latin typeface="Trebuchet MS"/>
              <a:ea typeface="Trebuchet MS"/>
              <a:cs typeface="Trebuchet MS"/>
              <a:sym typeface="Trebuchet MS"/>
            </a:endParaRPr>
          </a:p>
          <a:p>
            <a:pPr marL="342900" marR="0" lvl="0" indent="-342900" algn="l" rtl="0">
              <a:lnSpc>
                <a:spcPct val="90000"/>
              </a:lnSpc>
              <a:spcBef>
                <a:spcPts val="1000"/>
              </a:spcBef>
              <a:spcAft>
                <a:spcPts val="0"/>
              </a:spcAft>
              <a:buClr>
                <a:srgbClr val="141617"/>
              </a:buClr>
              <a:buSzPts val="2000"/>
              <a:buFont typeface="Arial"/>
              <a:buChar char="•"/>
            </a:pPr>
            <a:r>
              <a:rPr lang="en-US" sz="2000" b="0" i="0" u="none" strike="noStrike" cap="none">
                <a:solidFill>
                  <a:srgbClr val="141617"/>
                </a:solidFill>
                <a:latin typeface="Trebuchet MS"/>
                <a:ea typeface="Trebuchet MS"/>
                <a:cs typeface="Trebuchet MS"/>
                <a:sym typeface="Trebuchet MS"/>
              </a:rPr>
              <a:t>Can prevent a crisis</a:t>
            </a:r>
            <a:endParaRPr sz="3000" b="0" i="0" u="none" strike="noStrike" cap="none">
              <a:solidFill>
                <a:srgbClr val="141617"/>
              </a:solidFill>
              <a:latin typeface="Trebuchet MS"/>
              <a:ea typeface="Trebuchet MS"/>
              <a:cs typeface="Trebuchet MS"/>
              <a:sym typeface="Trebuchet MS"/>
            </a:endParaRPr>
          </a:p>
        </p:txBody>
      </p:sp>
      <p:sp>
        <p:nvSpPr>
          <p:cNvPr id="645" name="Google Shape;645;p28"/>
          <p:cNvSpPr txBox="1"/>
          <p:nvPr/>
        </p:nvSpPr>
        <p:spPr>
          <a:xfrm>
            <a:off x="1587771" y="2679266"/>
            <a:ext cx="10040233" cy="918822"/>
          </a:xfrm>
          <a:prstGeom prst="rect">
            <a:avLst/>
          </a:prstGeom>
          <a:solidFill>
            <a:srgbClr val="2D348E"/>
          </a:solidFill>
          <a:ln>
            <a:noFill/>
          </a:ln>
        </p:spPr>
        <p:txBody>
          <a:bodyPr spcFirstLastPara="1" wrap="square" lIns="91425" tIns="45700" rIns="91425" bIns="45700" anchor="b" anchorCtr="0">
            <a:normAutofit/>
          </a:bodyPr>
          <a:lstStyle/>
          <a:p>
            <a:pPr marL="0" marR="0" lvl="0" indent="0" algn="ctr" rtl="0">
              <a:lnSpc>
                <a:spcPct val="90000"/>
              </a:lnSpc>
              <a:spcBef>
                <a:spcPts val="0"/>
              </a:spcBef>
              <a:spcAft>
                <a:spcPts val="0"/>
              </a:spcAft>
              <a:buClr>
                <a:srgbClr val="FFFFFF"/>
              </a:buClr>
              <a:buSzPts val="4200"/>
              <a:buFont typeface="Calibri"/>
              <a:buNone/>
            </a:pPr>
            <a:r>
              <a:rPr lang="en-US" sz="4200" b="0" i="0" u="none" strike="noStrike" cap="none">
                <a:solidFill>
                  <a:schemeClr val="lt1"/>
                </a:solidFill>
                <a:latin typeface="Calibri"/>
                <a:ea typeface="Calibri"/>
                <a:cs typeface="Calibri"/>
                <a:sym typeface="Calibri"/>
              </a:rPr>
              <a:t>Provision of Services and Strategic Thinking</a:t>
            </a:r>
            <a:endParaRPr sz="1800" b="0" i="0" u="none" strike="noStrike" cap="none">
              <a:solidFill>
                <a:schemeClr val="lt1"/>
              </a:solidFill>
              <a:latin typeface="Trebuchet MS"/>
              <a:ea typeface="Trebuchet MS"/>
              <a:cs typeface="Trebuchet MS"/>
              <a:sym typeface="Trebuchet MS"/>
            </a:endParaRPr>
          </a:p>
        </p:txBody>
      </p:sp>
      <p:sp>
        <p:nvSpPr>
          <p:cNvPr id="646" name="Google Shape;646;p28"/>
          <p:cNvSpPr txBox="1"/>
          <p:nvPr/>
        </p:nvSpPr>
        <p:spPr>
          <a:xfrm>
            <a:off x="1424699" y="3627946"/>
            <a:ext cx="10040233" cy="623327"/>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dk1"/>
              </a:buClr>
              <a:buSzPts val="2800"/>
              <a:buFont typeface="Arial"/>
              <a:buNone/>
            </a:pPr>
            <a:r>
              <a:rPr lang="en-US" sz="2800" b="0" i="0" u="none" strike="noStrike" cap="none">
                <a:solidFill>
                  <a:srgbClr val="141617"/>
                </a:solidFill>
                <a:latin typeface="Calibri"/>
                <a:ea typeface="Calibri"/>
                <a:cs typeface="Calibri"/>
                <a:sym typeface="Calibri"/>
              </a:rPr>
              <a:t>Pros and Cons of Both Models</a:t>
            </a:r>
            <a:endParaRPr sz="2400" b="0" i="0" u="none" strike="noStrike" cap="none">
              <a:solidFill>
                <a:srgbClr val="141617"/>
              </a:solidFill>
              <a:latin typeface="Calibri"/>
              <a:ea typeface="Calibri"/>
              <a:cs typeface="Calibri"/>
              <a:sym typeface="Calibri"/>
            </a:endParaRPr>
          </a:p>
        </p:txBody>
      </p:sp>
      <p:sp>
        <p:nvSpPr>
          <p:cNvPr id="647" name="Google Shape;647;p28"/>
          <p:cNvSpPr txBox="1"/>
          <p:nvPr/>
        </p:nvSpPr>
        <p:spPr>
          <a:xfrm>
            <a:off x="7225329" y="4572000"/>
            <a:ext cx="4554539" cy="1890579"/>
          </a:xfrm>
          <a:prstGeom prst="rect">
            <a:avLst/>
          </a:prstGeom>
          <a:noFill/>
          <a:ln>
            <a:noFill/>
          </a:ln>
        </p:spPr>
        <p:txBody>
          <a:bodyPr spcFirstLastPara="1" wrap="square" lIns="91425" tIns="45700" rIns="91425" bIns="45700" anchor="t" anchorCtr="0">
            <a:normAutofit lnSpcReduction="10000"/>
          </a:bodyPr>
          <a:lstStyle/>
          <a:p>
            <a:pPr marL="342900" marR="0" lvl="0" indent="-342900" algn="l" rtl="0">
              <a:lnSpc>
                <a:spcPct val="90000"/>
              </a:lnSpc>
              <a:spcBef>
                <a:spcPts val="0"/>
              </a:spcBef>
              <a:spcAft>
                <a:spcPts val="0"/>
              </a:spcAft>
              <a:buClr>
                <a:srgbClr val="141617"/>
              </a:buClr>
              <a:buSzPts val="2000"/>
              <a:buFont typeface="Arial"/>
              <a:buChar char="•"/>
            </a:pPr>
            <a:r>
              <a:rPr lang="en-US" sz="2000" b="0" i="0" u="none" strike="noStrike" cap="none">
                <a:solidFill>
                  <a:srgbClr val="141617"/>
                </a:solidFill>
                <a:latin typeface="Trebuchet MS"/>
                <a:ea typeface="Trebuchet MS"/>
                <a:cs typeface="Trebuchet MS"/>
                <a:sym typeface="Trebuchet MS"/>
              </a:rPr>
              <a:t>Doesn’t produce long term change</a:t>
            </a:r>
            <a:endParaRPr sz="1800" b="0" i="0" u="none" strike="noStrike" cap="none">
              <a:solidFill>
                <a:srgbClr val="141617"/>
              </a:solidFill>
              <a:latin typeface="Trebuchet MS"/>
              <a:ea typeface="Trebuchet MS"/>
              <a:cs typeface="Trebuchet MS"/>
              <a:sym typeface="Trebuchet MS"/>
            </a:endParaRPr>
          </a:p>
          <a:p>
            <a:pPr marL="342900" marR="0" lvl="0" indent="-342900" algn="l" rtl="0">
              <a:lnSpc>
                <a:spcPct val="90000"/>
              </a:lnSpc>
              <a:spcBef>
                <a:spcPts val="1000"/>
              </a:spcBef>
              <a:spcAft>
                <a:spcPts val="0"/>
              </a:spcAft>
              <a:buClr>
                <a:srgbClr val="141617"/>
              </a:buClr>
              <a:buSzPts val="2000"/>
              <a:buFont typeface="Arial"/>
              <a:buChar char="•"/>
            </a:pPr>
            <a:r>
              <a:rPr lang="en-US" sz="2000" b="0" i="0" u="none" strike="noStrike" cap="none">
                <a:solidFill>
                  <a:srgbClr val="141617"/>
                </a:solidFill>
                <a:latin typeface="Trebuchet MS"/>
                <a:ea typeface="Trebuchet MS"/>
                <a:cs typeface="Trebuchet MS"/>
                <a:sym typeface="Trebuchet MS"/>
              </a:rPr>
              <a:t>Limited impact in complex situations</a:t>
            </a:r>
            <a:endParaRPr sz="1800" b="0" i="0" u="none" strike="noStrike" cap="none">
              <a:solidFill>
                <a:srgbClr val="141617"/>
              </a:solidFill>
              <a:latin typeface="Trebuchet MS"/>
              <a:ea typeface="Trebuchet MS"/>
              <a:cs typeface="Trebuchet MS"/>
              <a:sym typeface="Trebuchet MS"/>
            </a:endParaRPr>
          </a:p>
          <a:p>
            <a:pPr marL="342900" marR="0" lvl="0" indent="-342900" algn="l" rtl="0">
              <a:lnSpc>
                <a:spcPct val="90000"/>
              </a:lnSpc>
              <a:spcBef>
                <a:spcPts val="1000"/>
              </a:spcBef>
              <a:spcAft>
                <a:spcPts val="0"/>
              </a:spcAft>
              <a:buClr>
                <a:srgbClr val="141617"/>
              </a:buClr>
              <a:buSzPts val="2000"/>
              <a:buFont typeface="Arial"/>
              <a:buChar char="•"/>
            </a:pPr>
            <a:r>
              <a:rPr lang="en-US" sz="2000" b="0" i="0" u="none" strike="noStrike" cap="none">
                <a:solidFill>
                  <a:srgbClr val="141617"/>
                </a:solidFill>
                <a:latin typeface="Trebuchet MS"/>
                <a:ea typeface="Trebuchet MS"/>
                <a:cs typeface="Trebuchet MS"/>
                <a:sym typeface="Trebuchet MS"/>
              </a:rPr>
              <a:t>Putting resources in these services means not having resources for other services</a:t>
            </a:r>
            <a:endParaRPr sz="1800" b="0" i="0" u="none" strike="noStrike" cap="none">
              <a:solidFill>
                <a:srgbClr val="141617"/>
              </a:solidFill>
              <a:latin typeface="Trebuchet MS"/>
              <a:ea typeface="Trebuchet MS"/>
              <a:cs typeface="Trebuchet MS"/>
              <a:sym typeface="Trebuchet MS"/>
            </a:endParaRPr>
          </a:p>
        </p:txBody>
      </p:sp>
      <p:sp>
        <p:nvSpPr>
          <p:cNvPr id="648" name="Google Shape;648;p28"/>
          <p:cNvSpPr txBox="1"/>
          <p:nvPr/>
        </p:nvSpPr>
        <p:spPr>
          <a:xfrm>
            <a:off x="2578935" y="6444127"/>
            <a:ext cx="4370387" cy="2243309"/>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rgbClr val="141617"/>
              </a:buClr>
              <a:buSzPts val="2000"/>
              <a:buFont typeface="Arial"/>
              <a:buChar char="•"/>
            </a:pPr>
            <a:r>
              <a:rPr lang="en-US" sz="2000" b="0" i="0" u="none" strike="noStrike" cap="none">
                <a:solidFill>
                  <a:srgbClr val="141617"/>
                </a:solidFill>
                <a:latin typeface="Trebuchet MS"/>
                <a:ea typeface="Trebuchet MS"/>
                <a:cs typeface="Trebuchet MS"/>
                <a:sym typeface="Trebuchet MS"/>
              </a:rPr>
              <a:t>Put services together into a bundle to address complex situations</a:t>
            </a:r>
            <a:endParaRPr sz="1800" b="0" i="0" u="none" strike="noStrike" cap="none">
              <a:solidFill>
                <a:srgbClr val="141617"/>
              </a:solidFill>
              <a:latin typeface="Trebuchet MS"/>
              <a:ea typeface="Trebuchet MS"/>
              <a:cs typeface="Trebuchet MS"/>
              <a:sym typeface="Trebuchet MS"/>
            </a:endParaRPr>
          </a:p>
          <a:p>
            <a:pPr marL="228600" marR="0" lvl="0" indent="-228600" algn="l" rtl="0">
              <a:lnSpc>
                <a:spcPct val="90000"/>
              </a:lnSpc>
              <a:spcBef>
                <a:spcPts val="1000"/>
              </a:spcBef>
              <a:spcAft>
                <a:spcPts val="0"/>
              </a:spcAft>
              <a:buClr>
                <a:srgbClr val="141617"/>
              </a:buClr>
              <a:buSzPts val="2000"/>
              <a:buFont typeface="Arial"/>
              <a:buChar char="•"/>
            </a:pPr>
            <a:r>
              <a:rPr lang="en-US" sz="2000" b="0" i="0" u="none" strike="noStrike" cap="none">
                <a:solidFill>
                  <a:srgbClr val="141617"/>
                </a:solidFill>
                <a:latin typeface="Trebuchet MS"/>
                <a:ea typeface="Trebuchet MS"/>
                <a:cs typeface="Trebuchet MS"/>
                <a:sym typeface="Trebuchet MS"/>
              </a:rPr>
              <a:t>Involves community engagement to address larger problems</a:t>
            </a:r>
            <a:endParaRPr sz="1800" b="0" i="0" u="none" strike="noStrike" cap="none">
              <a:solidFill>
                <a:srgbClr val="141617"/>
              </a:solidFill>
              <a:latin typeface="Trebuchet MS"/>
              <a:ea typeface="Trebuchet MS"/>
              <a:cs typeface="Trebuchet MS"/>
              <a:sym typeface="Trebuchet MS"/>
            </a:endParaRPr>
          </a:p>
          <a:p>
            <a:pPr marL="228600" marR="0" lvl="0" indent="-228600" algn="l" rtl="0">
              <a:lnSpc>
                <a:spcPct val="90000"/>
              </a:lnSpc>
              <a:spcBef>
                <a:spcPts val="1000"/>
              </a:spcBef>
              <a:spcAft>
                <a:spcPts val="0"/>
              </a:spcAft>
              <a:buClr>
                <a:srgbClr val="141617"/>
              </a:buClr>
              <a:buSzPts val="2000"/>
              <a:buFont typeface="Arial"/>
              <a:buChar char="•"/>
            </a:pPr>
            <a:r>
              <a:rPr lang="en-US" sz="2000" b="0" i="0" u="none" strike="noStrike" cap="none">
                <a:solidFill>
                  <a:srgbClr val="141617"/>
                </a:solidFill>
                <a:latin typeface="Trebuchet MS"/>
                <a:ea typeface="Trebuchet MS"/>
                <a:cs typeface="Trebuchet MS"/>
                <a:sym typeface="Trebuchet MS"/>
              </a:rPr>
              <a:t>Creates partnerships to meet needs agency cannot meet alone</a:t>
            </a:r>
            <a:endParaRPr sz="1800" b="0" i="0" u="none" strike="noStrike" cap="none">
              <a:solidFill>
                <a:srgbClr val="141617"/>
              </a:solidFill>
              <a:latin typeface="Trebuchet MS"/>
              <a:ea typeface="Trebuchet MS"/>
              <a:cs typeface="Trebuchet MS"/>
              <a:sym typeface="Trebuchet MS"/>
            </a:endParaRPr>
          </a:p>
        </p:txBody>
      </p:sp>
      <p:sp>
        <p:nvSpPr>
          <p:cNvPr id="649" name="Google Shape;649;p28"/>
          <p:cNvSpPr txBox="1"/>
          <p:nvPr/>
        </p:nvSpPr>
        <p:spPr>
          <a:xfrm>
            <a:off x="7281861" y="6553200"/>
            <a:ext cx="4554539" cy="2112018"/>
          </a:xfrm>
          <a:prstGeom prst="rect">
            <a:avLst/>
          </a:prstGeom>
          <a:noFill/>
          <a:ln>
            <a:noFill/>
          </a:ln>
        </p:spPr>
        <p:txBody>
          <a:bodyPr spcFirstLastPara="1" wrap="square" lIns="91425" tIns="45700" rIns="91425" bIns="45700" anchor="t" anchorCtr="0">
            <a:normAutofit lnSpcReduction="10000"/>
          </a:bodyPr>
          <a:lstStyle/>
          <a:p>
            <a:pPr marL="228600" marR="0" lvl="0" indent="-228600" algn="l" rtl="0">
              <a:lnSpc>
                <a:spcPct val="90000"/>
              </a:lnSpc>
              <a:spcBef>
                <a:spcPts val="0"/>
              </a:spcBef>
              <a:spcAft>
                <a:spcPts val="0"/>
              </a:spcAft>
              <a:buClr>
                <a:srgbClr val="141617"/>
              </a:buClr>
              <a:buSzPts val="2000"/>
              <a:buFont typeface="Arial"/>
              <a:buChar char="•"/>
            </a:pPr>
            <a:r>
              <a:rPr lang="en-US" sz="2000" b="0" i="0" u="none" strike="noStrike" cap="none">
                <a:solidFill>
                  <a:srgbClr val="141617"/>
                </a:solidFill>
                <a:latin typeface="Trebuchet MS"/>
                <a:ea typeface="Trebuchet MS"/>
                <a:cs typeface="Trebuchet MS"/>
                <a:sym typeface="Trebuchet MS"/>
              </a:rPr>
              <a:t>Need focused resources; has higher cost</a:t>
            </a:r>
            <a:endParaRPr sz="1800" b="0" i="0" u="none" strike="noStrike" cap="none">
              <a:solidFill>
                <a:srgbClr val="141617"/>
              </a:solidFill>
              <a:latin typeface="Trebuchet MS"/>
              <a:ea typeface="Trebuchet MS"/>
              <a:cs typeface="Trebuchet MS"/>
              <a:sym typeface="Trebuchet MS"/>
            </a:endParaRPr>
          </a:p>
          <a:p>
            <a:pPr marL="228600" marR="0" lvl="0" indent="-228600" algn="l" rtl="0">
              <a:lnSpc>
                <a:spcPct val="90000"/>
              </a:lnSpc>
              <a:spcBef>
                <a:spcPts val="1000"/>
              </a:spcBef>
              <a:spcAft>
                <a:spcPts val="0"/>
              </a:spcAft>
              <a:buClr>
                <a:srgbClr val="141617"/>
              </a:buClr>
              <a:buSzPts val="2000"/>
              <a:buFont typeface="Arial"/>
              <a:buChar char="•"/>
            </a:pPr>
            <a:r>
              <a:rPr lang="en-US" sz="2000" b="0" i="0" u="none" strike="noStrike" cap="none">
                <a:solidFill>
                  <a:srgbClr val="141617"/>
                </a:solidFill>
                <a:latin typeface="Trebuchet MS"/>
                <a:ea typeface="Trebuchet MS"/>
                <a:cs typeface="Trebuchet MS"/>
                <a:sym typeface="Trebuchet MS"/>
              </a:rPr>
              <a:t>Serve fewer people</a:t>
            </a:r>
            <a:endParaRPr sz="1800" b="0" i="0" u="none" strike="noStrike" cap="none">
              <a:solidFill>
                <a:srgbClr val="141617"/>
              </a:solidFill>
              <a:latin typeface="Trebuchet MS"/>
              <a:ea typeface="Trebuchet MS"/>
              <a:cs typeface="Trebuchet MS"/>
              <a:sym typeface="Trebuchet MS"/>
            </a:endParaRPr>
          </a:p>
          <a:p>
            <a:pPr marL="228600" marR="0" lvl="0" indent="-228600" algn="l" rtl="0">
              <a:lnSpc>
                <a:spcPct val="90000"/>
              </a:lnSpc>
              <a:spcBef>
                <a:spcPts val="1000"/>
              </a:spcBef>
              <a:spcAft>
                <a:spcPts val="0"/>
              </a:spcAft>
              <a:buClr>
                <a:srgbClr val="141617"/>
              </a:buClr>
              <a:buSzPts val="2000"/>
              <a:buFont typeface="Arial"/>
              <a:buChar char="•"/>
            </a:pPr>
            <a:r>
              <a:rPr lang="en-US" sz="2000" b="0" i="0" u="none" strike="noStrike" cap="none">
                <a:solidFill>
                  <a:srgbClr val="141617"/>
                </a:solidFill>
                <a:latin typeface="Trebuchet MS"/>
                <a:ea typeface="Trebuchet MS"/>
                <a:cs typeface="Trebuchet MS"/>
                <a:sym typeface="Trebuchet MS"/>
              </a:rPr>
              <a:t>Takes a long time to see outcomes</a:t>
            </a:r>
            <a:endParaRPr sz="1800" b="0" i="0" u="none" strike="noStrike" cap="none">
              <a:solidFill>
                <a:srgbClr val="141617"/>
              </a:solidFill>
              <a:latin typeface="Trebuchet MS"/>
              <a:ea typeface="Trebuchet MS"/>
              <a:cs typeface="Trebuchet MS"/>
              <a:sym typeface="Trebuchet MS"/>
            </a:endParaRPr>
          </a:p>
          <a:p>
            <a:pPr marL="228600" marR="0" lvl="0" indent="-228600" algn="l" rtl="0">
              <a:lnSpc>
                <a:spcPct val="90000"/>
              </a:lnSpc>
              <a:spcBef>
                <a:spcPts val="1000"/>
              </a:spcBef>
              <a:spcAft>
                <a:spcPts val="0"/>
              </a:spcAft>
              <a:buClr>
                <a:srgbClr val="141617"/>
              </a:buClr>
              <a:buSzPts val="2000"/>
              <a:buFont typeface="Arial"/>
              <a:buChar char="•"/>
            </a:pPr>
            <a:r>
              <a:rPr lang="en-US" sz="2000" b="0" i="0" u="none" strike="noStrike" cap="none">
                <a:solidFill>
                  <a:srgbClr val="141617"/>
                </a:solidFill>
                <a:latin typeface="Trebuchet MS"/>
                <a:ea typeface="Trebuchet MS"/>
                <a:cs typeface="Trebuchet MS"/>
                <a:sym typeface="Trebuchet MS"/>
              </a:rPr>
              <a:t>Must plan for coordination </a:t>
            </a:r>
            <a:endParaRPr sz="1800" b="0" i="0" u="none" strike="noStrike" cap="none">
              <a:solidFill>
                <a:srgbClr val="141617"/>
              </a:solidFill>
              <a:latin typeface="Trebuchet MS"/>
              <a:ea typeface="Trebuchet MS"/>
              <a:cs typeface="Trebuchet MS"/>
              <a:sym typeface="Trebuchet MS"/>
            </a:endParaRPr>
          </a:p>
          <a:p>
            <a:pPr marL="228600" marR="0" lvl="0" indent="-228600" algn="l" rtl="0">
              <a:lnSpc>
                <a:spcPct val="90000"/>
              </a:lnSpc>
              <a:spcBef>
                <a:spcPts val="1000"/>
              </a:spcBef>
              <a:spcAft>
                <a:spcPts val="0"/>
              </a:spcAft>
              <a:buClr>
                <a:srgbClr val="141617"/>
              </a:buClr>
              <a:buSzPts val="2000"/>
              <a:buFont typeface="Arial"/>
              <a:buChar char="•"/>
            </a:pPr>
            <a:r>
              <a:rPr lang="en-US" sz="2000" b="0" i="0" u="none" strike="noStrike" cap="none">
                <a:solidFill>
                  <a:srgbClr val="141617"/>
                </a:solidFill>
                <a:latin typeface="Trebuchet MS"/>
                <a:ea typeface="Trebuchet MS"/>
                <a:cs typeface="Trebuchet MS"/>
                <a:sym typeface="Trebuchet MS"/>
              </a:rPr>
              <a:t>May require training for staff</a:t>
            </a:r>
            <a:endParaRPr sz="1800" b="0" i="0" u="none" strike="noStrike" cap="none">
              <a:solidFill>
                <a:srgbClr val="141617"/>
              </a:solidFill>
              <a:latin typeface="Trebuchet MS"/>
              <a:ea typeface="Trebuchet MS"/>
              <a:cs typeface="Trebuchet MS"/>
              <a:sym typeface="Trebuchet MS"/>
            </a:endParaRPr>
          </a:p>
          <a:p>
            <a:pPr marL="228600" marR="0" lvl="0" indent="-101600" algn="l" rtl="0">
              <a:lnSpc>
                <a:spcPct val="90000"/>
              </a:lnSpc>
              <a:spcBef>
                <a:spcPts val="1000"/>
              </a:spcBef>
              <a:spcAft>
                <a:spcPts val="0"/>
              </a:spcAft>
              <a:buClr>
                <a:schemeClr val="dk1"/>
              </a:buClr>
              <a:buSzPts val="2000"/>
              <a:buFont typeface="Arial"/>
              <a:buNone/>
            </a:pPr>
            <a:endParaRPr sz="2000" b="0" i="0" u="none" strike="noStrike" cap="none">
              <a:solidFill>
                <a:srgbClr val="141617"/>
              </a:solidFill>
              <a:latin typeface="Calibri"/>
              <a:ea typeface="Calibri"/>
              <a:cs typeface="Calibri"/>
              <a:sym typeface="Calibri"/>
            </a:endParaRPr>
          </a:p>
        </p:txBody>
      </p:sp>
      <p:cxnSp>
        <p:nvCxnSpPr>
          <p:cNvPr id="650" name="Google Shape;650;p28"/>
          <p:cNvCxnSpPr/>
          <p:nvPr/>
        </p:nvCxnSpPr>
        <p:spPr>
          <a:xfrm rot="10800000" flipH="1">
            <a:off x="2676078" y="6356788"/>
            <a:ext cx="9299896" cy="8878"/>
          </a:xfrm>
          <a:prstGeom prst="straightConnector1">
            <a:avLst/>
          </a:prstGeom>
          <a:noFill/>
          <a:ln w="9525" cap="flat" cmpd="sng">
            <a:solidFill>
              <a:schemeClr val="accent1"/>
            </a:solidFill>
            <a:prstDash val="solid"/>
            <a:round/>
            <a:headEnd type="none" w="sm" len="sm"/>
            <a:tailEnd type="none" w="sm" len="sm"/>
          </a:ln>
        </p:spPr>
      </p:cxnSp>
      <p:sp>
        <p:nvSpPr>
          <p:cNvPr id="651" name="Google Shape;651;p28"/>
          <p:cNvSpPr txBox="1">
            <a:spLocks noGrp="1"/>
          </p:cNvSpPr>
          <p:nvPr>
            <p:ph type="sldNum" idx="12"/>
          </p:nvPr>
        </p:nvSpPr>
        <p:spPr>
          <a:xfrm>
            <a:off x="12169648" y="9007124"/>
            <a:ext cx="780300" cy="746700"/>
          </a:xfrm>
          <a:prstGeom prst="rect">
            <a:avLst/>
          </a:prstGeom>
          <a:noFill/>
          <a:ln>
            <a:noFill/>
          </a:ln>
        </p:spPr>
        <p:txBody>
          <a:bodyPr spcFirstLastPara="1" wrap="square" lIns="130025" tIns="130025" rIns="130025" bIns="130025" anchor="t" anchorCtr="0">
            <a:noAutofit/>
          </a:bodyPr>
          <a:lstStyle/>
          <a:p>
            <a:pPr marL="0" lvl="0" indent="0" algn="r" rtl="0">
              <a:lnSpc>
                <a:spcPct val="100000"/>
              </a:lnSpc>
              <a:spcBef>
                <a:spcPts val="0"/>
              </a:spcBef>
              <a:spcAft>
                <a:spcPts val="0"/>
              </a:spcAft>
              <a:buSzPts val="1800"/>
              <a:buNone/>
            </a:pPr>
            <a:fld id="{00000000-1234-1234-1234-123412341234}" type="slidenum">
              <a:rPr lang="en-US"/>
              <a:t>40</a:t>
            </a:fld>
            <a:endParaRPr/>
          </a:p>
        </p:txBody>
      </p:sp>
      <p:pic>
        <p:nvPicPr>
          <p:cNvPr id="652" name="Google Shape;652;p28"/>
          <p:cNvPicPr preferRelativeResize="0"/>
          <p:nvPr/>
        </p:nvPicPr>
        <p:blipFill rotWithShape="1">
          <a:blip r:embed="rId3">
            <a:alphaModFix/>
          </a:blip>
          <a:srcRect/>
          <a:stretch/>
        </p:blipFill>
        <p:spPr>
          <a:xfrm>
            <a:off x="11233434" y="190500"/>
            <a:ext cx="1431253" cy="685800"/>
          </a:xfrm>
          <a:prstGeom prst="rect">
            <a:avLst/>
          </a:prstGeom>
          <a:noFill/>
          <a:ln>
            <a:noFill/>
          </a:ln>
        </p:spPr>
      </p:pic>
      <p:grpSp>
        <p:nvGrpSpPr>
          <p:cNvPr id="653" name="Google Shape;653;p28"/>
          <p:cNvGrpSpPr/>
          <p:nvPr/>
        </p:nvGrpSpPr>
        <p:grpSpPr>
          <a:xfrm>
            <a:off x="8102600" y="8841472"/>
            <a:ext cx="4343399" cy="835928"/>
            <a:chOff x="8102600" y="8841472"/>
            <a:chExt cx="4343399" cy="835928"/>
          </a:xfrm>
        </p:grpSpPr>
        <p:pic>
          <p:nvPicPr>
            <p:cNvPr id="654" name="Google Shape;654;p28"/>
            <p:cNvPicPr preferRelativeResize="0"/>
            <p:nvPr/>
          </p:nvPicPr>
          <p:blipFill rotWithShape="1">
            <a:blip r:embed="rId3">
              <a:alphaModFix/>
            </a:blip>
            <a:srcRect/>
            <a:stretch/>
          </p:blipFill>
          <p:spPr>
            <a:xfrm>
              <a:off x="11014746" y="8991600"/>
              <a:ext cx="1431253" cy="685800"/>
            </a:xfrm>
            <a:prstGeom prst="rect">
              <a:avLst/>
            </a:prstGeom>
            <a:noFill/>
            <a:ln>
              <a:noFill/>
            </a:ln>
          </p:spPr>
        </p:pic>
        <p:sp>
          <p:nvSpPr>
            <p:cNvPr id="655" name="Google Shape;655;p28"/>
            <p:cNvSpPr txBox="1"/>
            <p:nvPr/>
          </p:nvSpPr>
          <p:spPr>
            <a:xfrm>
              <a:off x="8102600" y="8841472"/>
              <a:ext cx="2634325"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C0D0E"/>
                  </a:solidFill>
                  <a:latin typeface="Trebuchet MS"/>
                  <a:ea typeface="Trebuchet MS"/>
                  <a:cs typeface="Trebuchet MS"/>
                  <a:sym typeface="Trebuchet MS"/>
                </a:rPr>
                <a:t>Colorado Community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C0D0E"/>
                  </a:solidFill>
                  <a:latin typeface="Trebuchet MS"/>
                  <a:ea typeface="Trebuchet MS"/>
                  <a:cs typeface="Trebuchet MS"/>
                  <a:sym typeface="Trebuchet MS"/>
                </a:rPr>
                <a:t>Action Association</a:t>
              </a:r>
              <a:endParaRPr sz="1400" b="0" i="0" u="none" strike="noStrike" cap="none">
                <a:solidFill>
                  <a:srgbClr val="000000"/>
                </a:solidFill>
                <a:latin typeface="Arial"/>
                <a:ea typeface="Arial"/>
                <a:cs typeface="Arial"/>
                <a:sym typeface="Arial"/>
              </a:endParaRPr>
            </a:p>
          </p:txBody>
        </p:sp>
        <p:cxnSp>
          <p:nvCxnSpPr>
            <p:cNvPr id="656" name="Google Shape;656;p28"/>
            <p:cNvCxnSpPr/>
            <p:nvPr/>
          </p:nvCxnSpPr>
          <p:spPr>
            <a:xfrm>
              <a:off x="10859677" y="9046464"/>
              <a:ext cx="0" cy="598318"/>
            </a:xfrm>
            <a:prstGeom prst="straightConnector1">
              <a:avLst/>
            </a:prstGeom>
            <a:solidFill>
              <a:srgbClr val="14943F"/>
            </a:solidFill>
            <a:ln w="15875" cap="flat" cmpd="sng">
              <a:solidFill>
                <a:srgbClr val="000000"/>
              </a:solidFill>
              <a:prstDash val="solid"/>
              <a:miter lim="0"/>
              <a:headEnd type="none" w="sm" len="sm"/>
              <a:tailEnd type="none" w="sm" len="sm"/>
            </a:ln>
          </p:spPr>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4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647"/>
                                        </p:tgtEl>
                                        <p:attrNameLst>
                                          <p:attrName>style.visibility</p:attrName>
                                        </p:attrNameLst>
                                      </p:cBhvr>
                                      <p:to>
                                        <p:strVal val="visible"/>
                                      </p:to>
                                    </p:set>
                                    <p:animEffect transition="in" filter="fade">
                                      <p:cBhvr>
                                        <p:cTn id="11" dur="500"/>
                                        <p:tgtEl>
                                          <p:spTgt spid="64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648"/>
                                        </p:tgtEl>
                                        <p:attrNameLst>
                                          <p:attrName>style.visibility</p:attrName>
                                        </p:attrNameLst>
                                      </p:cBhvr>
                                      <p:to>
                                        <p:strVal val="visible"/>
                                      </p:to>
                                    </p:set>
                                    <p:animEffect transition="in" filter="fade">
                                      <p:cBhvr>
                                        <p:cTn id="16" dur="500"/>
                                        <p:tgtEl>
                                          <p:spTgt spid="648"/>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60"/>
        <p:cNvGrpSpPr/>
        <p:nvPr/>
      </p:nvGrpSpPr>
      <p:grpSpPr>
        <a:xfrm>
          <a:off x="0" y="0"/>
          <a:ext cx="0" cy="0"/>
          <a:chOff x="0" y="0"/>
          <a:chExt cx="0" cy="0"/>
        </a:xfrm>
      </p:grpSpPr>
      <p:sp>
        <p:nvSpPr>
          <p:cNvPr id="661" name="Google Shape;661;p29"/>
          <p:cNvSpPr txBox="1"/>
          <p:nvPr/>
        </p:nvSpPr>
        <p:spPr>
          <a:xfrm>
            <a:off x="922698" y="2590800"/>
            <a:ext cx="2836502" cy="4616648"/>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FFFFFF"/>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FFFFFF"/>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FFFFFF"/>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FFFFFF"/>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3000"/>
              <a:buFont typeface="Arial"/>
              <a:buNone/>
            </a:pPr>
            <a:endParaRPr sz="3000" b="0" i="0" u="none" strike="noStrike" cap="none">
              <a:solidFill>
                <a:srgbClr val="FFFFFF"/>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4000"/>
              <a:buFont typeface="Arial"/>
              <a:buNone/>
            </a:pPr>
            <a:r>
              <a:rPr lang="en-US" sz="4000" b="0" i="0" u="none" strike="noStrike" cap="none">
                <a:solidFill>
                  <a:srgbClr val="FFFFFF"/>
                </a:solidFill>
                <a:latin typeface="Trebuchet MS"/>
                <a:ea typeface="Trebuchet MS"/>
                <a:cs typeface="Trebuchet MS"/>
                <a:sym typeface="Trebuchet MS"/>
              </a:rPr>
              <a:t> Activity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5C6670"/>
              </a:solidFill>
              <a:latin typeface="Trebuchet MS"/>
              <a:ea typeface="Trebuchet MS"/>
              <a:cs typeface="Trebuchet MS"/>
              <a:sym typeface="Trebuchet MS"/>
            </a:endParaRPr>
          </a:p>
        </p:txBody>
      </p:sp>
      <p:grpSp>
        <p:nvGrpSpPr>
          <p:cNvPr id="662" name="Google Shape;662;p29"/>
          <p:cNvGrpSpPr/>
          <p:nvPr/>
        </p:nvGrpSpPr>
        <p:grpSpPr>
          <a:xfrm>
            <a:off x="891428" y="2067332"/>
            <a:ext cx="9040986" cy="2869436"/>
            <a:chOff x="1103" y="145152"/>
            <a:chExt cx="9040986" cy="2869436"/>
          </a:xfrm>
        </p:grpSpPr>
        <p:sp>
          <p:nvSpPr>
            <p:cNvPr id="663" name="Google Shape;663;p29"/>
            <p:cNvSpPr/>
            <p:nvPr/>
          </p:nvSpPr>
          <p:spPr>
            <a:xfrm>
              <a:off x="1103" y="145152"/>
              <a:ext cx="3874708" cy="2460439"/>
            </a:xfrm>
            <a:prstGeom prst="roundRect">
              <a:avLst>
                <a:gd name="adj" fmla="val 10000"/>
              </a:avLst>
            </a:prstGeom>
            <a:solidFill>
              <a:srgbClr val="2D348E"/>
            </a:solidFill>
            <a:ln w="38100" cap="flat" cmpd="sng">
              <a:solidFill>
                <a:schemeClr val="lt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4" name="Google Shape;664;p29"/>
            <p:cNvSpPr/>
            <p:nvPr/>
          </p:nvSpPr>
          <p:spPr>
            <a:xfrm>
              <a:off x="431627" y="554149"/>
              <a:ext cx="3874708" cy="2460439"/>
            </a:xfrm>
            <a:prstGeom prst="roundRect">
              <a:avLst>
                <a:gd name="adj" fmla="val 10000"/>
              </a:avLst>
            </a:prstGeom>
            <a:solidFill>
              <a:schemeClr val="lt1">
                <a:alpha val="89411"/>
              </a:schemeClr>
            </a:solidFill>
            <a:ln w="254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5" name="Google Shape;665;p29"/>
            <p:cNvSpPr txBox="1"/>
            <p:nvPr/>
          </p:nvSpPr>
          <p:spPr>
            <a:xfrm>
              <a:off x="503691" y="626213"/>
              <a:ext cx="3730580" cy="2316311"/>
            </a:xfrm>
            <a:prstGeom prst="rect">
              <a:avLst/>
            </a:prstGeom>
            <a:noFill/>
            <a:ln>
              <a:noFill/>
            </a:ln>
          </p:spPr>
          <p:txBody>
            <a:bodyPr spcFirstLastPara="1" wrap="square" lIns="95250" tIns="95250" rIns="95250" bIns="95250" anchor="ctr" anchorCtr="0">
              <a:noAutofit/>
            </a:bodyPr>
            <a:lstStyle/>
            <a:p>
              <a:pPr marL="0" marR="0" lvl="0" indent="0" algn="ctr" rtl="0">
                <a:lnSpc>
                  <a:spcPct val="90000"/>
                </a:lnSpc>
                <a:spcBef>
                  <a:spcPts val="0"/>
                </a:spcBef>
                <a:spcAft>
                  <a:spcPts val="0"/>
                </a:spcAft>
                <a:buClr>
                  <a:schemeClr val="lt2"/>
                </a:buClr>
                <a:buSzPts val="2500"/>
                <a:buFont typeface="Trebuchet MS"/>
                <a:buNone/>
              </a:pPr>
              <a:r>
                <a:rPr lang="en-US" sz="2500" b="1" i="0" u="none" strike="noStrike" cap="none">
                  <a:solidFill>
                    <a:schemeClr val="lt2"/>
                  </a:solidFill>
                  <a:latin typeface="Trebuchet MS"/>
                  <a:ea typeface="Trebuchet MS"/>
                  <a:cs typeface="Trebuchet MS"/>
                  <a:sym typeface="Trebuchet MS"/>
                </a:rPr>
                <a:t>Output </a:t>
              </a:r>
              <a:r>
                <a:rPr lang="en-US" sz="2500" b="0" i="0" u="none" strike="noStrike" cap="none">
                  <a:solidFill>
                    <a:schemeClr val="lt2"/>
                  </a:solidFill>
                  <a:latin typeface="Trebuchet MS"/>
                  <a:ea typeface="Trebuchet MS"/>
                  <a:cs typeface="Trebuchet MS"/>
                  <a:sym typeface="Trebuchet MS"/>
                </a:rPr>
                <a:t>= service;             </a:t>
              </a:r>
              <a:r>
                <a:rPr lang="en-US" sz="2500" b="0" i="0" u="sng" strike="noStrike" cap="none">
                  <a:solidFill>
                    <a:schemeClr val="lt2"/>
                  </a:solidFill>
                  <a:latin typeface="Trebuchet MS"/>
                  <a:ea typeface="Trebuchet MS"/>
                  <a:cs typeface="Trebuchet MS"/>
                  <a:sym typeface="Trebuchet MS"/>
                </a:rPr>
                <a:t>doing</a:t>
              </a:r>
              <a:r>
                <a:rPr lang="en-US" sz="2500" b="0" i="0" u="none" strike="noStrike" cap="none">
                  <a:solidFill>
                    <a:schemeClr val="lt2"/>
                  </a:solidFill>
                  <a:latin typeface="Trebuchet MS"/>
                  <a:ea typeface="Trebuchet MS"/>
                  <a:cs typeface="Trebuchet MS"/>
                  <a:sym typeface="Trebuchet MS"/>
                </a:rPr>
                <a:t> something; the </a:t>
              </a:r>
              <a:r>
                <a:rPr lang="en-US" sz="2500" b="1" i="0" u="none" strike="noStrike" cap="none">
                  <a:solidFill>
                    <a:schemeClr val="lt2"/>
                  </a:solidFill>
                  <a:latin typeface="Trebuchet MS"/>
                  <a:ea typeface="Trebuchet MS"/>
                  <a:cs typeface="Trebuchet MS"/>
                  <a:sym typeface="Trebuchet MS"/>
                </a:rPr>
                <a:t>p</a:t>
              </a:r>
              <a:r>
                <a:rPr lang="en-US" sz="2500" b="0" i="0" u="none" strike="noStrike" cap="none">
                  <a:solidFill>
                    <a:schemeClr val="lt2"/>
                  </a:solidFill>
                  <a:latin typeface="Trebuchet MS"/>
                  <a:ea typeface="Trebuchet MS"/>
                  <a:cs typeface="Trebuchet MS"/>
                  <a:sym typeface="Trebuchet MS"/>
                </a:rPr>
                <a:t>rocess of assistance</a:t>
              </a:r>
              <a:endParaRPr sz="1400" b="0" i="0" u="none" strike="noStrike" cap="none">
                <a:solidFill>
                  <a:srgbClr val="000000"/>
                </a:solidFill>
                <a:latin typeface="Arial"/>
                <a:ea typeface="Arial"/>
                <a:cs typeface="Arial"/>
                <a:sym typeface="Arial"/>
              </a:endParaRPr>
            </a:p>
          </p:txBody>
        </p:sp>
        <p:sp>
          <p:nvSpPr>
            <p:cNvPr id="666" name="Google Shape;666;p29"/>
            <p:cNvSpPr/>
            <p:nvPr/>
          </p:nvSpPr>
          <p:spPr>
            <a:xfrm>
              <a:off x="4736858" y="145152"/>
              <a:ext cx="3874708" cy="2460439"/>
            </a:xfrm>
            <a:prstGeom prst="roundRect">
              <a:avLst>
                <a:gd name="adj" fmla="val 10000"/>
              </a:avLst>
            </a:prstGeom>
            <a:solidFill>
              <a:srgbClr val="2D348E"/>
            </a:solidFill>
            <a:ln w="38100" cap="flat" cmpd="sng">
              <a:solidFill>
                <a:schemeClr val="lt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7" name="Google Shape;667;p29"/>
            <p:cNvSpPr/>
            <p:nvPr/>
          </p:nvSpPr>
          <p:spPr>
            <a:xfrm>
              <a:off x="5167381" y="554149"/>
              <a:ext cx="3874708" cy="2460439"/>
            </a:xfrm>
            <a:prstGeom prst="roundRect">
              <a:avLst>
                <a:gd name="adj" fmla="val 10000"/>
              </a:avLst>
            </a:prstGeom>
            <a:solidFill>
              <a:schemeClr val="lt1">
                <a:alpha val="89411"/>
              </a:schemeClr>
            </a:solidFill>
            <a:ln w="254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8" name="Google Shape;668;p29"/>
            <p:cNvSpPr txBox="1"/>
            <p:nvPr/>
          </p:nvSpPr>
          <p:spPr>
            <a:xfrm>
              <a:off x="5239445" y="626213"/>
              <a:ext cx="3730580" cy="2316311"/>
            </a:xfrm>
            <a:prstGeom prst="rect">
              <a:avLst/>
            </a:prstGeom>
            <a:noFill/>
            <a:ln>
              <a:noFill/>
            </a:ln>
          </p:spPr>
          <p:txBody>
            <a:bodyPr spcFirstLastPara="1" wrap="square" lIns="95250" tIns="95250" rIns="95250" bIns="95250" anchor="ctr" anchorCtr="0">
              <a:noAutofit/>
            </a:bodyPr>
            <a:lstStyle/>
            <a:p>
              <a:pPr marL="0" marR="0" lvl="0" indent="0" algn="ctr" rtl="0">
                <a:lnSpc>
                  <a:spcPct val="90000"/>
                </a:lnSpc>
                <a:spcBef>
                  <a:spcPts val="0"/>
                </a:spcBef>
                <a:spcAft>
                  <a:spcPts val="0"/>
                </a:spcAft>
                <a:buClr>
                  <a:schemeClr val="lt2"/>
                </a:buClr>
                <a:buSzPts val="2500"/>
                <a:buFont typeface="Trebuchet MS"/>
                <a:buNone/>
              </a:pPr>
              <a:r>
                <a:rPr lang="en-US" sz="2500" b="1" i="0" u="none" strike="noStrike" cap="none">
                  <a:solidFill>
                    <a:schemeClr val="lt2"/>
                  </a:solidFill>
                  <a:latin typeface="Trebuchet MS"/>
                  <a:ea typeface="Trebuchet MS"/>
                  <a:cs typeface="Trebuchet MS"/>
                  <a:sym typeface="Trebuchet MS"/>
                </a:rPr>
                <a:t>Outcome </a:t>
              </a:r>
              <a:r>
                <a:rPr lang="en-US" sz="2500" b="0" i="0" u="none" strike="noStrike" cap="none">
                  <a:solidFill>
                    <a:schemeClr val="lt2"/>
                  </a:solidFill>
                  <a:latin typeface="Trebuchet MS"/>
                  <a:ea typeface="Trebuchet MS"/>
                  <a:cs typeface="Trebuchet MS"/>
                  <a:sym typeface="Trebuchet MS"/>
                </a:rPr>
                <a:t>= </a:t>
              </a:r>
              <a:r>
                <a:rPr lang="en-US" sz="2500" b="1" i="0" u="none" strike="noStrike" cap="none">
                  <a:solidFill>
                    <a:schemeClr val="lt2"/>
                  </a:solidFill>
                  <a:latin typeface="Trebuchet MS"/>
                  <a:ea typeface="Trebuchet MS"/>
                  <a:cs typeface="Trebuchet MS"/>
                  <a:sym typeface="Trebuchet MS"/>
                </a:rPr>
                <a:t>c</a:t>
              </a:r>
              <a:r>
                <a:rPr lang="en-US" sz="2500" b="0" i="0" u="none" strike="noStrike" cap="none">
                  <a:solidFill>
                    <a:schemeClr val="lt2"/>
                  </a:solidFill>
                  <a:latin typeface="Trebuchet MS"/>
                  <a:ea typeface="Trebuchet MS"/>
                  <a:cs typeface="Trebuchet MS"/>
                  <a:sym typeface="Trebuchet MS"/>
                </a:rPr>
                <a:t>hange; </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875"/>
                </a:spcBef>
                <a:spcAft>
                  <a:spcPts val="0"/>
                </a:spcAft>
                <a:buClr>
                  <a:schemeClr val="lt2"/>
                </a:buClr>
                <a:buSzPts val="2500"/>
                <a:buFont typeface="Trebuchet MS"/>
                <a:buNone/>
              </a:pPr>
              <a:r>
                <a:rPr lang="en-US" sz="2500" b="0" i="0" u="sng" strike="noStrike" cap="none">
                  <a:solidFill>
                    <a:schemeClr val="lt2"/>
                  </a:solidFill>
                  <a:latin typeface="Trebuchet MS"/>
                  <a:ea typeface="Trebuchet MS"/>
                  <a:cs typeface="Trebuchet MS"/>
                  <a:sym typeface="Trebuchet MS"/>
                </a:rPr>
                <a:t>accomplishing</a:t>
              </a:r>
              <a:r>
                <a:rPr lang="en-US" sz="2500" b="0" i="0" u="none" strike="noStrike" cap="none">
                  <a:solidFill>
                    <a:schemeClr val="lt2"/>
                  </a:solidFill>
                  <a:latin typeface="Trebuchet MS"/>
                  <a:ea typeface="Trebuchet MS"/>
                  <a:cs typeface="Trebuchet MS"/>
                  <a:sym typeface="Trebuchet MS"/>
                </a:rPr>
                <a:t> something</a:t>
              </a:r>
              <a:endParaRPr sz="1400" b="0" i="0" u="none" strike="noStrike" cap="none">
                <a:solidFill>
                  <a:srgbClr val="000000"/>
                </a:solidFill>
                <a:latin typeface="Arial"/>
                <a:ea typeface="Arial"/>
                <a:cs typeface="Arial"/>
                <a:sym typeface="Arial"/>
              </a:endParaRPr>
            </a:p>
          </p:txBody>
        </p:sp>
      </p:grpSp>
      <p:sp>
        <p:nvSpPr>
          <p:cNvPr id="669" name="Google Shape;669;p29"/>
          <p:cNvSpPr txBox="1"/>
          <p:nvPr/>
        </p:nvSpPr>
        <p:spPr>
          <a:xfrm>
            <a:off x="0" y="6790308"/>
            <a:ext cx="13004799" cy="1617379"/>
          </a:xfrm>
          <a:prstGeom prst="rect">
            <a:avLst/>
          </a:prstGeom>
          <a:solidFill>
            <a:srgbClr val="2D348E"/>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5C6670"/>
              </a:solidFill>
              <a:latin typeface="Trebuchet MS"/>
              <a:ea typeface="Trebuchet MS"/>
              <a:cs typeface="Trebuchet MS"/>
              <a:sym typeface="Trebuchet MS"/>
            </a:endParaRPr>
          </a:p>
        </p:txBody>
      </p:sp>
      <p:sp>
        <p:nvSpPr>
          <p:cNvPr id="670" name="Google Shape;670;p29"/>
          <p:cNvSpPr txBox="1">
            <a:spLocks noGrp="1"/>
          </p:cNvSpPr>
          <p:nvPr>
            <p:ph type="title"/>
          </p:nvPr>
        </p:nvSpPr>
        <p:spPr>
          <a:xfrm>
            <a:off x="177800" y="6818722"/>
            <a:ext cx="8079581" cy="1243649"/>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1400"/>
              <a:buNone/>
            </a:pPr>
            <a:r>
              <a:rPr lang="en-US">
                <a:solidFill>
                  <a:schemeClr val="lt1"/>
                </a:solidFill>
              </a:rPr>
              <a:t>Outcomes and Outputs </a:t>
            </a:r>
            <a:endParaRPr/>
          </a:p>
        </p:txBody>
      </p:sp>
      <p:sp>
        <p:nvSpPr>
          <p:cNvPr id="671" name="Google Shape;671;p29"/>
          <p:cNvSpPr txBox="1"/>
          <p:nvPr/>
        </p:nvSpPr>
        <p:spPr>
          <a:xfrm>
            <a:off x="11320740" y="8024917"/>
            <a:ext cx="1876927" cy="30008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350"/>
              <a:buFont typeface="Arial"/>
              <a:buNone/>
            </a:pPr>
            <a:r>
              <a:rPr lang="en-US" sz="1350" b="0" i="0" u="none" strike="noStrike" cap="none">
                <a:solidFill>
                  <a:srgbClr val="C00000"/>
                </a:solidFill>
                <a:latin typeface="Arial Black"/>
                <a:ea typeface="Arial Black"/>
                <a:cs typeface="Arial Black"/>
                <a:sym typeface="Arial Black"/>
              </a:rPr>
              <a:t>PM page 81</a:t>
            </a:r>
            <a:endParaRPr sz="1400" b="0" i="0" u="none" strike="noStrike" cap="none">
              <a:solidFill>
                <a:srgbClr val="000000"/>
              </a:solidFill>
              <a:latin typeface="Arial"/>
              <a:ea typeface="Arial"/>
              <a:cs typeface="Arial"/>
              <a:sym typeface="Arial"/>
            </a:endParaRPr>
          </a:p>
        </p:txBody>
      </p:sp>
      <p:sp>
        <p:nvSpPr>
          <p:cNvPr id="672" name="Google Shape;672;p29"/>
          <p:cNvSpPr txBox="1"/>
          <p:nvPr/>
        </p:nvSpPr>
        <p:spPr>
          <a:xfrm>
            <a:off x="154122" y="8589331"/>
            <a:ext cx="5257800" cy="38664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rPr>
              <a:t>MATERIAL FROM INTRO TO ROMA 5.1, 2020</a:t>
            </a:r>
            <a:endParaRPr sz="1400" b="0" i="0" u="none" strike="noStrike" cap="none">
              <a:solidFill>
                <a:srgbClr val="000000"/>
              </a:solidFill>
              <a:latin typeface="Arial"/>
              <a:ea typeface="Arial"/>
              <a:cs typeface="Arial"/>
              <a:sym typeface="Arial"/>
            </a:endParaRPr>
          </a:p>
        </p:txBody>
      </p:sp>
      <p:sp>
        <p:nvSpPr>
          <p:cNvPr id="673" name="Google Shape;673;p29"/>
          <p:cNvSpPr txBox="1">
            <a:spLocks noGrp="1"/>
          </p:cNvSpPr>
          <p:nvPr>
            <p:ph type="sldNum" idx="12"/>
          </p:nvPr>
        </p:nvSpPr>
        <p:spPr>
          <a:xfrm>
            <a:off x="12169648" y="9007124"/>
            <a:ext cx="780300" cy="746700"/>
          </a:xfrm>
          <a:prstGeom prst="rect">
            <a:avLst/>
          </a:prstGeom>
          <a:noFill/>
          <a:ln>
            <a:noFill/>
          </a:ln>
        </p:spPr>
        <p:txBody>
          <a:bodyPr spcFirstLastPara="1" wrap="square" lIns="130025" tIns="130025" rIns="130025" bIns="130025" anchor="t" anchorCtr="0">
            <a:noAutofit/>
          </a:bodyPr>
          <a:lstStyle/>
          <a:p>
            <a:pPr marL="0" lvl="0" indent="0" algn="r" rtl="0">
              <a:lnSpc>
                <a:spcPct val="100000"/>
              </a:lnSpc>
              <a:spcBef>
                <a:spcPts val="0"/>
              </a:spcBef>
              <a:spcAft>
                <a:spcPts val="0"/>
              </a:spcAft>
              <a:buSzPts val="1800"/>
              <a:buNone/>
            </a:pPr>
            <a:fld id="{00000000-1234-1234-1234-123412341234}" type="slidenum">
              <a:rPr lang="en-US"/>
              <a:t>41</a:t>
            </a:fld>
            <a:endParaRPr/>
          </a:p>
        </p:txBody>
      </p:sp>
      <p:pic>
        <p:nvPicPr>
          <p:cNvPr id="674" name="Google Shape;674;p29"/>
          <p:cNvPicPr preferRelativeResize="0"/>
          <p:nvPr/>
        </p:nvPicPr>
        <p:blipFill rotWithShape="1">
          <a:blip r:embed="rId3">
            <a:alphaModFix/>
          </a:blip>
          <a:srcRect/>
          <a:stretch/>
        </p:blipFill>
        <p:spPr>
          <a:xfrm>
            <a:off x="11233434" y="190500"/>
            <a:ext cx="1431253" cy="685800"/>
          </a:xfrm>
          <a:prstGeom prst="rect">
            <a:avLst/>
          </a:prstGeom>
          <a:noFill/>
          <a:ln>
            <a:noFill/>
          </a:ln>
        </p:spPr>
      </p:pic>
      <p:grpSp>
        <p:nvGrpSpPr>
          <p:cNvPr id="675" name="Google Shape;675;p29"/>
          <p:cNvGrpSpPr/>
          <p:nvPr/>
        </p:nvGrpSpPr>
        <p:grpSpPr>
          <a:xfrm>
            <a:off x="8102600" y="8841472"/>
            <a:ext cx="4343399" cy="835928"/>
            <a:chOff x="8102600" y="8841472"/>
            <a:chExt cx="4343399" cy="835928"/>
          </a:xfrm>
        </p:grpSpPr>
        <p:pic>
          <p:nvPicPr>
            <p:cNvPr id="676" name="Google Shape;676;p29"/>
            <p:cNvPicPr preferRelativeResize="0"/>
            <p:nvPr/>
          </p:nvPicPr>
          <p:blipFill rotWithShape="1">
            <a:blip r:embed="rId3">
              <a:alphaModFix/>
            </a:blip>
            <a:srcRect/>
            <a:stretch/>
          </p:blipFill>
          <p:spPr>
            <a:xfrm>
              <a:off x="11014746" y="8991600"/>
              <a:ext cx="1431253" cy="685800"/>
            </a:xfrm>
            <a:prstGeom prst="rect">
              <a:avLst/>
            </a:prstGeom>
            <a:noFill/>
            <a:ln>
              <a:noFill/>
            </a:ln>
          </p:spPr>
        </p:pic>
        <p:sp>
          <p:nvSpPr>
            <p:cNvPr id="677" name="Google Shape;677;p29"/>
            <p:cNvSpPr txBox="1"/>
            <p:nvPr/>
          </p:nvSpPr>
          <p:spPr>
            <a:xfrm>
              <a:off x="8102600" y="8841472"/>
              <a:ext cx="2634325"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C0D0E"/>
                  </a:solidFill>
                  <a:latin typeface="Trebuchet MS"/>
                  <a:ea typeface="Trebuchet MS"/>
                  <a:cs typeface="Trebuchet MS"/>
                  <a:sym typeface="Trebuchet MS"/>
                </a:rPr>
                <a:t>Colorado Community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C0D0E"/>
                  </a:solidFill>
                  <a:latin typeface="Trebuchet MS"/>
                  <a:ea typeface="Trebuchet MS"/>
                  <a:cs typeface="Trebuchet MS"/>
                  <a:sym typeface="Trebuchet MS"/>
                </a:rPr>
                <a:t>Action Association</a:t>
              </a:r>
              <a:endParaRPr sz="1400" b="0" i="0" u="none" strike="noStrike" cap="none">
                <a:solidFill>
                  <a:srgbClr val="000000"/>
                </a:solidFill>
                <a:latin typeface="Arial"/>
                <a:ea typeface="Arial"/>
                <a:cs typeface="Arial"/>
                <a:sym typeface="Arial"/>
              </a:endParaRPr>
            </a:p>
          </p:txBody>
        </p:sp>
        <p:cxnSp>
          <p:nvCxnSpPr>
            <p:cNvPr id="678" name="Google Shape;678;p29"/>
            <p:cNvCxnSpPr/>
            <p:nvPr/>
          </p:nvCxnSpPr>
          <p:spPr>
            <a:xfrm>
              <a:off x="10859677" y="9046464"/>
              <a:ext cx="0" cy="598318"/>
            </a:xfrm>
            <a:prstGeom prst="straightConnector1">
              <a:avLst/>
            </a:prstGeom>
            <a:solidFill>
              <a:srgbClr val="14943F"/>
            </a:solidFill>
            <a:ln w="15875" cap="flat" cmpd="sng">
              <a:solidFill>
                <a:srgbClr val="000000"/>
              </a:solidFill>
              <a:prstDash val="solid"/>
              <a:miter lim="0"/>
              <a:headEnd type="none" w="sm" len="sm"/>
              <a:tailEnd type="none" w="sm" len="sm"/>
            </a:ln>
          </p:spPr>
        </p:cxn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82"/>
        <p:cNvGrpSpPr/>
        <p:nvPr/>
      </p:nvGrpSpPr>
      <p:grpSpPr>
        <a:xfrm>
          <a:off x="0" y="0"/>
          <a:ext cx="0" cy="0"/>
          <a:chOff x="0" y="0"/>
          <a:chExt cx="0" cy="0"/>
        </a:xfrm>
      </p:grpSpPr>
      <p:sp>
        <p:nvSpPr>
          <p:cNvPr id="683" name="Google Shape;683;p30"/>
          <p:cNvSpPr txBox="1"/>
          <p:nvPr/>
        </p:nvSpPr>
        <p:spPr>
          <a:xfrm>
            <a:off x="922698" y="2590800"/>
            <a:ext cx="2836502" cy="4616648"/>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FFFFFF"/>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FFFFFF"/>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FFFFFF"/>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FFFFFF"/>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3000"/>
              <a:buFont typeface="Arial"/>
              <a:buNone/>
            </a:pPr>
            <a:endParaRPr sz="3000" b="0" i="0" u="none" strike="noStrike" cap="none">
              <a:solidFill>
                <a:srgbClr val="FFFFFF"/>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4000"/>
              <a:buFont typeface="Arial"/>
              <a:buNone/>
            </a:pPr>
            <a:r>
              <a:rPr lang="en-US" sz="4000" b="0" i="0" u="none" strike="noStrike" cap="none">
                <a:solidFill>
                  <a:srgbClr val="FFFFFF"/>
                </a:solidFill>
                <a:latin typeface="Trebuchet MS"/>
                <a:ea typeface="Trebuchet MS"/>
                <a:cs typeface="Trebuchet MS"/>
                <a:sym typeface="Trebuchet MS"/>
              </a:rPr>
              <a:t> Activity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5C6670"/>
              </a:solidFill>
              <a:latin typeface="Trebuchet MS"/>
              <a:ea typeface="Trebuchet MS"/>
              <a:cs typeface="Trebuchet MS"/>
              <a:sym typeface="Trebuchet MS"/>
            </a:endParaRPr>
          </a:p>
        </p:txBody>
      </p:sp>
      <p:sp>
        <p:nvSpPr>
          <p:cNvPr id="684" name="Google Shape;684;p30"/>
          <p:cNvSpPr txBox="1"/>
          <p:nvPr/>
        </p:nvSpPr>
        <p:spPr>
          <a:xfrm>
            <a:off x="154122" y="8589331"/>
            <a:ext cx="5257800" cy="38664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rPr>
              <a:t>MATERIAL FROM INTRO TO ROMA 5.1, 2020</a:t>
            </a:r>
            <a:endParaRPr sz="1400" b="0" i="0" u="none" strike="noStrike" cap="none">
              <a:solidFill>
                <a:srgbClr val="000000"/>
              </a:solidFill>
              <a:latin typeface="Arial"/>
              <a:ea typeface="Arial"/>
              <a:cs typeface="Arial"/>
              <a:sym typeface="Arial"/>
            </a:endParaRPr>
          </a:p>
        </p:txBody>
      </p:sp>
      <p:sp>
        <p:nvSpPr>
          <p:cNvPr id="685" name="Google Shape;685;p30"/>
          <p:cNvSpPr txBox="1"/>
          <p:nvPr/>
        </p:nvSpPr>
        <p:spPr>
          <a:xfrm>
            <a:off x="514350" y="285807"/>
            <a:ext cx="6292800" cy="2308800"/>
          </a:xfrm>
          <a:prstGeom prst="rect">
            <a:avLst/>
          </a:prstGeom>
          <a:noFill/>
          <a:ln w="9525" cap="flat" cmpd="sng">
            <a:solidFill>
              <a:schemeClr val="lt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222222"/>
                </a:solidFill>
                <a:latin typeface="Trebuchet MS"/>
                <a:ea typeface="Trebuchet MS"/>
                <a:cs typeface="Trebuchet MS"/>
                <a:sym typeface="Trebuchet MS"/>
              </a:rPr>
              <a:t>After School Program: </a:t>
            </a:r>
            <a:endParaRPr sz="1400" b="1" i="0" u="none" strike="noStrike" cap="none">
              <a:solidFill>
                <a:srgbClr val="222222"/>
              </a:solidFil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222222"/>
                </a:solidFill>
                <a:latin typeface="Trebuchet MS"/>
                <a:ea typeface="Trebuchet MS"/>
                <a:cs typeface="Trebuchet MS"/>
                <a:sym typeface="Trebuchet MS"/>
              </a:rPr>
              <a:t>_____ Children master new activities.  </a:t>
            </a:r>
            <a:endParaRPr sz="1400" b="0" i="0" u="none" strike="noStrike" cap="none">
              <a:solidFill>
                <a:srgbClr val="22222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222222"/>
                </a:solidFill>
                <a:latin typeface="Trebuchet MS"/>
                <a:ea typeface="Trebuchet MS"/>
                <a:cs typeface="Trebuchet MS"/>
                <a:sym typeface="Trebuchet MS"/>
              </a:rPr>
              <a:t>_____ 15 at-risk children attend after school sessions   _____ Activities are designed to encourage cooperative play. </a:t>
            </a:r>
            <a:endParaRPr sz="1400" b="0" i="0" u="none" strike="noStrike" cap="none">
              <a:solidFill>
                <a:srgbClr val="22222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222222"/>
                </a:solidFill>
                <a:latin typeface="Trebuchet MS"/>
                <a:ea typeface="Trebuchet MS"/>
                <a:cs typeface="Trebuchet MS"/>
                <a:sym typeface="Trebuchet MS"/>
              </a:rPr>
              <a:t> _____ Children’s social skills improve.</a:t>
            </a:r>
            <a:endParaRPr sz="1400" b="0" i="0" u="none" strike="noStrike" cap="none">
              <a:solidFill>
                <a:srgbClr val="22222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222222"/>
                </a:solidFill>
                <a:latin typeface="Trebuchet MS"/>
                <a:ea typeface="Trebuchet MS"/>
                <a:cs typeface="Trebuchet MS"/>
                <a:sym typeface="Trebuchet MS"/>
              </a:rPr>
              <a:t>  _____ Children make more positive use of free time outside the program. </a:t>
            </a:r>
            <a:endParaRPr sz="1800" b="0" i="0" u="none" strike="noStrike" cap="none">
              <a:solidFill>
                <a:srgbClr val="222222"/>
              </a:solidFill>
              <a:latin typeface="Trebuchet MS"/>
              <a:ea typeface="Trebuchet MS"/>
              <a:cs typeface="Trebuchet MS"/>
              <a:sym typeface="Trebuchet MS"/>
            </a:endParaRPr>
          </a:p>
        </p:txBody>
      </p:sp>
      <p:sp>
        <p:nvSpPr>
          <p:cNvPr id="686" name="Google Shape;686;p30"/>
          <p:cNvSpPr txBox="1"/>
          <p:nvPr/>
        </p:nvSpPr>
        <p:spPr>
          <a:xfrm>
            <a:off x="514350" y="2819400"/>
            <a:ext cx="6292800" cy="2586000"/>
          </a:xfrm>
          <a:prstGeom prst="rect">
            <a:avLst/>
          </a:prstGeom>
          <a:noFill/>
          <a:ln w="9525" cap="flat" cmpd="sng">
            <a:solidFill>
              <a:schemeClr val="lt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222222"/>
                </a:solidFill>
                <a:latin typeface="Trebuchet MS"/>
                <a:ea typeface="Trebuchet MS"/>
                <a:cs typeface="Trebuchet MS"/>
                <a:sym typeface="Trebuchet MS"/>
              </a:rPr>
              <a:t>Parent Education Program</a:t>
            </a:r>
            <a:r>
              <a:rPr lang="en-US" sz="1800" b="0" i="0" u="none" strike="noStrike" cap="none">
                <a:solidFill>
                  <a:srgbClr val="222222"/>
                </a:solidFill>
                <a:latin typeface="Trebuchet MS"/>
                <a:ea typeface="Trebuchet MS"/>
                <a:cs typeface="Trebuchet MS"/>
                <a:sym typeface="Trebuchet MS"/>
              </a:rPr>
              <a:t>: </a:t>
            </a:r>
            <a:endParaRPr sz="1400" b="0" i="0" u="none" strike="noStrike" cap="none">
              <a:solidFill>
                <a:srgbClr val="22222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222222"/>
                </a:solidFill>
                <a:latin typeface="Trebuchet MS"/>
                <a:ea typeface="Trebuchet MS"/>
                <a:cs typeface="Trebuchet MS"/>
                <a:sym typeface="Trebuchet MS"/>
              </a:rPr>
              <a:t>_____ Parents from 10 families attend workshops</a:t>
            </a:r>
            <a:endParaRPr sz="1400" b="0" i="0" u="none" strike="noStrike" cap="none">
              <a:solidFill>
                <a:srgbClr val="22222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222222"/>
                </a:solidFill>
                <a:latin typeface="Trebuchet MS"/>
                <a:ea typeface="Trebuchet MS"/>
                <a:cs typeface="Trebuchet MS"/>
                <a:sym typeface="Trebuchet MS"/>
              </a:rPr>
              <a:t>_____ Six group workshops are conducted.</a:t>
            </a:r>
            <a:endParaRPr sz="1400" b="0" i="0" u="none" strike="noStrike" cap="none">
              <a:solidFill>
                <a:srgbClr val="22222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222222"/>
                </a:solidFill>
                <a:latin typeface="Trebuchet MS"/>
                <a:ea typeface="Trebuchet MS"/>
                <a:cs typeface="Trebuchet MS"/>
                <a:sym typeface="Trebuchet MS"/>
              </a:rPr>
              <a:t> _____ Parents’ understanding of children’s developmental issues increases. </a:t>
            </a:r>
            <a:endParaRPr sz="1400" b="0" i="0" u="none" strike="noStrike" cap="none">
              <a:solidFill>
                <a:srgbClr val="22222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222222"/>
                </a:solidFill>
                <a:latin typeface="Trebuchet MS"/>
                <a:ea typeface="Trebuchet MS"/>
                <a:cs typeface="Trebuchet MS"/>
                <a:sym typeface="Trebuchet MS"/>
              </a:rPr>
              <a:t>_____ Parents provide more age-appropriate guidance to children. </a:t>
            </a:r>
            <a:endParaRPr sz="1400" b="0" i="0" u="none" strike="noStrike" cap="none">
              <a:solidFill>
                <a:srgbClr val="22222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222222"/>
                </a:solidFill>
                <a:latin typeface="Trebuchet MS"/>
                <a:ea typeface="Trebuchet MS"/>
                <a:cs typeface="Trebuchet MS"/>
                <a:sym typeface="Trebuchet MS"/>
              </a:rPr>
              <a:t> _____ Parents participate in role plays and group discussion </a:t>
            </a:r>
            <a:endParaRPr sz="1800" b="0" i="0" u="none" strike="noStrike" cap="none">
              <a:solidFill>
                <a:srgbClr val="222222"/>
              </a:solidFill>
              <a:latin typeface="Trebuchet MS"/>
              <a:ea typeface="Trebuchet MS"/>
              <a:cs typeface="Trebuchet MS"/>
              <a:sym typeface="Trebuchet MS"/>
            </a:endParaRPr>
          </a:p>
        </p:txBody>
      </p:sp>
      <p:sp>
        <p:nvSpPr>
          <p:cNvPr id="687" name="Google Shape;687;p30"/>
          <p:cNvSpPr txBox="1"/>
          <p:nvPr/>
        </p:nvSpPr>
        <p:spPr>
          <a:xfrm>
            <a:off x="514350" y="5358421"/>
            <a:ext cx="6292800" cy="2586000"/>
          </a:xfrm>
          <a:prstGeom prst="rect">
            <a:avLst/>
          </a:prstGeom>
          <a:noFill/>
          <a:ln w="9525" cap="flat" cmpd="sng">
            <a:solidFill>
              <a:schemeClr val="lt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222222"/>
                </a:solidFill>
                <a:latin typeface="Trebuchet MS"/>
                <a:ea typeface="Trebuchet MS"/>
                <a:cs typeface="Trebuchet MS"/>
                <a:sym typeface="Trebuchet MS"/>
              </a:rPr>
              <a:t>Tutoring Program: </a:t>
            </a:r>
            <a:endParaRPr sz="1400" b="1" i="0" u="none" strike="noStrike" cap="none">
              <a:solidFill>
                <a:srgbClr val="222222"/>
              </a:solidFil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222222"/>
                </a:solidFill>
                <a:latin typeface="Trebuchet MS"/>
                <a:ea typeface="Trebuchet MS"/>
                <a:cs typeface="Trebuchet MS"/>
                <a:sym typeface="Trebuchet MS"/>
              </a:rPr>
              <a:t>_____ 20 children in grades 4 to 8 are matched with high school tutors. </a:t>
            </a:r>
            <a:endParaRPr sz="1400" b="0" i="0" u="none" strike="noStrike" cap="none">
              <a:solidFill>
                <a:srgbClr val="22222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222222"/>
                </a:solidFill>
                <a:latin typeface="Trebuchet MS"/>
                <a:ea typeface="Trebuchet MS"/>
                <a:cs typeface="Trebuchet MS"/>
                <a:sym typeface="Trebuchet MS"/>
              </a:rPr>
              <a:t> _____ Children’s academic performance increases. </a:t>
            </a:r>
            <a:endParaRPr sz="1400" b="0" i="0" u="none" strike="noStrike" cap="none">
              <a:solidFill>
                <a:srgbClr val="22222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222222"/>
                </a:solidFill>
                <a:latin typeface="Trebuchet MS"/>
                <a:ea typeface="Trebuchet MS"/>
                <a:cs typeface="Trebuchet MS"/>
                <a:sym typeface="Trebuchet MS"/>
              </a:rPr>
              <a:t> _____ Children indicate increased belief in their abilities to learn new subjects.</a:t>
            </a:r>
            <a:endParaRPr sz="1400" b="0" i="0" u="none" strike="noStrike" cap="none">
              <a:solidFill>
                <a:srgbClr val="22222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222222"/>
                </a:solidFill>
                <a:latin typeface="Trebuchet MS"/>
                <a:ea typeface="Trebuchet MS"/>
                <a:cs typeface="Trebuchet MS"/>
                <a:sym typeface="Trebuchet MS"/>
              </a:rPr>
              <a:t>  _____ Children receive one-to-one help in reading and math.  </a:t>
            </a:r>
            <a:endParaRPr sz="1400" b="0" i="0" u="none" strike="noStrike" cap="none">
              <a:solidFill>
                <a:srgbClr val="22222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222222"/>
                </a:solidFill>
                <a:latin typeface="Trebuchet MS"/>
                <a:ea typeface="Trebuchet MS"/>
                <a:cs typeface="Trebuchet MS"/>
                <a:sym typeface="Trebuchet MS"/>
              </a:rPr>
              <a:t>_____ Tutors emphasize the importance of education. </a:t>
            </a:r>
            <a:endParaRPr sz="1800" b="0" i="0" u="none" strike="noStrike" cap="none">
              <a:solidFill>
                <a:srgbClr val="222222"/>
              </a:solidFill>
              <a:latin typeface="Trebuchet MS"/>
              <a:ea typeface="Trebuchet MS"/>
              <a:cs typeface="Trebuchet MS"/>
              <a:sym typeface="Trebuchet MS"/>
            </a:endParaRPr>
          </a:p>
        </p:txBody>
      </p:sp>
      <p:sp>
        <p:nvSpPr>
          <p:cNvPr id="688" name="Google Shape;688;p30"/>
          <p:cNvSpPr/>
          <p:nvPr/>
        </p:nvSpPr>
        <p:spPr>
          <a:xfrm>
            <a:off x="8385115" y="3163314"/>
            <a:ext cx="2836502" cy="280076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400"/>
              <a:buFont typeface="Arial"/>
              <a:buNone/>
            </a:pPr>
            <a:r>
              <a:rPr lang="en-US" sz="4400" b="1" i="0" u="none" strike="noStrike" cap="none">
                <a:solidFill>
                  <a:srgbClr val="2D348E"/>
                </a:solidFill>
                <a:latin typeface="Trebuchet MS"/>
                <a:ea typeface="Trebuchet MS"/>
                <a:cs typeface="Trebuchet MS"/>
                <a:sym typeface="Trebuchet MS"/>
              </a:rPr>
              <a:t>Activity: Outcomes and  Outputs</a:t>
            </a:r>
            <a:endParaRPr sz="1400" b="0" i="0" u="none" strike="noStrike" cap="none">
              <a:solidFill>
                <a:srgbClr val="000000"/>
              </a:solidFill>
              <a:latin typeface="Arial"/>
              <a:ea typeface="Arial"/>
              <a:cs typeface="Arial"/>
              <a:sym typeface="Arial"/>
            </a:endParaRPr>
          </a:p>
        </p:txBody>
      </p:sp>
      <p:sp>
        <p:nvSpPr>
          <p:cNvPr id="689" name="Google Shape;689;p30"/>
          <p:cNvSpPr txBox="1"/>
          <p:nvPr/>
        </p:nvSpPr>
        <p:spPr>
          <a:xfrm>
            <a:off x="711200" y="533400"/>
            <a:ext cx="60960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222222"/>
                </a:solidFill>
                <a:latin typeface="Trebuchet MS"/>
                <a:ea typeface="Trebuchet MS"/>
                <a:cs typeface="Trebuchet MS"/>
                <a:sym typeface="Trebuchet MS"/>
              </a:rPr>
              <a:t>OC</a:t>
            </a:r>
            <a:endParaRPr sz="1400" b="0" i="0" u="none" strike="noStrike" cap="none">
              <a:solidFill>
                <a:srgbClr val="222222"/>
              </a:solidFill>
              <a:latin typeface="Arial"/>
              <a:ea typeface="Arial"/>
              <a:cs typeface="Arial"/>
              <a:sym typeface="Arial"/>
            </a:endParaRPr>
          </a:p>
        </p:txBody>
      </p:sp>
      <p:sp>
        <p:nvSpPr>
          <p:cNvPr id="690" name="Google Shape;690;p30"/>
          <p:cNvSpPr txBox="1"/>
          <p:nvPr/>
        </p:nvSpPr>
        <p:spPr>
          <a:xfrm>
            <a:off x="711200" y="849868"/>
            <a:ext cx="68580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222222"/>
                </a:solidFill>
                <a:latin typeface="Trebuchet MS"/>
                <a:ea typeface="Trebuchet MS"/>
                <a:cs typeface="Trebuchet MS"/>
                <a:sym typeface="Trebuchet MS"/>
              </a:rPr>
              <a:t>OP</a:t>
            </a:r>
            <a:endParaRPr sz="1400" b="0" i="0" u="none" strike="noStrike" cap="none">
              <a:solidFill>
                <a:srgbClr val="222222"/>
              </a:solidFill>
              <a:latin typeface="Arial"/>
              <a:ea typeface="Arial"/>
              <a:cs typeface="Arial"/>
              <a:sym typeface="Arial"/>
            </a:endParaRPr>
          </a:p>
        </p:txBody>
      </p:sp>
      <p:sp>
        <p:nvSpPr>
          <p:cNvPr id="691" name="Google Shape;691;p30"/>
          <p:cNvSpPr txBox="1"/>
          <p:nvPr/>
        </p:nvSpPr>
        <p:spPr>
          <a:xfrm>
            <a:off x="711200" y="1136624"/>
            <a:ext cx="68580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222222"/>
                </a:solidFill>
                <a:latin typeface="Trebuchet MS"/>
                <a:ea typeface="Trebuchet MS"/>
                <a:cs typeface="Trebuchet MS"/>
                <a:sym typeface="Trebuchet MS"/>
              </a:rPr>
              <a:t>OP</a:t>
            </a:r>
            <a:endParaRPr sz="1400" b="0" i="0" u="none" strike="noStrike" cap="none">
              <a:solidFill>
                <a:srgbClr val="222222"/>
              </a:solidFill>
              <a:latin typeface="Arial"/>
              <a:ea typeface="Arial"/>
              <a:cs typeface="Arial"/>
              <a:sym typeface="Arial"/>
            </a:endParaRPr>
          </a:p>
        </p:txBody>
      </p:sp>
      <p:sp>
        <p:nvSpPr>
          <p:cNvPr id="692" name="Google Shape;692;p30"/>
          <p:cNvSpPr txBox="1"/>
          <p:nvPr/>
        </p:nvSpPr>
        <p:spPr>
          <a:xfrm>
            <a:off x="762726" y="1644083"/>
            <a:ext cx="60960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222222"/>
                </a:solidFill>
                <a:latin typeface="Trebuchet MS"/>
                <a:ea typeface="Trebuchet MS"/>
                <a:cs typeface="Trebuchet MS"/>
                <a:sym typeface="Trebuchet MS"/>
              </a:rPr>
              <a:t>OC</a:t>
            </a:r>
            <a:endParaRPr sz="1400" b="0" i="0" u="none" strike="noStrike" cap="none">
              <a:solidFill>
                <a:srgbClr val="222222"/>
              </a:solidFill>
              <a:latin typeface="Arial"/>
              <a:ea typeface="Arial"/>
              <a:cs typeface="Arial"/>
              <a:sym typeface="Arial"/>
            </a:endParaRPr>
          </a:p>
        </p:txBody>
      </p:sp>
      <p:sp>
        <p:nvSpPr>
          <p:cNvPr id="693" name="Google Shape;693;p30"/>
          <p:cNvSpPr txBox="1"/>
          <p:nvPr/>
        </p:nvSpPr>
        <p:spPr>
          <a:xfrm>
            <a:off x="749300" y="1924168"/>
            <a:ext cx="60960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222222"/>
                </a:solidFill>
                <a:latin typeface="Trebuchet MS"/>
                <a:ea typeface="Trebuchet MS"/>
                <a:cs typeface="Trebuchet MS"/>
                <a:sym typeface="Trebuchet MS"/>
              </a:rPr>
              <a:t>OC</a:t>
            </a:r>
            <a:endParaRPr sz="1400" b="0" i="0" u="none" strike="noStrike" cap="none">
              <a:solidFill>
                <a:srgbClr val="222222"/>
              </a:solidFill>
              <a:latin typeface="Arial"/>
              <a:ea typeface="Arial"/>
              <a:cs typeface="Arial"/>
              <a:sym typeface="Arial"/>
            </a:endParaRPr>
          </a:p>
        </p:txBody>
      </p:sp>
      <p:sp>
        <p:nvSpPr>
          <p:cNvPr id="694" name="Google Shape;694;p30"/>
          <p:cNvSpPr txBox="1"/>
          <p:nvPr/>
        </p:nvSpPr>
        <p:spPr>
          <a:xfrm>
            <a:off x="711200" y="3090942"/>
            <a:ext cx="68580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222222"/>
                </a:solidFill>
                <a:latin typeface="Trebuchet MS"/>
                <a:ea typeface="Trebuchet MS"/>
                <a:cs typeface="Trebuchet MS"/>
                <a:sym typeface="Trebuchet MS"/>
              </a:rPr>
              <a:t>OP</a:t>
            </a:r>
            <a:endParaRPr sz="1400" b="0" i="0" u="none" strike="noStrike" cap="none">
              <a:solidFill>
                <a:srgbClr val="222222"/>
              </a:solidFill>
              <a:latin typeface="Arial"/>
              <a:ea typeface="Arial"/>
              <a:cs typeface="Arial"/>
              <a:sym typeface="Arial"/>
            </a:endParaRPr>
          </a:p>
        </p:txBody>
      </p:sp>
      <p:sp>
        <p:nvSpPr>
          <p:cNvPr id="695" name="Google Shape;695;p30"/>
          <p:cNvSpPr txBox="1"/>
          <p:nvPr/>
        </p:nvSpPr>
        <p:spPr>
          <a:xfrm>
            <a:off x="711200" y="3362484"/>
            <a:ext cx="68580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222222"/>
                </a:solidFill>
                <a:latin typeface="Trebuchet MS"/>
                <a:ea typeface="Trebuchet MS"/>
                <a:cs typeface="Trebuchet MS"/>
                <a:sym typeface="Trebuchet MS"/>
              </a:rPr>
              <a:t>OP</a:t>
            </a:r>
            <a:endParaRPr sz="1400" b="0" i="0" u="none" strike="noStrike" cap="none">
              <a:solidFill>
                <a:srgbClr val="222222"/>
              </a:solidFill>
              <a:latin typeface="Arial"/>
              <a:ea typeface="Arial"/>
              <a:cs typeface="Arial"/>
              <a:sym typeface="Arial"/>
            </a:endParaRPr>
          </a:p>
        </p:txBody>
      </p:sp>
      <p:sp>
        <p:nvSpPr>
          <p:cNvPr id="696" name="Google Shape;696;p30"/>
          <p:cNvSpPr txBox="1"/>
          <p:nvPr/>
        </p:nvSpPr>
        <p:spPr>
          <a:xfrm>
            <a:off x="711200" y="3657600"/>
            <a:ext cx="68580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222222"/>
                </a:solidFill>
                <a:latin typeface="Trebuchet MS"/>
                <a:ea typeface="Trebuchet MS"/>
                <a:cs typeface="Trebuchet MS"/>
                <a:sym typeface="Trebuchet MS"/>
              </a:rPr>
              <a:t>OC</a:t>
            </a:r>
            <a:endParaRPr sz="1400" b="0" i="0" u="none" strike="noStrike" cap="none">
              <a:solidFill>
                <a:srgbClr val="222222"/>
              </a:solidFill>
              <a:latin typeface="Arial"/>
              <a:ea typeface="Arial"/>
              <a:cs typeface="Arial"/>
              <a:sym typeface="Arial"/>
            </a:endParaRPr>
          </a:p>
        </p:txBody>
      </p:sp>
      <p:sp>
        <p:nvSpPr>
          <p:cNvPr id="697" name="Google Shape;697;p30"/>
          <p:cNvSpPr txBox="1"/>
          <p:nvPr/>
        </p:nvSpPr>
        <p:spPr>
          <a:xfrm>
            <a:off x="734423" y="4201808"/>
            <a:ext cx="68580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222222"/>
                </a:solidFill>
                <a:latin typeface="Trebuchet MS"/>
                <a:ea typeface="Trebuchet MS"/>
                <a:cs typeface="Trebuchet MS"/>
                <a:sym typeface="Trebuchet MS"/>
              </a:rPr>
              <a:t>OC</a:t>
            </a:r>
            <a:endParaRPr sz="1400" b="0" i="0" u="none" strike="noStrike" cap="none">
              <a:solidFill>
                <a:srgbClr val="222222"/>
              </a:solidFill>
              <a:latin typeface="Arial"/>
              <a:ea typeface="Arial"/>
              <a:cs typeface="Arial"/>
              <a:sym typeface="Arial"/>
            </a:endParaRPr>
          </a:p>
        </p:txBody>
      </p:sp>
      <p:sp>
        <p:nvSpPr>
          <p:cNvPr id="698" name="Google Shape;698;p30"/>
          <p:cNvSpPr txBox="1"/>
          <p:nvPr/>
        </p:nvSpPr>
        <p:spPr>
          <a:xfrm>
            <a:off x="749300" y="4736068"/>
            <a:ext cx="68580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222222"/>
                </a:solidFill>
                <a:latin typeface="Trebuchet MS"/>
                <a:ea typeface="Trebuchet MS"/>
                <a:cs typeface="Trebuchet MS"/>
                <a:sym typeface="Trebuchet MS"/>
              </a:rPr>
              <a:t>OP</a:t>
            </a:r>
            <a:endParaRPr sz="1400" b="0" i="0" u="none" strike="noStrike" cap="none">
              <a:solidFill>
                <a:srgbClr val="222222"/>
              </a:solidFill>
              <a:latin typeface="Arial"/>
              <a:ea typeface="Arial"/>
              <a:cs typeface="Arial"/>
              <a:sym typeface="Arial"/>
            </a:endParaRPr>
          </a:p>
        </p:txBody>
      </p:sp>
      <p:sp>
        <p:nvSpPr>
          <p:cNvPr id="699" name="Google Shape;699;p30"/>
          <p:cNvSpPr txBox="1"/>
          <p:nvPr/>
        </p:nvSpPr>
        <p:spPr>
          <a:xfrm>
            <a:off x="724626" y="5625041"/>
            <a:ext cx="68580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222222"/>
                </a:solidFill>
                <a:latin typeface="Trebuchet MS"/>
                <a:ea typeface="Trebuchet MS"/>
                <a:cs typeface="Trebuchet MS"/>
                <a:sym typeface="Trebuchet MS"/>
              </a:rPr>
              <a:t>OP</a:t>
            </a:r>
            <a:endParaRPr sz="1400" b="0" i="0" u="none" strike="noStrike" cap="none">
              <a:solidFill>
                <a:srgbClr val="222222"/>
              </a:solidFill>
              <a:latin typeface="Arial"/>
              <a:ea typeface="Arial"/>
              <a:cs typeface="Arial"/>
              <a:sym typeface="Arial"/>
            </a:endParaRPr>
          </a:p>
        </p:txBody>
      </p:sp>
      <p:sp>
        <p:nvSpPr>
          <p:cNvPr id="700" name="Google Shape;700;p30"/>
          <p:cNvSpPr txBox="1"/>
          <p:nvPr/>
        </p:nvSpPr>
        <p:spPr>
          <a:xfrm>
            <a:off x="762726" y="6175627"/>
            <a:ext cx="68580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222222"/>
                </a:solidFill>
                <a:latin typeface="Trebuchet MS"/>
                <a:ea typeface="Trebuchet MS"/>
                <a:cs typeface="Trebuchet MS"/>
                <a:sym typeface="Trebuchet MS"/>
              </a:rPr>
              <a:t>OC</a:t>
            </a:r>
            <a:endParaRPr sz="1400" b="0" i="0" u="none" strike="noStrike" cap="none">
              <a:solidFill>
                <a:srgbClr val="222222"/>
              </a:solidFill>
              <a:latin typeface="Arial"/>
              <a:ea typeface="Arial"/>
              <a:cs typeface="Arial"/>
              <a:sym typeface="Arial"/>
            </a:endParaRPr>
          </a:p>
        </p:txBody>
      </p:sp>
      <p:sp>
        <p:nvSpPr>
          <p:cNvPr id="701" name="Google Shape;701;p30"/>
          <p:cNvSpPr txBox="1"/>
          <p:nvPr/>
        </p:nvSpPr>
        <p:spPr>
          <a:xfrm>
            <a:off x="744220" y="6444909"/>
            <a:ext cx="68580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222222"/>
                </a:solidFill>
                <a:latin typeface="Trebuchet MS"/>
                <a:ea typeface="Trebuchet MS"/>
                <a:cs typeface="Trebuchet MS"/>
                <a:sym typeface="Trebuchet MS"/>
              </a:rPr>
              <a:t>OC</a:t>
            </a:r>
            <a:endParaRPr sz="1400" b="0" i="0" u="none" strike="noStrike" cap="none">
              <a:solidFill>
                <a:srgbClr val="222222"/>
              </a:solidFill>
              <a:latin typeface="Arial"/>
              <a:ea typeface="Arial"/>
              <a:cs typeface="Arial"/>
              <a:sym typeface="Arial"/>
            </a:endParaRPr>
          </a:p>
        </p:txBody>
      </p:sp>
      <p:sp>
        <p:nvSpPr>
          <p:cNvPr id="702" name="Google Shape;702;p30"/>
          <p:cNvSpPr txBox="1"/>
          <p:nvPr/>
        </p:nvSpPr>
        <p:spPr>
          <a:xfrm>
            <a:off x="771072" y="7010400"/>
            <a:ext cx="68580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222222"/>
                </a:solidFill>
                <a:latin typeface="Trebuchet MS"/>
                <a:ea typeface="Trebuchet MS"/>
                <a:cs typeface="Trebuchet MS"/>
                <a:sym typeface="Trebuchet MS"/>
              </a:rPr>
              <a:t>OP</a:t>
            </a:r>
            <a:endParaRPr sz="1400" b="0" i="0" u="none" strike="noStrike" cap="none">
              <a:solidFill>
                <a:srgbClr val="222222"/>
              </a:solidFill>
              <a:latin typeface="Arial"/>
              <a:ea typeface="Arial"/>
              <a:cs typeface="Arial"/>
              <a:sym typeface="Arial"/>
            </a:endParaRPr>
          </a:p>
        </p:txBody>
      </p:sp>
      <p:sp>
        <p:nvSpPr>
          <p:cNvPr id="703" name="Google Shape;703;p30"/>
          <p:cNvSpPr txBox="1"/>
          <p:nvPr/>
        </p:nvSpPr>
        <p:spPr>
          <a:xfrm>
            <a:off x="695597" y="7540673"/>
            <a:ext cx="68580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222222"/>
                </a:solidFill>
                <a:latin typeface="Trebuchet MS"/>
                <a:ea typeface="Trebuchet MS"/>
                <a:cs typeface="Trebuchet MS"/>
                <a:sym typeface="Trebuchet MS"/>
              </a:rPr>
              <a:t>OP</a:t>
            </a:r>
            <a:endParaRPr sz="1400" b="0" i="0" u="none" strike="noStrike" cap="none">
              <a:solidFill>
                <a:srgbClr val="222222"/>
              </a:solidFill>
              <a:latin typeface="Arial"/>
              <a:ea typeface="Arial"/>
              <a:cs typeface="Arial"/>
              <a:sym typeface="Arial"/>
            </a:endParaRPr>
          </a:p>
        </p:txBody>
      </p:sp>
      <p:sp>
        <p:nvSpPr>
          <p:cNvPr id="704" name="Google Shape;704;p30"/>
          <p:cNvSpPr txBox="1">
            <a:spLocks noGrp="1"/>
          </p:cNvSpPr>
          <p:nvPr>
            <p:ph type="sldNum" idx="12"/>
          </p:nvPr>
        </p:nvSpPr>
        <p:spPr>
          <a:xfrm>
            <a:off x="12169648" y="9007124"/>
            <a:ext cx="780300" cy="746700"/>
          </a:xfrm>
          <a:prstGeom prst="rect">
            <a:avLst/>
          </a:prstGeom>
          <a:noFill/>
          <a:ln>
            <a:noFill/>
          </a:ln>
        </p:spPr>
        <p:txBody>
          <a:bodyPr spcFirstLastPara="1" wrap="square" lIns="130025" tIns="130025" rIns="130025" bIns="130025" anchor="t" anchorCtr="0">
            <a:noAutofit/>
          </a:bodyPr>
          <a:lstStyle/>
          <a:p>
            <a:pPr marL="0" lvl="0" indent="0" algn="r" rtl="0">
              <a:lnSpc>
                <a:spcPct val="100000"/>
              </a:lnSpc>
              <a:spcBef>
                <a:spcPts val="0"/>
              </a:spcBef>
              <a:spcAft>
                <a:spcPts val="0"/>
              </a:spcAft>
              <a:buSzPts val="1800"/>
              <a:buNone/>
            </a:pPr>
            <a:fld id="{00000000-1234-1234-1234-123412341234}" type="slidenum">
              <a:rPr lang="en-US"/>
              <a:t>42</a:t>
            </a:fld>
            <a:endParaRPr/>
          </a:p>
        </p:txBody>
      </p:sp>
      <p:pic>
        <p:nvPicPr>
          <p:cNvPr id="705" name="Google Shape;705;p30"/>
          <p:cNvPicPr preferRelativeResize="0"/>
          <p:nvPr/>
        </p:nvPicPr>
        <p:blipFill rotWithShape="1">
          <a:blip r:embed="rId3">
            <a:alphaModFix/>
          </a:blip>
          <a:srcRect/>
          <a:stretch/>
        </p:blipFill>
        <p:spPr>
          <a:xfrm>
            <a:off x="11233434" y="190500"/>
            <a:ext cx="1431253" cy="685800"/>
          </a:xfrm>
          <a:prstGeom prst="rect">
            <a:avLst/>
          </a:prstGeom>
          <a:noFill/>
          <a:ln>
            <a:noFill/>
          </a:ln>
        </p:spPr>
      </p:pic>
      <p:grpSp>
        <p:nvGrpSpPr>
          <p:cNvPr id="706" name="Google Shape;706;p30"/>
          <p:cNvGrpSpPr/>
          <p:nvPr/>
        </p:nvGrpSpPr>
        <p:grpSpPr>
          <a:xfrm>
            <a:off x="8102600" y="8841472"/>
            <a:ext cx="4343399" cy="835928"/>
            <a:chOff x="8102600" y="8841472"/>
            <a:chExt cx="4343399" cy="835928"/>
          </a:xfrm>
        </p:grpSpPr>
        <p:pic>
          <p:nvPicPr>
            <p:cNvPr id="707" name="Google Shape;707;p30"/>
            <p:cNvPicPr preferRelativeResize="0"/>
            <p:nvPr/>
          </p:nvPicPr>
          <p:blipFill rotWithShape="1">
            <a:blip r:embed="rId3">
              <a:alphaModFix/>
            </a:blip>
            <a:srcRect/>
            <a:stretch/>
          </p:blipFill>
          <p:spPr>
            <a:xfrm>
              <a:off x="11014746" y="8991600"/>
              <a:ext cx="1431253" cy="685800"/>
            </a:xfrm>
            <a:prstGeom prst="rect">
              <a:avLst/>
            </a:prstGeom>
            <a:noFill/>
            <a:ln>
              <a:noFill/>
            </a:ln>
          </p:spPr>
        </p:pic>
        <p:sp>
          <p:nvSpPr>
            <p:cNvPr id="708" name="Google Shape;708;p30"/>
            <p:cNvSpPr txBox="1"/>
            <p:nvPr/>
          </p:nvSpPr>
          <p:spPr>
            <a:xfrm>
              <a:off x="8102600" y="8841472"/>
              <a:ext cx="2634325"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C0D0E"/>
                  </a:solidFill>
                  <a:latin typeface="Trebuchet MS"/>
                  <a:ea typeface="Trebuchet MS"/>
                  <a:cs typeface="Trebuchet MS"/>
                  <a:sym typeface="Trebuchet MS"/>
                </a:rPr>
                <a:t>Colorado Community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C0D0E"/>
                  </a:solidFill>
                  <a:latin typeface="Trebuchet MS"/>
                  <a:ea typeface="Trebuchet MS"/>
                  <a:cs typeface="Trebuchet MS"/>
                  <a:sym typeface="Trebuchet MS"/>
                </a:rPr>
                <a:t>Action Association</a:t>
              </a:r>
              <a:endParaRPr sz="1400" b="0" i="0" u="none" strike="noStrike" cap="none">
                <a:solidFill>
                  <a:srgbClr val="000000"/>
                </a:solidFill>
                <a:latin typeface="Arial"/>
                <a:ea typeface="Arial"/>
                <a:cs typeface="Arial"/>
                <a:sym typeface="Arial"/>
              </a:endParaRPr>
            </a:p>
          </p:txBody>
        </p:sp>
        <p:cxnSp>
          <p:nvCxnSpPr>
            <p:cNvPr id="709" name="Google Shape;709;p30"/>
            <p:cNvCxnSpPr/>
            <p:nvPr/>
          </p:nvCxnSpPr>
          <p:spPr>
            <a:xfrm>
              <a:off x="10859677" y="9046464"/>
              <a:ext cx="0" cy="598318"/>
            </a:xfrm>
            <a:prstGeom prst="straightConnector1">
              <a:avLst/>
            </a:prstGeom>
            <a:solidFill>
              <a:srgbClr val="14943F"/>
            </a:solidFill>
            <a:ln w="15875" cap="flat" cmpd="sng">
              <a:solidFill>
                <a:srgbClr val="000000"/>
              </a:solidFill>
              <a:prstDash val="solid"/>
              <a:miter lim="0"/>
              <a:headEnd type="none" w="sm" len="sm"/>
              <a:tailEnd type="none" w="sm" len="sm"/>
            </a:ln>
          </p:spPr>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8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9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9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9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9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9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9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9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9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9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99"/>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700"/>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701"/>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702"/>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7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713"/>
        <p:cNvGrpSpPr/>
        <p:nvPr/>
      </p:nvGrpSpPr>
      <p:grpSpPr>
        <a:xfrm>
          <a:off x="0" y="0"/>
          <a:ext cx="0" cy="0"/>
          <a:chOff x="0" y="0"/>
          <a:chExt cx="0" cy="0"/>
        </a:xfrm>
      </p:grpSpPr>
      <p:sp>
        <p:nvSpPr>
          <p:cNvPr id="714" name="Google Shape;714;p84"/>
          <p:cNvSpPr txBox="1">
            <a:spLocks noGrp="1"/>
          </p:cNvSpPr>
          <p:nvPr>
            <p:ph type="sldNum" idx="12"/>
          </p:nvPr>
        </p:nvSpPr>
        <p:spPr>
          <a:xfrm>
            <a:off x="12169648" y="9007124"/>
            <a:ext cx="780300" cy="746700"/>
          </a:xfrm>
          <a:prstGeom prst="rect">
            <a:avLst/>
          </a:prstGeom>
          <a:noFill/>
          <a:ln>
            <a:noFill/>
          </a:ln>
        </p:spPr>
        <p:txBody>
          <a:bodyPr spcFirstLastPara="1" wrap="square" lIns="130025" tIns="130025" rIns="130025" bIns="130025" anchor="t" anchorCtr="0">
            <a:noAutofit/>
          </a:bodyPr>
          <a:lstStyle/>
          <a:p>
            <a:pPr marL="0" lvl="0" indent="0" algn="r" rtl="0">
              <a:lnSpc>
                <a:spcPct val="100000"/>
              </a:lnSpc>
              <a:spcBef>
                <a:spcPts val="0"/>
              </a:spcBef>
              <a:spcAft>
                <a:spcPts val="0"/>
              </a:spcAft>
              <a:buSzPts val="1800"/>
              <a:buNone/>
            </a:pPr>
            <a:fld id="{00000000-1234-1234-1234-123412341234}" type="slidenum">
              <a:rPr lang="en-US"/>
              <a:t>43</a:t>
            </a:fld>
            <a:endParaRPr/>
          </a:p>
        </p:txBody>
      </p:sp>
      <p:pic>
        <p:nvPicPr>
          <p:cNvPr id="715" name="Google Shape;715;p84"/>
          <p:cNvPicPr preferRelativeResize="0"/>
          <p:nvPr/>
        </p:nvPicPr>
        <p:blipFill rotWithShape="1">
          <a:blip r:embed="rId3">
            <a:alphaModFix/>
          </a:blip>
          <a:srcRect/>
          <a:stretch/>
        </p:blipFill>
        <p:spPr>
          <a:xfrm>
            <a:off x="11233434" y="190500"/>
            <a:ext cx="1431253" cy="685800"/>
          </a:xfrm>
          <a:prstGeom prst="rect">
            <a:avLst/>
          </a:prstGeom>
          <a:noFill/>
          <a:ln>
            <a:noFill/>
          </a:ln>
        </p:spPr>
      </p:pic>
      <p:grpSp>
        <p:nvGrpSpPr>
          <p:cNvPr id="716" name="Google Shape;716;p84"/>
          <p:cNvGrpSpPr/>
          <p:nvPr/>
        </p:nvGrpSpPr>
        <p:grpSpPr>
          <a:xfrm>
            <a:off x="8102600" y="8833926"/>
            <a:ext cx="4343399" cy="835928"/>
            <a:chOff x="8102600" y="8841472"/>
            <a:chExt cx="4343399" cy="835928"/>
          </a:xfrm>
        </p:grpSpPr>
        <p:pic>
          <p:nvPicPr>
            <p:cNvPr id="717" name="Google Shape;717;p84"/>
            <p:cNvPicPr preferRelativeResize="0"/>
            <p:nvPr/>
          </p:nvPicPr>
          <p:blipFill rotWithShape="1">
            <a:blip r:embed="rId3">
              <a:alphaModFix/>
            </a:blip>
            <a:srcRect/>
            <a:stretch/>
          </p:blipFill>
          <p:spPr>
            <a:xfrm>
              <a:off x="11014746" y="8991600"/>
              <a:ext cx="1431253" cy="685800"/>
            </a:xfrm>
            <a:prstGeom prst="rect">
              <a:avLst/>
            </a:prstGeom>
            <a:noFill/>
            <a:ln>
              <a:noFill/>
            </a:ln>
          </p:spPr>
        </p:pic>
        <p:sp>
          <p:nvSpPr>
            <p:cNvPr id="718" name="Google Shape;718;p84"/>
            <p:cNvSpPr txBox="1"/>
            <p:nvPr/>
          </p:nvSpPr>
          <p:spPr>
            <a:xfrm>
              <a:off x="8102600" y="8841472"/>
              <a:ext cx="2634325"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C0D0E"/>
                  </a:solidFill>
                  <a:latin typeface="Trebuchet MS"/>
                  <a:ea typeface="Trebuchet MS"/>
                  <a:cs typeface="Trebuchet MS"/>
                  <a:sym typeface="Trebuchet MS"/>
                </a:rPr>
                <a:t>Colorado Community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C0D0E"/>
                  </a:solidFill>
                  <a:latin typeface="Trebuchet MS"/>
                  <a:ea typeface="Trebuchet MS"/>
                  <a:cs typeface="Trebuchet MS"/>
                  <a:sym typeface="Trebuchet MS"/>
                </a:rPr>
                <a:t>Action Association</a:t>
              </a:r>
              <a:endParaRPr sz="1400" b="0" i="0" u="none" strike="noStrike" cap="none">
                <a:solidFill>
                  <a:srgbClr val="000000"/>
                </a:solidFill>
                <a:latin typeface="Arial"/>
                <a:ea typeface="Arial"/>
                <a:cs typeface="Arial"/>
                <a:sym typeface="Arial"/>
              </a:endParaRPr>
            </a:p>
          </p:txBody>
        </p:sp>
        <p:cxnSp>
          <p:nvCxnSpPr>
            <p:cNvPr id="719" name="Google Shape;719;p84"/>
            <p:cNvCxnSpPr/>
            <p:nvPr/>
          </p:nvCxnSpPr>
          <p:spPr>
            <a:xfrm>
              <a:off x="10859677" y="9046464"/>
              <a:ext cx="0" cy="598318"/>
            </a:xfrm>
            <a:prstGeom prst="straightConnector1">
              <a:avLst/>
            </a:prstGeom>
            <a:solidFill>
              <a:srgbClr val="14943F"/>
            </a:solidFill>
            <a:ln w="15875" cap="flat" cmpd="sng">
              <a:solidFill>
                <a:srgbClr val="000000"/>
              </a:solidFill>
              <a:prstDash val="solid"/>
              <a:miter lim="0"/>
              <a:headEnd type="none" w="sm" len="sm"/>
              <a:tailEnd type="none" w="sm" len="sm"/>
            </a:ln>
          </p:spPr>
        </p:cxnSp>
      </p:grpSp>
      <p:sp>
        <p:nvSpPr>
          <p:cNvPr id="720" name="Google Shape;720;p84"/>
          <p:cNvSpPr txBox="1">
            <a:spLocks noGrp="1"/>
          </p:cNvSpPr>
          <p:nvPr>
            <p:ph type="title"/>
          </p:nvPr>
        </p:nvSpPr>
        <p:spPr>
          <a:xfrm>
            <a:off x="757572" y="1024720"/>
            <a:ext cx="10972800" cy="1213513"/>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SzPts val="1400"/>
              <a:buNone/>
            </a:pPr>
            <a:r>
              <a:rPr lang="en-US" b="1">
                <a:solidFill>
                  <a:srgbClr val="2D348E"/>
                </a:solidFill>
              </a:rPr>
              <a:t>ACTIVITY</a:t>
            </a:r>
            <a:endParaRPr/>
          </a:p>
        </p:txBody>
      </p:sp>
      <p:sp>
        <p:nvSpPr>
          <p:cNvPr id="721" name="Google Shape;721;p84"/>
          <p:cNvSpPr txBox="1"/>
          <p:nvPr/>
        </p:nvSpPr>
        <p:spPr>
          <a:xfrm>
            <a:off x="1664616" y="2756546"/>
            <a:ext cx="9158700" cy="3478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4400" b="0" i="0" u="none" strike="noStrike" cap="none">
                <a:solidFill>
                  <a:srgbClr val="000000"/>
                </a:solidFill>
                <a:latin typeface="Trebuchet MS"/>
                <a:ea typeface="Trebuchet MS"/>
                <a:cs typeface="Trebuchet MS"/>
                <a:sym typeface="Trebuchet MS"/>
              </a:rPr>
              <a:t>Large Group Discussion:</a:t>
            </a:r>
            <a:endParaRPr sz="4400" b="0" i="0" u="none" strike="noStrike" cap="none">
              <a:solidFill>
                <a:srgbClr val="000000"/>
              </a:solidFill>
              <a:latin typeface="Trebuchet MS"/>
              <a:ea typeface="Trebuchet MS"/>
              <a:cs typeface="Trebuchet MS"/>
              <a:sym typeface="Trebuchet MS"/>
            </a:endParaRPr>
          </a:p>
          <a:p>
            <a:pPr marL="0" marR="0" lvl="0" indent="0" algn="ctr" rtl="0">
              <a:lnSpc>
                <a:spcPct val="100000"/>
              </a:lnSpc>
              <a:spcBef>
                <a:spcPts val="0"/>
              </a:spcBef>
              <a:spcAft>
                <a:spcPts val="0"/>
              </a:spcAft>
              <a:buNone/>
            </a:pPr>
            <a:endParaRPr sz="4400">
              <a:latin typeface="Trebuchet MS"/>
              <a:ea typeface="Trebuchet MS"/>
              <a:cs typeface="Trebuchet MS"/>
              <a:sym typeface="Trebuchet MS"/>
            </a:endParaRPr>
          </a:p>
          <a:p>
            <a:pPr marL="0" marR="0" lvl="0" indent="0" algn="ctr" rtl="0">
              <a:lnSpc>
                <a:spcPct val="100000"/>
              </a:lnSpc>
              <a:spcBef>
                <a:spcPts val="0"/>
              </a:spcBef>
              <a:spcAft>
                <a:spcPts val="0"/>
              </a:spcAft>
              <a:buNone/>
            </a:pPr>
            <a:endParaRPr sz="4400">
              <a:latin typeface="Trebuchet MS"/>
              <a:ea typeface="Trebuchet MS"/>
              <a:cs typeface="Trebuchet MS"/>
              <a:sym typeface="Trebuchet MS"/>
            </a:endParaRPr>
          </a:p>
          <a:p>
            <a:pPr marL="0" lvl="0" indent="0" algn="ctr" rtl="0">
              <a:spcBef>
                <a:spcPts val="0"/>
              </a:spcBef>
              <a:spcAft>
                <a:spcPts val="0"/>
              </a:spcAft>
              <a:buNone/>
            </a:pPr>
            <a:r>
              <a:rPr lang="en-US" sz="4400" b="1">
                <a:latin typeface="Trebuchet MS"/>
                <a:ea typeface="Trebuchet MS"/>
                <a:cs typeface="Trebuchet MS"/>
                <a:sym typeface="Trebuchet MS"/>
              </a:rPr>
              <a:t>What are our Services/Strategies?</a:t>
            </a:r>
            <a:endParaRPr/>
          </a:p>
          <a:p>
            <a:pPr marL="0" marR="0" lvl="0" indent="0" algn="ctr" rtl="0">
              <a:lnSpc>
                <a:spcPct val="100000"/>
              </a:lnSpc>
              <a:spcBef>
                <a:spcPts val="0"/>
              </a:spcBef>
              <a:spcAft>
                <a:spcPts val="0"/>
              </a:spcAft>
              <a:buNone/>
            </a:pPr>
            <a:endParaRPr sz="4400">
              <a:latin typeface="Trebuchet MS"/>
              <a:ea typeface="Trebuchet MS"/>
              <a:cs typeface="Trebuchet MS"/>
              <a:sym typeface="Trebuchet MS"/>
            </a:endParaRPr>
          </a:p>
        </p:txBody>
      </p:sp>
      <p:grpSp>
        <p:nvGrpSpPr>
          <p:cNvPr id="722" name="Google Shape;722;p84"/>
          <p:cNvGrpSpPr/>
          <p:nvPr/>
        </p:nvGrpSpPr>
        <p:grpSpPr>
          <a:xfrm>
            <a:off x="8102600" y="8841472"/>
            <a:ext cx="4343399" cy="835928"/>
            <a:chOff x="8102600" y="8841472"/>
            <a:chExt cx="4343399" cy="835928"/>
          </a:xfrm>
        </p:grpSpPr>
        <p:pic>
          <p:nvPicPr>
            <p:cNvPr id="723" name="Google Shape;723;p84"/>
            <p:cNvPicPr preferRelativeResize="0"/>
            <p:nvPr/>
          </p:nvPicPr>
          <p:blipFill rotWithShape="1">
            <a:blip r:embed="rId3">
              <a:alphaModFix/>
            </a:blip>
            <a:srcRect/>
            <a:stretch/>
          </p:blipFill>
          <p:spPr>
            <a:xfrm>
              <a:off x="11014746" y="8991600"/>
              <a:ext cx="1431253" cy="685800"/>
            </a:xfrm>
            <a:prstGeom prst="rect">
              <a:avLst/>
            </a:prstGeom>
            <a:noFill/>
            <a:ln>
              <a:noFill/>
            </a:ln>
          </p:spPr>
        </p:pic>
        <p:sp>
          <p:nvSpPr>
            <p:cNvPr id="724" name="Google Shape;724;p84"/>
            <p:cNvSpPr txBox="1"/>
            <p:nvPr/>
          </p:nvSpPr>
          <p:spPr>
            <a:xfrm>
              <a:off x="8102600" y="8841472"/>
              <a:ext cx="2634325"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C0D0E"/>
                  </a:solidFill>
                  <a:latin typeface="Trebuchet MS"/>
                  <a:ea typeface="Trebuchet MS"/>
                  <a:cs typeface="Trebuchet MS"/>
                  <a:sym typeface="Trebuchet MS"/>
                </a:rPr>
                <a:t>Colorado Community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C0D0E"/>
                  </a:solidFill>
                  <a:latin typeface="Trebuchet MS"/>
                  <a:ea typeface="Trebuchet MS"/>
                  <a:cs typeface="Trebuchet MS"/>
                  <a:sym typeface="Trebuchet MS"/>
                </a:rPr>
                <a:t>Action Association</a:t>
              </a:r>
              <a:endParaRPr sz="1400" b="0" i="0" u="none" strike="noStrike" cap="none">
                <a:solidFill>
                  <a:srgbClr val="000000"/>
                </a:solidFill>
                <a:latin typeface="Arial"/>
                <a:ea typeface="Arial"/>
                <a:cs typeface="Arial"/>
                <a:sym typeface="Arial"/>
              </a:endParaRPr>
            </a:p>
          </p:txBody>
        </p:sp>
        <p:cxnSp>
          <p:nvCxnSpPr>
            <p:cNvPr id="725" name="Google Shape;725;p84"/>
            <p:cNvCxnSpPr/>
            <p:nvPr/>
          </p:nvCxnSpPr>
          <p:spPr>
            <a:xfrm>
              <a:off x="10859677" y="9046464"/>
              <a:ext cx="0" cy="598318"/>
            </a:xfrm>
            <a:prstGeom prst="straightConnector1">
              <a:avLst/>
            </a:prstGeom>
            <a:solidFill>
              <a:srgbClr val="14943F"/>
            </a:solidFill>
            <a:ln w="15875" cap="flat" cmpd="sng">
              <a:solidFill>
                <a:srgbClr val="000000"/>
              </a:solidFill>
              <a:prstDash val="solid"/>
              <a:miter lim="0"/>
              <a:headEnd type="none" w="sm" len="sm"/>
              <a:tailEnd type="none" w="sm" len="sm"/>
            </a:ln>
          </p:spPr>
        </p:cxn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729"/>
        <p:cNvGrpSpPr/>
        <p:nvPr/>
      </p:nvGrpSpPr>
      <p:grpSpPr>
        <a:xfrm>
          <a:off x="0" y="0"/>
          <a:ext cx="0" cy="0"/>
          <a:chOff x="0" y="0"/>
          <a:chExt cx="0" cy="0"/>
        </a:xfrm>
      </p:grpSpPr>
      <p:sp>
        <p:nvSpPr>
          <p:cNvPr id="730" name="Google Shape;730;p85"/>
          <p:cNvSpPr txBox="1">
            <a:spLocks noGrp="1"/>
          </p:cNvSpPr>
          <p:nvPr>
            <p:ph type="sldNum" idx="12"/>
          </p:nvPr>
        </p:nvSpPr>
        <p:spPr>
          <a:xfrm>
            <a:off x="12169648" y="9007124"/>
            <a:ext cx="780300" cy="746700"/>
          </a:xfrm>
          <a:prstGeom prst="rect">
            <a:avLst/>
          </a:prstGeom>
          <a:noFill/>
          <a:ln>
            <a:noFill/>
          </a:ln>
        </p:spPr>
        <p:txBody>
          <a:bodyPr spcFirstLastPara="1" wrap="square" lIns="130025" tIns="130025" rIns="130025" bIns="130025" anchor="t" anchorCtr="0">
            <a:noAutofit/>
          </a:bodyPr>
          <a:lstStyle/>
          <a:p>
            <a:pPr marL="0" lvl="0" indent="0" algn="r" rtl="0">
              <a:lnSpc>
                <a:spcPct val="100000"/>
              </a:lnSpc>
              <a:spcBef>
                <a:spcPts val="0"/>
              </a:spcBef>
              <a:spcAft>
                <a:spcPts val="0"/>
              </a:spcAft>
              <a:buSzPts val="1800"/>
              <a:buNone/>
            </a:pPr>
            <a:fld id="{00000000-1234-1234-1234-123412341234}" type="slidenum">
              <a:rPr lang="en-US"/>
              <a:t>44</a:t>
            </a:fld>
            <a:endParaRPr/>
          </a:p>
        </p:txBody>
      </p:sp>
      <p:pic>
        <p:nvPicPr>
          <p:cNvPr id="731" name="Google Shape;731;p85"/>
          <p:cNvPicPr preferRelativeResize="0"/>
          <p:nvPr/>
        </p:nvPicPr>
        <p:blipFill rotWithShape="1">
          <a:blip r:embed="rId3">
            <a:alphaModFix/>
          </a:blip>
          <a:srcRect/>
          <a:stretch/>
        </p:blipFill>
        <p:spPr>
          <a:xfrm>
            <a:off x="11233434" y="190500"/>
            <a:ext cx="1431253" cy="685800"/>
          </a:xfrm>
          <a:prstGeom prst="rect">
            <a:avLst/>
          </a:prstGeom>
          <a:noFill/>
          <a:ln>
            <a:noFill/>
          </a:ln>
        </p:spPr>
      </p:pic>
      <p:grpSp>
        <p:nvGrpSpPr>
          <p:cNvPr id="732" name="Google Shape;732;p85"/>
          <p:cNvGrpSpPr/>
          <p:nvPr/>
        </p:nvGrpSpPr>
        <p:grpSpPr>
          <a:xfrm>
            <a:off x="8102600" y="8833926"/>
            <a:ext cx="4343399" cy="835928"/>
            <a:chOff x="8102600" y="8841472"/>
            <a:chExt cx="4343399" cy="835928"/>
          </a:xfrm>
        </p:grpSpPr>
        <p:pic>
          <p:nvPicPr>
            <p:cNvPr id="733" name="Google Shape;733;p85"/>
            <p:cNvPicPr preferRelativeResize="0"/>
            <p:nvPr/>
          </p:nvPicPr>
          <p:blipFill rotWithShape="1">
            <a:blip r:embed="rId3">
              <a:alphaModFix/>
            </a:blip>
            <a:srcRect/>
            <a:stretch/>
          </p:blipFill>
          <p:spPr>
            <a:xfrm>
              <a:off x="11014746" y="8991600"/>
              <a:ext cx="1431253" cy="685800"/>
            </a:xfrm>
            <a:prstGeom prst="rect">
              <a:avLst/>
            </a:prstGeom>
            <a:noFill/>
            <a:ln>
              <a:noFill/>
            </a:ln>
          </p:spPr>
        </p:pic>
        <p:sp>
          <p:nvSpPr>
            <p:cNvPr id="734" name="Google Shape;734;p85"/>
            <p:cNvSpPr txBox="1"/>
            <p:nvPr/>
          </p:nvSpPr>
          <p:spPr>
            <a:xfrm>
              <a:off x="8102600" y="8841472"/>
              <a:ext cx="2634325"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C0D0E"/>
                  </a:solidFill>
                  <a:latin typeface="Trebuchet MS"/>
                  <a:ea typeface="Trebuchet MS"/>
                  <a:cs typeface="Trebuchet MS"/>
                  <a:sym typeface="Trebuchet MS"/>
                </a:rPr>
                <a:t>Colorado Community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C0D0E"/>
                  </a:solidFill>
                  <a:latin typeface="Trebuchet MS"/>
                  <a:ea typeface="Trebuchet MS"/>
                  <a:cs typeface="Trebuchet MS"/>
                  <a:sym typeface="Trebuchet MS"/>
                </a:rPr>
                <a:t>Action Association</a:t>
              </a:r>
              <a:endParaRPr sz="1400" b="0" i="0" u="none" strike="noStrike" cap="none">
                <a:solidFill>
                  <a:srgbClr val="000000"/>
                </a:solidFill>
                <a:latin typeface="Arial"/>
                <a:ea typeface="Arial"/>
                <a:cs typeface="Arial"/>
                <a:sym typeface="Arial"/>
              </a:endParaRPr>
            </a:p>
          </p:txBody>
        </p:sp>
        <p:cxnSp>
          <p:nvCxnSpPr>
            <p:cNvPr id="735" name="Google Shape;735;p85"/>
            <p:cNvCxnSpPr/>
            <p:nvPr/>
          </p:nvCxnSpPr>
          <p:spPr>
            <a:xfrm>
              <a:off x="10859677" y="9046464"/>
              <a:ext cx="0" cy="598318"/>
            </a:xfrm>
            <a:prstGeom prst="straightConnector1">
              <a:avLst/>
            </a:prstGeom>
            <a:solidFill>
              <a:srgbClr val="14943F"/>
            </a:solidFill>
            <a:ln w="15875" cap="flat" cmpd="sng">
              <a:solidFill>
                <a:srgbClr val="000000"/>
              </a:solidFill>
              <a:prstDash val="solid"/>
              <a:miter lim="0"/>
              <a:headEnd type="none" w="sm" len="sm"/>
              <a:tailEnd type="none" w="sm" len="sm"/>
            </a:ln>
          </p:spPr>
        </p:cxnSp>
      </p:grpSp>
      <p:sp>
        <p:nvSpPr>
          <p:cNvPr id="736" name="Google Shape;736;p85"/>
          <p:cNvSpPr txBox="1">
            <a:spLocks noGrp="1"/>
          </p:cNvSpPr>
          <p:nvPr>
            <p:ph type="title"/>
          </p:nvPr>
        </p:nvSpPr>
        <p:spPr>
          <a:xfrm>
            <a:off x="757572" y="1024720"/>
            <a:ext cx="10972800" cy="1213513"/>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SzPts val="1400"/>
              <a:buNone/>
            </a:pPr>
            <a:r>
              <a:rPr lang="en-US" b="1">
                <a:solidFill>
                  <a:srgbClr val="2D348E"/>
                </a:solidFill>
              </a:rPr>
              <a:t>LUNCH</a:t>
            </a:r>
            <a:endParaRPr/>
          </a:p>
        </p:txBody>
      </p:sp>
      <p:grpSp>
        <p:nvGrpSpPr>
          <p:cNvPr id="737" name="Google Shape;737;p85"/>
          <p:cNvGrpSpPr/>
          <p:nvPr/>
        </p:nvGrpSpPr>
        <p:grpSpPr>
          <a:xfrm>
            <a:off x="8102600" y="8841472"/>
            <a:ext cx="4343399" cy="835928"/>
            <a:chOff x="8102600" y="8841472"/>
            <a:chExt cx="4343399" cy="835928"/>
          </a:xfrm>
        </p:grpSpPr>
        <p:pic>
          <p:nvPicPr>
            <p:cNvPr id="738" name="Google Shape;738;p85"/>
            <p:cNvPicPr preferRelativeResize="0"/>
            <p:nvPr/>
          </p:nvPicPr>
          <p:blipFill rotWithShape="1">
            <a:blip r:embed="rId3">
              <a:alphaModFix/>
            </a:blip>
            <a:srcRect/>
            <a:stretch/>
          </p:blipFill>
          <p:spPr>
            <a:xfrm>
              <a:off x="11014746" y="8991600"/>
              <a:ext cx="1431253" cy="685800"/>
            </a:xfrm>
            <a:prstGeom prst="rect">
              <a:avLst/>
            </a:prstGeom>
            <a:noFill/>
            <a:ln>
              <a:noFill/>
            </a:ln>
          </p:spPr>
        </p:pic>
        <p:sp>
          <p:nvSpPr>
            <p:cNvPr id="739" name="Google Shape;739;p85"/>
            <p:cNvSpPr txBox="1"/>
            <p:nvPr/>
          </p:nvSpPr>
          <p:spPr>
            <a:xfrm>
              <a:off x="8102600" y="8841472"/>
              <a:ext cx="2634325"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C0D0E"/>
                  </a:solidFill>
                  <a:latin typeface="Trebuchet MS"/>
                  <a:ea typeface="Trebuchet MS"/>
                  <a:cs typeface="Trebuchet MS"/>
                  <a:sym typeface="Trebuchet MS"/>
                </a:rPr>
                <a:t>Colorado Community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C0D0E"/>
                  </a:solidFill>
                  <a:latin typeface="Trebuchet MS"/>
                  <a:ea typeface="Trebuchet MS"/>
                  <a:cs typeface="Trebuchet MS"/>
                  <a:sym typeface="Trebuchet MS"/>
                </a:rPr>
                <a:t>Action Association</a:t>
              </a:r>
              <a:endParaRPr sz="1400" b="0" i="0" u="none" strike="noStrike" cap="none">
                <a:solidFill>
                  <a:srgbClr val="000000"/>
                </a:solidFill>
                <a:latin typeface="Arial"/>
                <a:ea typeface="Arial"/>
                <a:cs typeface="Arial"/>
                <a:sym typeface="Arial"/>
              </a:endParaRPr>
            </a:p>
          </p:txBody>
        </p:sp>
        <p:cxnSp>
          <p:nvCxnSpPr>
            <p:cNvPr id="740" name="Google Shape;740;p85"/>
            <p:cNvCxnSpPr/>
            <p:nvPr/>
          </p:nvCxnSpPr>
          <p:spPr>
            <a:xfrm>
              <a:off x="10859677" y="9046464"/>
              <a:ext cx="0" cy="598318"/>
            </a:xfrm>
            <a:prstGeom prst="straightConnector1">
              <a:avLst/>
            </a:prstGeom>
            <a:solidFill>
              <a:srgbClr val="14943F"/>
            </a:solidFill>
            <a:ln w="15875" cap="flat" cmpd="sng">
              <a:solidFill>
                <a:srgbClr val="000000"/>
              </a:solidFill>
              <a:prstDash val="solid"/>
              <a:miter lim="0"/>
              <a:headEnd type="none" w="sm" len="sm"/>
              <a:tailEnd type="none" w="sm" len="sm"/>
            </a:ln>
          </p:spPr>
        </p:cxnSp>
      </p:grpSp>
      <p:pic>
        <p:nvPicPr>
          <p:cNvPr id="741" name="Google Shape;741;p85" descr="A plate with a knife and fork&#10;&#10;Description automatically generated with low confidence"/>
          <p:cNvPicPr preferRelativeResize="0"/>
          <p:nvPr/>
        </p:nvPicPr>
        <p:blipFill rotWithShape="1">
          <a:blip r:embed="rId4">
            <a:alphaModFix/>
          </a:blip>
          <a:srcRect/>
          <a:stretch/>
        </p:blipFill>
        <p:spPr>
          <a:xfrm>
            <a:off x="3836804" y="3504842"/>
            <a:ext cx="5331191" cy="3555238"/>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745"/>
        <p:cNvGrpSpPr/>
        <p:nvPr/>
      </p:nvGrpSpPr>
      <p:grpSpPr>
        <a:xfrm>
          <a:off x="0" y="0"/>
          <a:ext cx="0" cy="0"/>
          <a:chOff x="0" y="0"/>
          <a:chExt cx="0" cy="0"/>
        </a:xfrm>
      </p:grpSpPr>
      <p:sp>
        <p:nvSpPr>
          <p:cNvPr id="746" name="Google Shape;746;p31"/>
          <p:cNvSpPr txBox="1"/>
          <p:nvPr/>
        </p:nvSpPr>
        <p:spPr>
          <a:xfrm>
            <a:off x="922698" y="2590800"/>
            <a:ext cx="2836502" cy="4616648"/>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FFFFFF"/>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FFFFFF"/>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FFFFFF"/>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FFFFFF"/>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3000"/>
              <a:buFont typeface="Arial"/>
              <a:buNone/>
            </a:pPr>
            <a:endParaRPr sz="3000" b="0" i="0" u="none" strike="noStrike" cap="none">
              <a:solidFill>
                <a:srgbClr val="FFFFFF"/>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4000"/>
              <a:buFont typeface="Arial"/>
              <a:buNone/>
            </a:pPr>
            <a:r>
              <a:rPr lang="en-US" sz="4000" b="0" i="0" u="none" strike="noStrike" cap="none">
                <a:solidFill>
                  <a:srgbClr val="FFFFFF"/>
                </a:solidFill>
                <a:latin typeface="Trebuchet MS"/>
                <a:ea typeface="Trebuchet MS"/>
                <a:cs typeface="Trebuchet MS"/>
                <a:sym typeface="Trebuchet MS"/>
              </a:rPr>
              <a:t> Activity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5C6670"/>
              </a:solidFill>
              <a:latin typeface="Trebuchet MS"/>
              <a:ea typeface="Trebuchet MS"/>
              <a:cs typeface="Trebuchet MS"/>
              <a:sym typeface="Trebuchet MS"/>
            </a:endParaRPr>
          </a:p>
        </p:txBody>
      </p:sp>
      <p:sp>
        <p:nvSpPr>
          <p:cNvPr id="747" name="Google Shape;747;p31"/>
          <p:cNvSpPr txBox="1"/>
          <p:nvPr/>
        </p:nvSpPr>
        <p:spPr>
          <a:xfrm>
            <a:off x="154122" y="8589331"/>
            <a:ext cx="5257800" cy="38664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rPr>
              <a:t>MATERIAL FROM INTRO TO ROMA 5.1, 2020</a:t>
            </a:r>
            <a:endParaRPr sz="1400" b="0" i="0" u="none" strike="noStrike" cap="none">
              <a:solidFill>
                <a:srgbClr val="000000"/>
              </a:solidFill>
              <a:latin typeface="Arial"/>
              <a:ea typeface="Arial"/>
              <a:cs typeface="Arial"/>
              <a:sym typeface="Arial"/>
            </a:endParaRPr>
          </a:p>
        </p:txBody>
      </p:sp>
      <p:graphicFrame>
        <p:nvGraphicFramePr>
          <p:cNvPr id="748" name="Google Shape;748;p31"/>
          <p:cNvGraphicFramePr/>
          <p:nvPr>
            <p:extLst>
              <p:ext uri="{D42A27DB-BD31-4B8C-83A1-F6EECF244321}">
                <p14:modId xmlns:p14="http://schemas.microsoft.com/office/powerpoint/2010/main" val="3522692429"/>
              </p:ext>
            </p:extLst>
          </p:nvPr>
        </p:nvGraphicFramePr>
        <p:xfrm>
          <a:off x="1426464" y="2908362"/>
          <a:ext cx="10409875" cy="3583275"/>
        </p:xfrm>
        <a:graphic>
          <a:graphicData uri="http://schemas.openxmlformats.org/drawingml/2006/table">
            <a:tbl>
              <a:tblPr firstRow="1" bandRow="1">
                <a:noFill/>
                <a:tableStyleId>{3E4A8BD0-E08E-4CE7-BA5D-52FB5F27ED42}</a:tableStyleId>
              </a:tblPr>
              <a:tblGrid>
                <a:gridCol w="1376775">
                  <a:extLst>
                    <a:ext uri="{9D8B030D-6E8A-4147-A177-3AD203B41FA5}">
                      <a16:colId xmlns:a16="http://schemas.microsoft.com/office/drawing/2014/main" val="20000"/>
                    </a:ext>
                  </a:extLst>
                </a:gridCol>
                <a:gridCol w="1343400">
                  <a:extLst>
                    <a:ext uri="{9D8B030D-6E8A-4147-A177-3AD203B41FA5}">
                      <a16:colId xmlns:a16="http://schemas.microsoft.com/office/drawing/2014/main" val="20001"/>
                    </a:ext>
                  </a:extLst>
                </a:gridCol>
                <a:gridCol w="1557475">
                  <a:extLst>
                    <a:ext uri="{9D8B030D-6E8A-4147-A177-3AD203B41FA5}">
                      <a16:colId xmlns:a16="http://schemas.microsoft.com/office/drawing/2014/main" val="20002"/>
                    </a:ext>
                  </a:extLst>
                </a:gridCol>
                <a:gridCol w="1045525">
                  <a:extLst>
                    <a:ext uri="{9D8B030D-6E8A-4147-A177-3AD203B41FA5}">
                      <a16:colId xmlns:a16="http://schemas.microsoft.com/office/drawing/2014/main" val="20003"/>
                    </a:ext>
                  </a:extLst>
                </a:gridCol>
                <a:gridCol w="1271675">
                  <a:extLst>
                    <a:ext uri="{9D8B030D-6E8A-4147-A177-3AD203B41FA5}">
                      <a16:colId xmlns:a16="http://schemas.microsoft.com/office/drawing/2014/main" val="20004"/>
                    </a:ext>
                  </a:extLst>
                </a:gridCol>
                <a:gridCol w="1271675">
                  <a:extLst>
                    <a:ext uri="{9D8B030D-6E8A-4147-A177-3AD203B41FA5}">
                      <a16:colId xmlns:a16="http://schemas.microsoft.com/office/drawing/2014/main" val="20005"/>
                    </a:ext>
                  </a:extLst>
                </a:gridCol>
                <a:gridCol w="1476611">
                  <a:extLst>
                    <a:ext uri="{9D8B030D-6E8A-4147-A177-3AD203B41FA5}">
                      <a16:colId xmlns:a16="http://schemas.microsoft.com/office/drawing/2014/main" val="20006"/>
                    </a:ext>
                  </a:extLst>
                </a:gridCol>
                <a:gridCol w="1066739">
                  <a:extLst>
                    <a:ext uri="{9D8B030D-6E8A-4147-A177-3AD203B41FA5}">
                      <a16:colId xmlns:a16="http://schemas.microsoft.com/office/drawing/2014/main" val="20007"/>
                    </a:ext>
                  </a:extLst>
                </a:gridCol>
              </a:tblGrid>
              <a:tr h="1043150">
                <a:tc>
                  <a:txBody>
                    <a:bodyPr/>
                    <a:lstStyle/>
                    <a:p>
                      <a:pPr marL="0" marR="0" lvl="0" indent="0" algn="ctr" rtl="0">
                        <a:lnSpc>
                          <a:spcPct val="100000"/>
                        </a:lnSpc>
                        <a:spcBef>
                          <a:spcPts val="0"/>
                        </a:spcBef>
                        <a:spcAft>
                          <a:spcPts val="0"/>
                        </a:spcAft>
                        <a:buClr>
                          <a:srgbClr val="000000"/>
                        </a:buClr>
                        <a:buSzPts val="2500"/>
                        <a:buFont typeface="Arial"/>
                        <a:buNone/>
                      </a:pPr>
                      <a:r>
                        <a:rPr lang="en-US" sz="2500" u="none" strike="noStrike" cap="none"/>
                        <a:t>1</a:t>
                      </a:r>
                      <a:endParaRPr/>
                    </a:p>
                    <a:p>
                      <a:pPr marL="0" marR="0" lvl="0" indent="0" algn="ctr" rtl="0">
                        <a:lnSpc>
                          <a:spcPct val="100000"/>
                        </a:lnSpc>
                        <a:spcBef>
                          <a:spcPts val="0"/>
                        </a:spcBef>
                        <a:spcAft>
                          <a:spcPts val="0"/>
                        </a:spcAft>
                        <a:buClr>
                          <a:srgbClr val="000000"/>
                        </a:buClr>
                        <a:buSzPts val="1400"/>
                        <a:buFont typeface="Arial"/>
                        <a:buNone/>
                      </a:pPr>
                      <a:r>
                        <a:rPr lang="en-US" sz="1600" u="none" strike="noStrike" cap="none">
                          <a:latin typeface="Trebuchet MS"/>
                          <a:ea typeface="Trebuchet MS"/>
                          <a:cs typeface="Trebuchet MS"/>
                          <a:sym typeface="Trebuchet MS"/>
                        </a:rPr>
                        <a:t>Need Statement</a:t>
                      </a:r>
                      <a:endParaRPr sz="1600" u="none" strike="noStrike" cap="none">
                        <a:latin typeface="Trebuchet MS"/>
                        <a:ea typeface="Trebuchet MS"/>
                        <a:cs typeface="Trebuchet MS"/>
                        <a:sym typeface="Trebuchet MS"/>
                      </a:endParaRPr>
                    </a:p>
                  </a:txBody>
                  <a:tcPr marL="169725" marR="169725" marT="0" marB="0"/>
                </a:tc>
                <a:tc>
                  <a:txBody>
                    <a:bodyPr/>
                    <a:lstStyle/>
                    <a:p>
                      <a:pPr marL="0" marR="0" lvl="0" indent="0" algn="ctr" rtl="0">
                        <a:lnSpc>
                          <a:spcPct val="100000"/>
                        </a:lnSpc>
                        <a:spcBef>
                          <a:spcPts val="0"/>
                        </a:spcBef>
                        <a:spcAft>
                          <a:spcPts val="0"/>
                        </a:spcAft>
                        <a:buClr>
                          <a:srgbClr val="000000"/>
                        </a:buClr>
                        <a:buSzPts val="2500"/>
                        <a:buFont typeface="Arial"/>
                        <a:buNone/>
                      </a:pPr>
                      <a:r>
                        <a:rPr lang="en-US" sz="2500" u="none" strike="noStrike" cap="none"/>
                        <a:t>2</a:t>
                      </a:r>
                      <a:endParaRPr/>
                    </a:p>
                    <a:p>
                      <a:pPr marL="0" marR="0" lvl="0" indent="0" algn="ctr" rtl="0">
                        <a:lnSpc>
                          <a:spcPct val="100000"/>
                        </a:lnSpc>
                        <a:spcBef>
                          <a:spcPts val="0"/>
                        </a:spcBef>
                        <a:spcAft>
                          <a:spcPts val="0"/>
                        </a:spcAft>
                        <a:buClr>
                          <a:srgbClr val="000000"/>
                        </a:buClr>
                        <a:buSzPts val="1400"/>
                        <a:buFont typeface="Arial"/>
                        <a:buNone/>
                      </a:pPr>
                      <a:r>
                        <a:rPr lang="en-US" sz="1600" u="none" strike="noStrike" cap="none">
                          <a:latin typeface="Trebuchet MS"/>
                          <a:ea typeface="Trebuchet MS"/>
                          <a:cs typeface="Trebuchet MS"/>
                          <a:sym typeface="Trebuchet MS"/>
                        </a:rPr>
                        <a:t>Service/</a:t>
                      </a:r>
                      <a:endParaRPr sz="1600" u="none" strike="noStrike" cap="none">
                        <a:latin typeface="Trebuchet MS"/>
                        <a:ea typeface="Trebuchet MS"/>
                        <a:cs typeface="Trebuchet MS"/>
                        <a:sym typeface="Trebuchet MS"/>
                      </a:endParaRPr>
                    </a:p>
                    <a:p>
                      <a:pPr marL="0" marR="0" lvl="0" indent="0" algn="ctr" rtl="0">
                        <a:lnSpc>
                          <a:spcPct val="100000"/>
                        </a:lnSpc>
                        <a:spcBef>
                          <a:spcPts val="0"/>
                        </a:spcBef>
                        <a:spcAft>
                          <a:spcPts val="0"/>
                        </a:spcAft>
                        <a:buClr>
                          <a:srgbClr val="000000"/>
                        </a:buClr>
                        <a:buSzPts val="1400"/>
                        <a:buFont typeface="Arial"/>
                        <a:buNone/>
                      </a:pPr>
                      <a:r>
                        <a:rPr lang="en-US" sz="1600"/>
                        <a:t>Strategy</a:t>
                      </a:r>
                      <a:endParaRPr sz="1600"/>
                    </a:p>
                  </a:txBody>
                  <a:tcPr marL="169725" marR="169725" marT="0" marB="0"/>
                </a:tc>
                <a:tc>
                  <a:txBody>
                    <a:bodyPr/>
                    <a:lstStyle/>
                    <a:p>
                      <a:pPr marL="0" marR="0" lvl="0" indent="0" algn="ctr" rtl="0">
                        <a:lnSpc>
                          <a:spcPct val="100000"/>
                        </a:lnSpc>
                        <a:spcBef>
                          <a:spcPts val="0"/>
                        </a:spcBef>
                        <a:spcAft>
                          <a:spcPts val="0"/>
                        </a:spcAft>
                        <a:buClr>
                          <a:srgbClr val="000000"/>
                        </a:buClr>
                        <a:buSzPts val="2500"/>
                        <a:buFont typeface="Arial"/>
                        <a:buNone/>
                      </a:pPr>
                      <a:r>
                        <a:rPr lang="en-US" sz="2500" u="none" strike="noStrike" cap="none" dirty="0"/>
                        <a:t>3</a:t>
                      </a:r>
                      <a:endParaRPr dirty="0"/>
                    </a:p>
                    <a:p>
                      <a:pPr marL="0" marR="0" lvl="0" indent="0" algn="ctr" rtl="0">
                        <a:lnSpc>
                          <a:spcPct val="100000"/>
                        </a:lnSpc>
                        <a:spcBef>
                          <a:spcPts val="0"/>
                        </a:spcBef>
                        <a:spcAft>
                          <a:spcPts val="0"/>
                        </a:spcAft>
                        <a:buClr>
                          <a:srgbClr val="000000"/>
                        </a:buClr>
                        <a:buSzPts val="1400"/>
                        <a:buFont typeface="Arial"/>
                        <a:buNone/>
                        <a:tabLst/>
                      </a:pPr>
                      <a:r>
                        <a:rPr lang="en-US" sz="1700" u="none" strike="noStrike" cap="none" dirty="0">
                          <a:latin typeface="Trebuchet MS"/>
                          <a:ea typeface="Trebuchet MS"/>
                          <a:cs typeface="Trebuchet MS"/>
                          <a:sym typeface="Trebuchet MS"/>
                        </a:rPr>
                        <a:t>Outcome Statement</a:t>
                      </a:r>
                      <a:endParaRPr sz="1700" u="none" strike="noStrike" cap="none" dirty="0">
                        <a:latin typeface="Trebuchet MS"/>
                        <a:ea typeface="Trebuchet MS"/>
                        <a:cs typeface="Trebuchet MS"/>
                        <a:sym typeface="Trebuchet MS"/>
                      </a:endParaRPr>
                    </a:p>
                  </a:txBody>
                  <a:tcPr marL="169725" marR="169725" marT="0" marB="0"/>
                </a:tc>
                <a:tc>
                  <a:txBody>
                    <a:bodyPr/>
                    <a:lstStyle/>
                    <a:p>
                      <a:pPr marL="0" marR="0" lvl="0" indent="0" algn="ctr" rtl="0">
                        <a:lnSpc>
                          <a:spcPct val="100000"/>
                        </a:lnSpc>
                        <a:spcBef>
                          <a:spcPts val="0"/>
                        </a:spcBef>
                        <a:spcAft>
                          <a:spcPts val="0"/>
                        </a:spcAft>
                        <a:buClr>
                          <a:srgbClr val="000000"/>
                        </a:buClr>
                        <a:buSzPts val="2500"/>
                        <a:buFont typeface="Arial"/>
                        <a:buNone/>
                      </a:pPr>
                      <a:r>
                        <a:rPr lang="en-US" sz="2500" u="none" strike="noStrike" cap="none"/>
                        <a:t>4</a:t>
                      </a:r>
                      <a:endParaRPr sz="5000" u="none" strike="noStrike" cap="none">
                        <a:latin typeface="Times New Roman"/>
                        <a:ea typeface="Times New Roman"/>
                        <a:cs typeface="Times New Roman"/>
                        <a:sym typeface="Times New Roman"/>
                      </a:endParaRPr>
                    </a:p>
                  </a:txBody>
                  <a:tcPr marL="169725" marR="169725" marT="0" marB="0"/>
                </a:tc>
                <a:tc>
                  <a:txBody>
                    <a:bodyPr/>
                    <a:lstStyle/>
                    <a:p>
                      <a:pPr marL="0" marR="0" lvl="0" indent="0" algn="ctr" rtl="0">
                        <a:lnSpc>
                          <a:spcPct val="100000"/>
                        </a:lnSpc>
                        <a:spcBef>
                          <a:spcPts val="0"/>
                        </a:spcBef>
                        <a:spcAft>
                          <a:spcPts val="0"/>
                        </a:spcAft>
                        <a:buClr>
                          <a:srgbClr val="000000"/>
                        </a:buClr>
                        <a:buSzPts val="2500"/>
                        <a:buFont typeface="Arial"/>
                        <a:buNone/>
                      </a:pPr>
                      <a:r>
                        <a:rPr lang="en-US" sz="2500" u="none" strike="noStrike" cap="none"/>
                        <a:t>5</a:t>
                      </a:r>
                      <a:endParaRPr sz="5000" u="none" strike="noStrike" cap="none">
                        <a:latin typeface="Times New Roman"/>
                        <a:ea typeface="Times New Roman"/>
                        <a:cs typeface="Times New Roman"/>
                        <a:sym typeface="Times New Roman"/>
                      </a:endParaRPr>
                    </a:p>
                  </a:txBody>
                  <a:tcPr marL="169725" marR="169725" marT="0" marB="0"/>
                </a:tc>
                <a:tc>
                  <a:txBody>
                    <a:bodyPr/>
                    <a:lstStyle/>
                    <a:p>
                      <a:pPr marL="0" marR="0" lvl="0" indent="0" algn="ctr" rtl="0">
                        <a:lnSpc>
                          <a:spcPct val="100000"/>
                        </a:lnSpc>
                        <a:spcBef>
                          <a:spcPts val="0"/>
                        </a:spcBef>
                        <a:spcAft>
                          <a:spcPts val="0"/>
                        </a:spcAft>
                        <a:buClr>
                          <a:srgbClr val="000000"/>
                        </a:buClr>
                        <a:buSzPts val="2500"/>
                        <a:buFont typeface="Arial"/>
                        <a:buNone/>
                      </a:pPr>
                      <a:r>
                        <a:rPr lang="en-US" sz="2500" u="none" strike="noStrike" cap="none"/>
                        <a:t>6</a:t>
                      </a:r>
                      <a:endParaRPr sz="5000" u="none" strike="noStrike" cap="none">
                        <a:latin typeface="Times New Roman"/>
                        <a:ea typeface="Times New Roman"/>
                        <a:cs typeface="Times New Roman"/>
                        <a:sym typeface="Times New Roman"/>
                      </a:endParaRPr>
                    </a:p>
                  </a:txBody>
                  <a:tcPr marL="169725" marR="169725" marT="0" marB="0"/>
                </a:tc>
                <a:tc>
                  <a:txBody>
                    <a:bodyPr/>
                    <a:lstStyle/>
                    <a:p>
                      <a:pPr marL="0" marR="0" lvl="0" indent="0" algn="ctr" rtl="0">
                        <a:lnSpc>
                          <a:spcPct val="100000"/>
                        </a:lnSpc>
                        <a:spcBef>
                          <a:spcPts val="0"/>
                        </a:spcBef>
                        <a:spcAft>
                          <a:spcPts val="0"/>
                        </a:spcAft>
                        <a:buClr>
                          <a:srgbClr val="000000"/>
                        </a:buClr>
                        <a:buSzPts val="2500"/>
                        <a:buFont typeface="Arial"/>
                        <a:buNone/>
                      </a:pPr>
                      <a:r>
                        <a:rPr lang="en-US" sz="2500" u="none" strike="noStrike" cap="none"/>
                        <a:t>7</a:t>
                      </a:r>
                      <a:endParaRPr sz="5000" u="none" strike="noStrike" cap="none">
                        <a:latin typeface="Times New Roman"/>
                        <a:ea typeface="Times New Roman"/>
                        <a:cs typeface="Times New Roman"/>
                        <a:sym typeface="Times New Roman"/>
                      </a:endParaRPr>
                    </a:p>
                  </a:txBody>
                  <a:tcPr marL="169725" marR="169725" marT="0" marB="0"/>
                </a:tc>
                <a:tc>
                  <a:txBody>
                    <a:bodyPr/>
                    <a:lstStyle/>
                    <a:p>
                      <a:pPr marL="0" marR="0" lvl="0" indent="0" algn="l" rtl="0">
                        <a:lnSpc>
                          <a:spcPct val="100000"/>
                        </a:lnSpc>
                        <a:spcBef>
                          <a:spcPts val="0"/>
                        </a:spcBef>
                        <a:spcAft>
                          <a:spcPts val="0"/>
                        </a:spcAft>
                        <a:buClr>
                          <a:srgbClr val="000000"/>
                        </a:buClr>
                        <a:buSzPts val="2500"/>
                        <a:buFont typeface="Arial"/>
                        <a:buNone/>
                      </a:pPr>
                      <a:r>
                        <a:rPr lang="en-US" sz="2500" u="none" strike="noStrike" cap="none"/>
                        <a:t>8</a:t>
                      </a:r>
                      <a:endParaRPr sz="5000" u="none" strike="noStrike" cap="none">
                        <a:latin typeface="Times New Roman"/>
                        <a:ea typeface="Times New Roman"/>
                        <a:cs typeface="Times New Roman"/>
                        <a:sym typeface="Times New Roman"/>
                      </a:endParaRPr>
                    </a:p>
                  </a:txBody>
                  <a:tcPr marL="169725" marR="169725" marT="0" marB="0"/>
                </a:tc>
                <a:extLst>
                  <a:ext uri="{0D108BD9-81ED-4DB2-BD59-A6C34878D82A}">
                    <a16:rowId xmlns:a16="http://schemas.microsoft.com/office/drawing/2014/main" val="10000"/>
                  </a:ext>
                </a:extLst>
              </a:tr>
              <a:tr h="1837050">
                <a:tc>
                  <a:txBody>
                    <a:bodyPr/>
                    <a:lstStyle/>
                    <a:p>
                      <a:pPr marL="0" marR="0" lvl="0" indent="0" algn="ctr" rtl="0">
                        <a:lnSpc>
                          <a:spcPct val="100000"/>
                        </a:lnSpc>
                        <a:spcBef>
                          <a:spcPts val="0"/>
                        </a:spcBef>
                        <a:spcAft>
                          <a:spcPts val="0"/>
                        </a:spcAft>
                        <a:buClr>
                          <a:srgbClr val="000000"/>
                        </a:buClr>
                        <a:buSzPts val="2500"/>
                        <a:buFont typeface="Arial"/>
                        <a:buNone/>
                      </a:pPr>
                      <a:r>
                        <a:rPr lang="en-US" sz="2500" b="1" i="0" u="none" strike="noStrike" cap="none">
                          <a:solidFill>
                            <a:srgbClr val="2D348E"/>
                          </a:solidFill>
                          <a:latin typeface="Trebuchet MS"/>
                          <a:ea typeface="Trebuchet MS"/>
                          <a:cs typeface="Trebuchet MS"/>
                          <a:sym typeface="Trebuchet MS"/>
                        </a:rPr>
                        <a:t>N</a:t>
                      </a:r>
                      <a:endParaRPr sz="2500" b="1" i="0" u="none" strike="noStrike" cap="none">
                        <a:solidFill>
                          <a:srgbClr val="2D348E"/>
                        </a:solidFill>
                        <a:latin typeface="Trebuchet MS"/>
                        <a:ea typeface="Trebuchet MS"/>
                        <a:cs typeface="Trebuchet MS"/>
                        <a:sym typeface="Trebuchet MS"/>
                      </a:endParaRPr>
                    </a:p>
                    <a:p>
                      <a:pPr marL="0" marR="0" lvl="0" indent="0" algn="ctr" rtl="0">
                        <a:lnSpc>
                          <a:spcPct val="100000"/>
                        </a:lnSpc>
                        <a:spcBef>
                          <a:spcPts val="0"/>
                        </a:spcBef>
                        <a:spcAft>
                          <a:spcPts val="0"/>
                        </a:spcAft>
                        <a:buClr>
                          <a:srgbClr val="000000"/>
                        </a:buClr>
                        <a:buSzPts val="2500"/>
                        <a:buFont typeface="Arial"/>
                        <a:buNone/>
                      </a:pPr>
                      <a:r>
                        <a:rPr lang="en-US" sz="2500" u="none" strike="noStrike" cap="none"/>
                        <a:t> </a:t>
                      </a:r>
                      <a:endParaRPr sz="5000" u="none" strike="noStrike" cap="none"/>
                    </a:p>
                    <a:p>
                      <a:pPr marL="0" marR="0" lvl="0" indent="0" algn="ctr" rtl="0">
                        <a:lnSpc>
                          <a:spcPct val="100000"/>
                        </a:lnSpc>
                        <a:spcBef>
                          <a:spcPts val="0"/>
                        </a:spcBef>
                        <a:spcAft>
                          <a:spcPts val="0"/>
                        </a:spcAft>
                        <a:buClr>
                          <a:srgbClr val="000000"/>
                        </a:buClr>
                        <a:buSzPts val="2500"/>
                        <a:buFont typeface="Arial"/>
                        <a:buNone/>
                      </a:pPr>
                      <a:r>
                        <a:rPr lang="en-US" sz="2500" u="none" strike="noStrike" cap="none"/>
                        <a:t> </a:t>
                      </a:r>
                      <a:endParaRPr sz="5000" u="none" strike="noStrike" cap="none">
                        <a:latin typeface="Times New Roman"/>
                        <a:ea typeface="Times New Roman"/>
                        <a:cs typeface="Times New Roman"/>
                        <a:sym typeface="Times New Roman"/>
                      </a:endParaRPr>
                    </a:p>
                  </a:txBody>
                  <a:tcPr marL="169725" marR="169725" marT="0" marB="0"/>
                </a:tc>
                <a:tc>
                  <a:txBody>
                    <a:bodyPr/>
                    <a:lstStyle/>
                    <a:p>
                      <a:pPr marL="0" marR="0" lvl="0" indent="0" algn="ctr" rtl="0">
                        <a:lnSpc>
                          <a:spcPct val="100000"/>
                        </a:lnSpc>
                        <a:spcBef>
                          <a:spcPts val="0"/>
                        </a:spcBef>
                        <a:spcAft>
                          <a:spcPts val="0"/>
                        </a:spcAft>
                        <a:buClr>
                          <a:srgbClr val="000000"/>
                        </a:buClr>
                        <a:buSzPts val="2500"/>
                        <a:buFont typeface="Arial"/>
                        <a:buNone/>
                      </a:pPr>
                      <a:r>
                        <a:rPr lang="en-US" sz="2500" u="none" strike="noStrike" cap="none"/>
                        <a:t> </a:t>
                      </a:r>
                      <a:r>
                        <a:rPr lang="en-US" sz="2500" b="1" u="none" strike="noStrike" cap="none"/>
                        <a:t> </a:t>
                      </a:r>
                      <a:r>
                        <a:rPr lang="en-US" sz="2500" b="1" u="none" strike="noStrike" cap="none">
                          <a:solidFill>
                            <a:srgbClr val="2D348E"/>
                          </a:solidFill>
                        </a:rPr>
                        <a:t>S</a:t>
                      </a:r>
                      <a:endParaRPr sz="5000" b="1" u="none" strike="noStrike" cap="none">
                        <a:solidFill>
                          <a:srgbClr val="2D348E"/>
                        </a:solidFill>
                        <a:latin typeface="Times New Roman"/>
                        <a:ea typeface="Times New Roman"/>
                        <a:cs typeface="Times New Roman"/>
                        <a:sym typeface="Times New Roman"/>
                      </a:endParaRPr>
                    </a:p>
                  </a:txBody>
                  <a:tcPr marL="169725" marR="169725" marT="0" marB="0">
                    <a:solidFill>
                      <a:srgbClr val="E7EAF4"/>
                    </a:solidFill>
                  </a:tcPr>
                </a:tc>
                <a:tc>
                  <a:txBody>
                    <a:bodyPr/>
                    <a:lstStyle/>
                    <a:p>
                      <a:pPr marL="0" marR="0" lvl="0" indent="0" algn="ctr" rtl="0">
                        <a:lnSpc>
                          <a:spcPct val="100000"/>
                        </a:lnSpc>
                        <a:spcBef>
                          <a:spcPts val="0"/>
                        </a:spcBef>
                        <a:spcAft>
                          <a:spcPts val="0"/>
                        </a:spcAft>
                        <a:buClr>
                          <a:srgbClr val="000000"/>
                        </a:buClr>
                        <a:buSzPts val="2500"/>
                        <a:buFont typeface="Arial"/>
                        <a:buNone/>
                      </a:pPr>
                      <a:r>
                        <a:rPr lang="en-US" sz="2500" b="1" i="0" u="none" strike="noStrike" cap="none">
                          <a:solidFill>
                            <a:srgbClr val="2D348E"/>
                          </a:solidFill>
                          <a:latin typeface="Trebuchet MS"/>
                          <a:ea typeface="Trebuchet MS"/>
                          <a:cs typeface="Trebuchet MS"/>
                          <a:sym typeface="Trebuchet MS"/>
                        </a:rPr>
                        <a:t>O</a:t>
                      </a:r>
                      <a:endParaRPr sz="2500" b="1" i="0" u="none" strike="noStrike" cap="none">
                        <a:solidFill>
                          <a:srgbClr val="2D348E"/>
                        </a:solidFill>
                        <a:latin typeface="Trebuchet MS"/>
                        <a:ea typeface="Trebuchet MS"/>
                        <a:cs typeface="Trebuchet MS"/>
                        <a:sym typeface="Trebuchet MS"/>
                      </a:endParaRPr>
                    </a:p>
                    <a:p>
                      <a:pPr marL="0" marR="0" lvl="0" indent="0" algn="ctr" rtl="0">
                        <a:lnSpc>
                          <a:spcPct val="100000"/>
                        </a:lnSpc>
                        <a:spcBef>
                          <a:spcPts val="0"/>
                        </a:spcBef>
                        <a:spcAft>
                          <a:spcPts val="0"/>
                        </a:spcAft>
                        <a:buClr>
                          <a:srgbClr val="000000"/>
                        </a:buClr>
                        <a:buSzPts val="2500"/>
                        <a:buFont typeface="Arial"/>
                        <a:buNone/>
                      </a:pPr>
                      <a:r>
                        <a:rPr lang="en-US" sz="2500" u="none" strike="noStrike" cap="none"/>
                        <a:t> </a:t>
                      </a:r>
                      <a:endParaRPr sz="5000" u="none" strike="noStrike" cap="none"/>
                    </a:p>
                    <a:p>
                      <a:pPr marL="0" marR="0" lvl="0" indent="0" algn="ctr" rtl="0">
                        <a:lnSpc>
                          <a:spcPct val="100000"/>
                        </a:lnSpc>
                        <a:spcBef>
                          <a:spcPts val="0"/>
                        </a:spcBef>
                        <a:spcAft>
                          <a:spcPts val="0"/>
                        </a:spcAft>
                        <a:buClr>
                          <a:srgbClr val="000000"/>
                        </a:buClr>
                        <a:buSzPts val="2500"/>
                        <a:buFont typeface="Arial"/>
                        <a:buNone/>
                      </a:pPr>
                      <a:r>
                        <a:rPr lang="en-US" sz="2500" u="none" strike="noStrike" cap="none"/>
                        <a:t> </a:t>
                      </a:r>
                      <a:endParaRPr sz="5000" u="none" strike="noStrike" cap="none">
                        <a:latin typeface="Times New Roman"/>
                        <a:ea typeface="Times New Roman"/>
                        <a:cs typeface="Times New Roman"/>
                        <a:sym typeface="Times New Roman"/>
                      </a:endParaRPr>
                    </a:p>
                  </a:txBody>
                  <a:tcPr marL="169725" marR="169725" marT="0" marB="0"/>
                </a:tc>
                <a:tc gridSpan="5">
                  <a:txBody>
                    <a:bodyPr/>
                    <a:lstStyle/>
                    <a:p>
                      <a:pPr marL="0" marR="0" lvl="0" indent="0" algn="ctr" rtl="0">
                        <a:lnSpc>
                          <a:spcPct val="100000"/>
                        </a:lnSpc>
                        <a:spcBef>
                          <a:spcPts val="0"/>
                        </a:spcBef>
                        <a:spcAft>
                          <a:spcPts val="0"/>
                        </a:spcAft>
                        <a:buClr>
                          <a:srgbClr val="000000"/>
                        </a:buClr>
                        <a:buSzPts val="2500"/>
                        <a:buFont typeface="Arial"/>
                        <a:buNone/>
                      </a:pPr>
                      <a:r>
                        <a:rPr lang="en-US" sz="2500" u="none" strike="noStrike" cap="none"/>
                        <a:t> </a:t>
                      </a:r>
                      <a:endParaRPr sz="5000" u="none" strike="noStrike" cap="none"/>
                    </a:p>
                    <a:p>
                      <a:pPr marL="0" marR="0" lvl="0" indent="0" algn="ctr" rtl="0">
                        <a:lnSpc>
                          <a:spcPct val="100000"/>
                        </a:lnSpc>
                        <a:spcBef>
                          <a:spcPts val="0"/>
                        </a:spcBef>
                        <a:spcAft>
                          <a:spcPts val="0"/>
                        </a:spcAft>
                        <a:buClr>
                          <a:srgbClr val="000000"/>
                        </a:buClr>
                        <a:buSzPts val="2500"/>
                        <a:buFont typeface="Arial"/>
                        <a:buNone/>
                      </a:pPr>
                      <a:r>
                        <a:rPr lang="en-US" sz="2500" u="none" strike="noStrike" cap="none"/>
                        <a:t> </a:t>
                      </a:r>
                      <a:endParaRPr sz="5000" u="none" strike="noStrike" cap="none"/>
                    </a:p>
                    <a:p>
                      <a:pPr marL="0" marR="0" lvl="0" indent="0" algn="ctr" rtl="0">
                        <a:lnSpc>
                          <a:spcPct val="100000"/>
                        </a:lnSpc>
                        <a:spcBef>
                          <a:spcPts val="0"/>
                        </a:spcBef>
                        <a:spcAft>
                          <a:spcPts val="0"/>
                        </a:spcAft>
                        <a:buClr>
                          <a:srgbClr val="000000"/>
                        </a:buClr>
                        <a:buSzPts val="2500"/>
                        <a:buFont typeface="Arial"/>
                        <a:buNone/>
                      </a:pPr>
                      <a:r>
                        <a:rPr lang="en-US" sz="2500" u="none" strike="noStrike" cap="none"/>
                        <a:t> </a:t>
                      </a:r>
                      <a:endParaRPr sz="5000" u="none" strike="noStrike" cap="none">
                        <a:latin typeface="Times New Roman"/>
                        <a:ea typeface="Times New Roman"/>
                        <a:cs typeface="Times New Roman"/>
                        <a:sym typeface="Times New Roman"/>
                      </a:endParaRPr>
                    </a:p>
                  </a:txBody>
                  <a:tcPr marL="169725" marR="169725" marT="0" marB="0"/>
                </a:tc>
                <a:tc hMerge="1">
                  <a:txBody>
                    <a:bodyPr/>
                    <a:lstStyle/>
                    <a:p>
                      <a:endParaRPr lang="en-VI"/>
                    </a:p>
                  </a:txBody>
                  <a:tcPr/>
                </a:tc>
                <a:tc hMerge="1">
                  <a:txBody>
                    <a:bodyPr/>
                    <a:lstStyle/>
                    <a:p>
                      <a:endParaRPr lang="en-VI"/>
                    </a:p>
                  </a:txBody>
                  <a:tcPr/>
                </a:tc>
                <a:tc hMerge="1">
                  <a:txBody>
                    <a:bodyPr/>
                    <a:lstStyle/>
                    <a:p>
                      <a:endParaRPr lang="en-VI"/>
                    </a:p>
                  </a:txBody>
                  <a:tcPr/>
                </a:tc>
                <a:tc hMerge="1">
                  <a:txBody>
                    <a:bodyPr/>
                    <a:lstStyle/>
                    <a:p>
                      <a:endParaRPr lang="en-VI"/>
                    </a:p>
                  </a:txBody>
                  <a:tcPr/>
                </a:tc>
                <a:extLst>
                  <a:ext uri="{0D108BD9-81ED-4DB2-BD59-A6C34878D82A}">
                    <a16:rowId xmlns:a16="http://schemas.microsoft.com/office/drawing/2014/main" val="10001"/>
                  </a:ext>
                </a:extLst>
              </a:tr>
              <a:tr h="703075">
                <a:tc gridSpan="8">
                  <a:txBody>
                    <a:bodyPr/>
                    <a:lstStyle/>
                    <a:p>
                      <a:pPr marL="0" marR="0" lvl="0" indent="0" algn="l" rtl="0">
                        <a:lnSpc>
                          <a:spcPct val="100000"/>
                        </a:lnSpc>
                        <a:spcBef>
                          <a:spcPts val="0"/>
                        </a:spcBef>
                        <a:spcAft>
                          <a:spcPts val="0"/>
                        </a:spcAft>
                        <a:buClr>
                          <a:srgbClr val="000000"/>
                        </a:buClr>
                        <a:buSzPts val="2500"/>
                        <a:buFont typeface="Arial"/>
                        <a:buNone/>
                      </a:pPr>
                      <a:r>
                        <a:rPr lang="en-US" sz="2500" u="none" strike="noStrike" cap="none" dirty="0">
                          <a:solidFill>
                            <a:srgbClr val="292C2F"/>
                          </a:solidFill>
                        </a:rPr>
                        <a:t>Mission:</a:t>
                      </a:r>
                      <a:endParaRPr sz="5000" u="none" strike="noStrike" cap="none" dirty="0">
                        <a:solidFill>
                          <a:srgbClr val="292C2F"/>
                        </a:solidFill>
                        <a:latin typeface="Times New Roman"/>
                        <a:ea typeface="Times New Roman"/>
                        <a:cs typeface="Times New Roman"/>
                        <a:sym typeface="Times New Roman"/>
                      </a:endParaRPr>
                    </a:p>
                  </a:txBody>
                  <a:tcPr marL="169725" marR="169725" marT="0" marB="0"/>
                </a:tc>
                <a:tc hMerge="1">
                  <a:txBody>
                    <a:bodyPr/>
                    <a:lstStyle/>
                    <a:p>
                      <a:endParaRPr lang="en-VI"/>
                    </a:p>
                  </a:txBody>
                  <a:tcPr/>
                </a:tc>
                <a:tc hMerge="1">
                  <a:txBody>
                    <a:bodyPr/>
                    <a:lstStyle/>
                    <a:p>
                      <a:endParaRPr lang="en-VI"/>
                    </a:p>
                  </a:txBody>
                  <a:tcPr/>
                </a:tc>
                <a:tc hMerge="1">
                  <a:txBody>
                    <a:bodyPr/>
                    <a:lstStyle/>
                    <a:p>
                      <a:endParaRPr lang="en-VI"/>
                    </a:p>
                  </a:txBody>
                  <a:tcPr/>
                </a:tc>
                <a:tc hMerge="1">
                  <a:txBody>
                    <a:bodyPr/>
                    <a:lstStyle/>
                    <a:p>
                      <a:endParaRPr lang="en-VI"/>
                    </a:p>
                  </a:txBody>
                  <a:tcPr/>
                </a:tc>
                <a:tc hMerge="1">
                  <a:txBody>
                    <a:bodyPr/>
                    <a:lstStyle/>
                    <a:p>
                      <a:endParaRPr lang="en-VI"/>
                    </a:p>
                  </a:txBody>
                  <a:tcPr/>
                </a:tc>
                <a:tc hMerge="1">
                  <a:txBody>
                    <a:bodyPr/>
                    <a:lstStyle/>
                    <a:p>
                      <a:endParaRPr lang="en-VI"/>
                    </a:p>
                  </a:txBody>
                  <a:tcPr/>
                </a:tc>
                <a:tc hMerge="1">
                  <a:txBody>
                    <a:bodyPr/>
                    <a:lstStyle/>
                    <a:p>
                      <a:endParaRPr lang="en-VI"/>
                    </a:p>
                  </a:txBody>
                  <a:tcPr/>
                </a:tc>
                <a:extLst>
                  <a:ext uri="{0D108BD9-81ED-4DB2-BD59-A6C34878D82A}">
                    <a16:rowId xmlns:a16="http://schemas.microsoft.com/office/drawing/2014/main" val="10002"/>
                  </a:ext>
                </a:extLst>
              </a:tr>
            </a:tbl>
          </a:graphicData>
        </a:graphic>
      </p:graphicFrame>
      <p:sp>
        <p:nvSpPr>
          <p:cNvPr id="749" name="Google Shape;749;p31"/>
          <p:cNvSpPr txBox="1"/>
          <p:nvPr/>
        </p:nvSpPr>
        <p:spPr>
          <a:xfrm>
            <a:off x="492919" y="1231900"/>
            <a:ext cx="8079581" cy="1243649"/>
          </a:xfrm>
          <a:prstGeom prst="rect">
            <a:avLst/>
          </a:prstGeom>
          <a:noFill/>
          <a:ln>
            <a:noFill/>
          </a:ln>
        </p:spPr>
        <p:txBody>
          <a:bodyPr spcFirstLastPara="1" wrap="square" lIns="91425" tIns="45700" rIns="91425" bIns="45700" anchor="b" anchorCtr="0">
            <a:normAutofit/>
          </a:bodyPr>
          <a:lstStyle/>
          <a:p>
            <a:pPr marL="0" marR="0" lvl="0" indent="0" algn="l" rtl="0">
              <a:lnSpc>
                <a:spcPct val="100000"/>
              </a:lnSpc>
              <a:spcBef>
                <a:spcPts val="0"/>
              </a:spcBef>
              <a:spcAft>
                <a:spcPts val="0"/>
              </a:spcAft>
              <a:buClr>
                <a:srgbClr val="000000"/>
              </a:buClr>
              <a:buSzPts val="6000"/>
              <a:buFont typeface="Arial"/>
              <a:buNone/>
            </a:pPr>
            <a:r>
              <a:rPr lang="en-US" sz="6000" b="1" i="1" u="none" strike="noStrike" cap="none" dirty="0">
                <a:solidFill>
                  <a:srgbClr val="2D348E"/>
                </a:solidFill>
                <a:latin typeface="Trebuchet MS"/>
                <a:ea typeface="Trebuchet MS"/>
                <a:cs typeface="Trebuchet MS"/>
                <a:sym typeface="Trebuchet MS"/>
              </a:rPr>
              <a:t>ROMA Logic Model</a:t>
            </a:r>
            <a:endParaRPr sz="1400" b="1" i="0" u="none" strike="noStrike" cap="none" dirty="0">
              <a:solidFill>
                <a:srgbClr val="000000"/>
              </a:solidFill>
              <a:latin typeface="Arial"/>
              <a:ea typeface="Arial"/>
              <a:cs typeface="Arial"/>
              <a:sym typeface="Arial"/>
            </a:endParaRPr>
          </a:p>
        </p:txBody>
      </p:sp>
      <p:sp>
        <p:nvSpPr>
          <p:cNvPr id="750" name="Google Shape;750;p31"/>
          <p:cNvSpPr txBox="1">
            <a:spLocks noGrp="1"/>
          </p:cNvSpPr>
          <p:nvPr>
            <p:ph type="sldNum" idx="12"/>
          </p:nvPr>
        </p:nvSpPr>
        <p:spPr>
          <a:xfrm>
            <a:off x="12169648" y="9007124"/>
            <a:ext cx="780300" cy="746700"/>
          </a:xfrm>
          <a:prstGeom prst="rect">
            <a:avLst/>
          </a:prstGeom>
          <a:noFill/>
          <a:ln>
            <a:noFill/>
          </a:ln>
        </p:spPr>
        <p:txBody>
          <a:bodyPr spcFirstLastPara="1" wrap="square" lIns="130025" tIns="130025" rIns="130025" bIns="130025" anchor="t" anchorCtr="0">
            <a:noAutofit/>
          </a:bodyPr>
          <a:lstStyle/>
          <a:p>
            <a:pPr marL="0" lvl="0" indent="0" algn="r" rtl="0">
              <a:lnSpc>
                <a:spcPct val="100000"/>
              </a:lnSpc>
              <a:spcBef>
                <a:spcPts val="0"/>
              </a:spcBef>
              <a:spcAft>
                <a:spcPts val="0"/>
              </a:spcAft>
              <a:buSzPts val="1800"/>
              <a:buNone/>
            </a:pPr>
            <a:fld id="{00000000-1234-1234-1234-123412341234}" type="slidenum">
              <a:rPr lang="en-US"/>
              <a:t>45</a:t>
            </a:fld>
            <a:endParaRPr/>
          </a:p>
        </p:txBody>
      </p:sp>
      <p:pic>
        <p:nvPicPr>
          <p:cNvPr id="751" name="Google Shape;751;p31"/>
          <p:cNvPicPr preferRelativeResize="0"/>
          <p:nvPr/>
        </p:nvPicPr>
        <p:blipFill rotWithShape="1">
          <a:blip r:embed="rId3">
            <a:alphaModFix/>
          </a:blip>
          <a:srcRect/>
          <a:stretch/>
        </p:blipFill>
        <p:spPr>
          <a:xfrm>
            <a:off x="11233434" y="190500"/>
            <a:ext cx="1431253" cy="685800"/>
          </a:xfrm>
          <a:prstGeom prst="rect">
            <a:avLst/>
          </a:prstGeom>
          <a:noFill/>
          <a:ln>
            <a:noFill/>
          </a:ln>
        </p:spPr>
      </p:pic>
      <p:grpSp>
        <p:nvGrpSpPr>
          <p:cNvPr id="752" name="Google Shape;752;p31"/>
          <p:cNvGrpSpPr/>
          <p:nvPr/>
        </p:nvGrpSpPr>
        <p:grpSpPr>
          <a:xfrm>
            <a:off x="8102600" y="8841472"/>
            <a:ext cx="4343399" cy="835928"/>
            <a:chOff x="8102600" y="8841472"/>
            <a:chExt cx="4343399" cy="835928"/>
          </a:xfrm>
        </p:grpSpPr>
        <p:pic>
          <p:nvPicPr>
            <p:cNvPr id="753" name="Google Shape;753;p31"/>
            <p:cNvPicPr preferRelativeResize="0"/>
            <p:nvPr/>
          </p:nvPicPr>
          <p:blipFill rotWithShape="1">
            <a:blip r:embed="rId3">
              <a:alphaModFix/>
            </a:blip>
            <a:srcRect/>
            <a:stretch/>
          </p:blipFill>
          <p:spPr>
            <a:xfrm>
              <a:off x="11014746" y="8991600"/>
              <a:ext cx="1431253" cy="685800"/>
            </a:xfrm>
            <a:prstGeom prst="rect">
              <a:avLst/>
            </a:prstGeom>
            <a:noFill/>
            <a:ln>
              <a:noFill/>
            </a:ln>
          </p:spPr>
        </p:pic>
        <p:sp>
          <p:nvSpPr>
            <p:cNvPr id="754" name="Google Shape;754;p31"/>
            <p:cNvSpPr txBox="1"/>
            <p:nvPr/>
          </p:nvSpPr>
          <p:spPr>
            <a:xfrm>
              <a:off x="8102600" y="8841472"/>
              <a:ext cx="2634325"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C0D0E"/>
                  </a:solidFill>
                  <a:latin typeface="Trebuchet MS"/>
                  <a:ea typeface="Trebuchet MS"/>
                  <a:cs typeface="Trebuchet MS"/>
                  <a:sym typeface="Trebuchet MS"/>
                </a:rPr>
                <a:t>Colorado Community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C0D0E"/>
                  </a:solidFill>
                  <a:latin typeface="Trebuchet MS"/>
                  <a:ea typeface="Trebuchet MS"/>
                  <a:cs typeface="Trebuchet MS"/>
                  <a:sym typeface="Trebuchet MS"/>
                </a:rPr>
                <a:t>Action Association</a:t>
              </a:r>
              <a:endParaRPr sz="1400" b="0" i="0" u="none" strike="noStrike" cap="none">
                <a:solidFill>
                  <a:srgbClr val="000000"/>
                </a:solidFill>
                <a:latin typeface="Arial"/>
                <a:ea typeface="Arial"/>
                <a:cs typeface="Arial"/>
                <a:sym typeface="Arial"/>
              </a:endParaRPr>
            </a:p>
          </p:txBody>
        </p:sp>
        <p:cxnSp>
          <p:nvCxnSpPr>
            <p:cNvPr id="755" name="Google Shape;755;p31"/>
            <p:cNvCxnSpPr/>
            <p:nvPr/>
          </p:nvCxnSpPr>
          <p:spPr>
            <a:xfrm>
              <a:off x="10859677" y="9046464"/>
              <a:ext cx="0" cy="598318"/>
            </a:xfrm>
            <a:prstGeom prst="straightConnector1">
              <a:avLst/>
            </a:prstGeom>
            <a:solidFill>
              <a:srgbClr val="14943F"/>
            </a:solidFill>
            <a:ln w="15875" cap="flat" cmpd="sng">
              <a:solidFill>
                <a:srgbClr val="000000"/>
              </a:solidFill>
              <a:prstDash val="solid"/>
              <a:miter lim="0"/>
              <a:headEnd type="none" w="sm" len="sm"/>
              <a:tailEnd type="none" w="sm" len="sm"/>
            </a:ln>
          </p:spPr>
        </p:cxn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759"/>
        <p:cNvGrpSpPr/>
        <p:nvPr/>
      </p:nvGrpSpPr>
      <p:grpSpPr>
        <a:xfrm>
          <a:off x="0" y="0"/>
          <a:ext cx="0" cy="0"/>
          <a:chOff x="0" y="0"/>
          <a:chExt cx="0" cy="0"/>
        </a:xfrm>
      </p:grpSpPr>
      <p:sp>
        <p:nvSpPr>
          <p:cNvPr id="760" name="Google Shape;760;p86"/>
          <p:cNvSpPr txBox="1">
            <a:spLocks noGrp="1"/>
          </p:cNvSpPr>
          <p:nvPr>
            <p:ph type="sldNum" idx="12"/>
          </p:nvPr>
        </p:nvSpPr>
        <p:spPr>
          <a:xfrm>
            <a:off x="12169648" y="9007124"/>
            <a:ext cx="780300" cy="746700"/>
          </a:xfrm>
          <a:prstGeom prst="rect">
            <a:avLst/>
          </a:prstGeom>
          <a:noFill/>
          <a:ln>
            <a:noFill/>
          </a:ln>
        </p:spPr>
        <p:txBody>
          <a:bodyPr spcFirstLastPara="1" wrap="square" lIns="130025" tIns="130025" rIns="130025" bIns="130025" anchor="t" anchorCtr="0">
            <a:noAutofit/>
          </a:bodyPr>
          <a:lstStyle/>
          <a:p>
            <a:pPr marL="0" lvl="0" indent="0" algn="r" rtl="0">
              <a:lnSpc>
                <a:spcPct val="100000"/>
              </a:lnSpc>
              <a:spcBef>
                <a:spcPts val="0"/>
              </a:spcBef>
              <a:spcAft>
                <a:spcPts val="0"/>
              </a:spcAft>
              <a:buSzPts val="1800"/>
              <a:buNone/>
            </a:pPr>
            <a:fld id="{00000000-1234-1234-1234-123412341234}" type="slidenum">
              <a:rPr lang="en-US"/>
              <a:t>46</a:t>
            </a:fld>
            <a:endParaRPr/>
          </a:p>
        </p:txBody>
      </p:sp>
      <p:pic>
        <p:nvPicPr>
          <p:cNvPr id="761" name="Google Shape;761;p86"/>
          <p:cNvPicPr preferRelativeResize="0"/>
          <p:nvPr/>
        </p:nvPicPr>
        <p:blipFill rotWithShape="1">
          <a:blip r:embed="rId3">
            <a:alphaModFix/>
          </a:blip>
          <a:srcRect/>
          <a:stretch/>
        </p:blipFill>
        <p:spPr>
          <a:xfrm>
            <a:off x="11233434" y="190500"/>
            <a:ext cx="1431253" cy="685800"/>
          </a:xfrm>
          <a:prstGeom prst="rect">
            <a:avLst/>
          </a:prstGeom>
          <a:noFill/>
          <a:ln>
            <a:noFill/>
          </a:ln>
        </p:spPr>
      </p:pic>
      <p:grpSp>
        <p:nvGrpSpPr>
          <p:cNvPr id="762" name="Google Shape;762;p86"/>
          <p:cNvGrpSpPr/>
          <p:nvPr/>
        </p:nvGrpSpPr>
        <p:grpSpPr>
          <a:xfrm>
            <a:off x="8102600" y="8833926"/>
            <a:ext cx="4343399" cy="835928"/>
            <a:chOff x="8102600" y="8841472"/>
            <a:chExt cx="4343399" cy="835928"/>
          </a:xfrm>
        </p:grpSpPr>
        <p:pic>
          <p:nvPicPr>
            <p:cNvPr id="763" name="Google Shape;763;p86"/>
            <p:cNvPicPr preferRelativeResize="0"/>
            <p:nvPr/>
          </p:nvPicPr>
          <p:blipFill rotWithShape="1">
            <a:blip r:embed="rId3">
              <a:alphaModFix/>
            </a:blip>
            <a:srcRect/>
            <a:stretch/>
          </p:blipFill>
          <p:spPr>
            <a:xfrm>
              <a:off x="11014746" y="8991600"/>
              <a:ext cx="1431253" cy="685800"/>
            </a:xfrm>
            <a:prstGeom prst="rect">
              <a:avLst/>
            </a:prstGeom>
            <a:noFill/>
            <a:ln>
              <a:noFill/>
            </a:ln>
          </p:spPr>
        </p:pic>
        <p:sp>
          <p:nvSpPr>
            <p:cNvPr id="764" name="Google Shape;764;p86"/>
            <p:cNvSpPr txBox="1"/>
            <p:nvPr/>
          </p:nvSpPr>
          <p:spPr>
            <a:xfrm>
              <a:off x="8102600" y="8841472"/>
              <a:ext cx="2634325"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C0D0E"/>
                  </a:solidFill>
                  <a:latin typeface="Trebuchet MS"/>
                  <a:ea typeface="Trebuchet MS"/>
                  <a:cs typeface="Trebuchet MS"/>
                  <a:sym typeface="Trebuchet MS"/>
                </a:rPr>
                <a:t>Colorado Community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C0D0E"/>
                  </a:solidFill>
                  <a:latin typeface="Trebuchet MS"/>
                  <a:ea typeface="Trebuchet MS"/>
                  <a:cs typeface="Trebuchet MS"/>
                  <a:sym typeface="Trebuchet MS"/>
                </a:rPr>
                <a:t>Action Association</a:t>
              </a:r>
              <a:endParaRPr sz="1400" b="0" i="0" u="none" strike="noStrike" cap="none">
                <a:solidFill>
                  <a:srgbClr val="000000"/>
                </a:solidFill>
                <a:latin typeface="Arial"/>
                <a:ea typeface="Arial"/>
                <a:cs typeface="Arial"/>
                <a:sym typeface="Arial"/>
              </a:endParaRPr>
            </a:p>
          </p:txBody>
        </p:sp>
        <p:cxnSp>
          <p:nvCxnSpPr>
            <p:cNvPr id="765" name="Google Shape;765;p86"/>
            <p:cNvCxnSpPr/>
            <p:nvPr/>
          </p:nvCxnSpPr>
          <p:spPr>
            <a:xfrm>
              <a:off x="10859677" y="9046464"/>
              <a:ext cx="0" cy="598318"/>
            </a:xfrm>
            <a:prstGeom prst="straightConnector1">
              <a:avLst/>
            </a:prstGeom>
            <a:solidFill>
              <a:srgbClr val="14943F"/>
            </a:solidFill>
            <a:ln w="15875" cap="flat" cmpd="sng">
              <a:solidFill>
                <a:srgbClr val="000000"/>
              </a:solidFill>
              <a:prstDash val="solid"/>
              <a:miter lim="0"/>
              <a:headEnd type="none" w="sm" len="sm"/>
              <a:tailEnd type="none" w="sm" len="sm"/>
            </a:ln>
          </p:spPr>
        </p:cxnSp>
      </p:grpSp>
      <p:sp>
        <p:nvSpPr>
          <p:cNvPr id="766" name="Google Shape;766;p86"/>
          <p:cNvSpPr txBox="1">
            <a:spLocks noGrp="1"/>
          </p:cNvSpPr>
          <p:nvPr>
            <p:ph type="title"/>
          </p:nvPr>
        </p:nvSpPr>
        <p:spPr>
          <a:xfrm>
            <a:off x="757572" y="80344"/>
            <a:ext cx="10972800" cy="1213513"/>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SzPts val="1400"/>
              <a:buNone/>
            </a:pPr>
            <a:r>
              <a:rPr lang="en-US" b="1" dirty="0">
                <a:solidFill>
                  <a:srgbClr val="2D348E"/>
                </a:solidFill>
              </a:rPr>
              <a:t>ACTIVITY</a:t>
            </a:r>
            <a:endParaRPr dirty="0"/>
          </a:p>
        </p:txBody>
      </p:sp>
      <p:sp>
        <p:nvSpPr>
          <p:cNvPr id="767" name="Google Shape;767;p86"/>
          <p:cNvSpPr txBox="1"/>
          <p:nvPr/>
        </p:nvSpPr>
        <p:spPr>
          <a:xfrm>
            <a:off x="1719616" y="958926"/>
            <a:ext cx="9158650" cy="76944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4400" b="0" i="0" u="none" strike="noStrike" cap="none" dirty="0">
                <a:solidFill>
                  <a:srgbClr val="000000"/>
                </a:solidFill>
                <a:latin typeface="Trebuchet MS"/>
                <a:ea typeface="Trebuchet MS"/>
                <a:cs typeface="Trebuchet MS"/>
                <a:sym typeface="Trebuchet MS"/>
              </a:rPr>
              <a:t>Large Group:</a:t>
            </a:r>
            <a:endParaRPr dirty="0"/>
          </a:p>
        </p:txBody>
      </p:sp>
      <p:grpSp>
        <p:nvGrpSpPr>
          <p:cNvPr id="768" name="Google Shape;768;p86"/>
          <p:cNvGrpSpPr/>
          <p:nvPr/>
        </p:nvGrpSpPr>
        <p:grpSpPr>
          <a:xfrm>
            <a:off x="8102600" y="8841472"/>
            <a:ext cx="4343399" cy="835928"/>
            <a:chOff x="8102600" y="8841472"/>
            <a:chExt cx="4343399" cy="835928"/>
          </a:xfrm>
        </p:grpSpPr>
        <p:pic>
          <p:nvPicPr>
            <p:cNvPr id="769" name="Google Shape;769;p86"/>
            <p:cNvPicPr preferRelativeResize="0"/>
            <p:nvPr/>
          </p:nvPicPr>
          <p:blipFill rotWithShape="1">
            <a:blip r:embed="rId3">
              <a:alphaModFix/>
            </a:blip>
            <a:srcRect/>
            <a:stretch/>
          </p:blipFill>
          <p:spPr>
            <a:xfrm>
              <a:off x="11014746" y="8991600"/>
              <a:ext cx="1431253" cy="685800"/>
            </a:xfrm>
            <a:prstGeom prst="rect">
              <a:avLst/>
            </a:prstGeom>
            <a:noFill/>
            <a:ln>
              <a:noFill/>
            </a:ln>
          </p:spPr>
        </p:pic>
        <p:sp>
          <p:nvSpPr>
            <p:cNvPr id="770" name="Google Shape;770;p86"/>
            <p:cNvSpPr txBox="1"/>
            <p:nvPr/>
          </p:nvSpPr>
          <p:spPr>
            <a:xfrm>
              <a:off x="8102600" y="8841472"/>
              <a:ext cx="2634325"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C0D0E"/>
                  </a:solidFill>
                  <a:latin typeface="Trebuchet MS"/>
                  <a:ea typeface="Trebuchet MS"/>
                  <a:cs typeface="Trebuchet MS"/>
                  <a:sym typeface="Trebuchet MS"/>
                </a:rPr>
                <a:t>Colorado Community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C0D0E"/>
                  </a:solidFill>
                  <a:latin typeface="Trebuchet MS"/>
                  <a:ea typeface="Trebuchet MS"/>
                  <a:cs typeface="Trebuchet MS"/>
                  <a:sym typeface="Trebuchet MS"/>
                </a:rPr>
                <a:t>Action Association</a:t>
              </a:r>
              <a:endParaRPr sz="1400" b="0" i="0" u="none" strike="noStrike" cap="none">
                <a:solidFill>
                  <a:srgbClr val="000000"/>
                </a:solidFill>
                <a:latin typeface="Arial"/>
                <a:ea typeface="Arial"/>
                <a:cs typeface="Arial"/>
                <a:sym typeface="Arial"/>
              </a:endParaRPr>
            </a:p>
          </p:txBody>
        </p:sp>
        <p:cxnSp>
          <p:nvCxnSpPr>
            <p:cNvPr id="771" name="Google Shape;771;p86"/>
            <p:cNvCxnSpPr/>
            <p:nvPr/>
          </p:nvCxnSpPr>
          <p:spPr>
            <a:xfrm>
              <a:off x="10859677" y="9046464"/>
              <a:ext cx="0" cy="598318"/>
            </a:xfrm>
            <a:prstGeom prst="straightConnector1">
              <a:avLst/>
            </a:prstGeom>
            <a:solidFill>
              <a:srgbClr val="14943F"/>
            </a:solidFill>
            <a:ln w="15875" cap="flat" cmpd="sng">
              <a:solidFill>
                <a:srgbClr val="000000"/>
              </a:solidFill>
              <a:prstDash val="solid"/>
              <a:miter lim="0"/>
              <a:headEnd type="none" w="sm" len="sm"/>
              <a:tailEnd type="none" w="sm" len="sm"/>
            </a:ln>
          </p:spPr>
        </p:cxnSp>
      </p:grpSp>
      <p:sp>
        <p:nvSpPr>
          <p:cNvPr id="772" name="Google Shape;772;p86"/>
          <p:cNvSpPr txBox="1"/>
          <p:nvPr/>
        </p:nvSpPr>
        <p:spPr>
          <a:xfrm>
            <a:off x="1073925" y="1818329"/>
            <a:ext cx="10450031" cy="76944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4400" b="1" i="0" u="none" strike="noStrike" cap="none" dirty="0">
                <a:solidFill>
                  <a:srgbClr val="000000"/>
                </a:solidFill>
                <a:latin typeface="Trebuchet MS"/>
                <a:ea typeface="Trebuchet MS"/>
                <a:cs typeface="Trebuchet MS"/>
                <a:sym typeface="Trebuchet MS"/>
              </a:rPr>
              <a:t>ROMA Logic Model creation</a:t>
            </a:r>
            <a:endParaRPr dirty="0"/>
          </a:p>
        </p:txBody>
      </p:sp>
      <p:sp>
        <p:nvSpPr>
          <p:cNvPr id="773" name="Google Shape;773;p86"/>
          <p:cNvSpPr txBox="1"/>
          <p:nvPr/>
        </p:nvSpPr>
        <p:spPr>
          <a:xfrm>
            <a:off x="1277384" y="4770596"/>
            <a:ext cx="10449900" cy="409338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4400" b="1" i="0" u="none" strike="noStrike" cap="none" dirty="0">
                <a:solidFill>
                  <a:srgbClr val="000000"/>
                </a:solidFill>
                <a:latin typeface="Trebuchet MS"/>
                <a:ea typeface="Trebuchet MS"/>
                <a:cs typeface="Trebuchet MS"/>
                <a:sym typeface="Trebuchet MS"/>
              </a:rPr>
              <a:t>Organization/Small group ROMA Logic Model Columns 1-3 </a:t>
            </a:r>
            <a:endParaRPr dirty="0"/>
          </a:p>
          <a:p>
            <a:pPr marL="0" marR="0" lvl="0" indent="0" algn="ctr" rtl="0">
              <a:lnSpc>
                <a:spcPct val="100000"/>
              </a:lnSpc>
              <a:spcBef>
                <a:spcPts val="0"/>
              </a:spcBef>
              <a:spcAft>
                <a:spcPts val="0"/>
              </a:spcAft>
              <a:buNone/>
            </a:pPr>
            <a:r>
              <a:rPr lang="en-US" sz="4400" b="1" i="0" u="none" strike="noStrike" cap="none" dirty="0">
                <a:solidFill>
                  <a:srgbClr val="000000"/>
                </a:solidFill>
                <a:latin typeface="Trebuchet MS"/>
                <a:ea typeface="Trebuchet MS"/>
                <a:cs typeface="Trebuchet MS"/>
                <a:sym typeface="Trebuchet MS"/>
              </a:rPr>
              <a:t>Handout</a:t>
            </a:r>
          </a:p>
          <a:p>
            <a:pPr marL="0" marR="0" lvl="0" indent="0" algn="ctr" rtl="0">
              <a:lnSpc>
                <a:spcPct val="100000"/>
              </a:lnSpc>
              <a:spcBef>
                <a:spcPts val="0"/>
              </a:spcBef>
              <a:spcAft>
                <a:spcPts val="0"/>
              </a:spcAft>
              <a:buNone/>
            </a:pPr>
            <a:endParaRPr lang="en-US" sz="3200" b="1" dirty="0">
              <a:latin typeface="Trebuchet MS" panose="020B0603020202020204" pitchFamily="34" charset="0"/>
              <a:sym typeface="Trebuchet MS"/>
            </a:endParaRPr>
          </a:p>
          <a:p>
            <a:pPr marL="0" marR="0" lvl="0" indent="0" algn="ctr" rtl="0">
              <a:lnSpc>
                <a:spcPct val="100000"/>
              </a:lnSpc>
              <a:spcBef>
                <a:spcPts val="0"/>
              </a:spcBef>
              <a:spcAft>
                <a:spcPts val="0"/>
              </a:spcAft>
              <a:buNone/>
            </a:pPr>
            <a:r>
              <a:rPr lang="en-US" sz="3200" b="0" u="none" strike="noStrike" dirty="0">
                <a:solidFill>
                  <a:srgbClr val="000000"/>
                </a:solidFill>
                <a:effectLst/>
                <a:latin typeface="Trebuchet MS" panose="020B0603020202020204" pitchFamily="34" charset="0"/>
              </a:rPr>
              <a:t>Add the number or scope of individuals/families to be served and the timeline for service delivery in the service column.</a:t>
            </a:r>
            <a:endParaRPr sz="3200" dirty="0">
              <a:latin typeface="Trebuchet MS" panose="020B0603020202020204" pitchFamily="34" charset="0"/>
            </a:endParaRPr>
          </a:p>
        </p:txBody>
      </p:sp>
      <p:sp>
        <p:nvSpPr>
          <p:cNvPr id="774" name="Google Shape;774;p86"/>
          <p:cNvSpPr txBox="1"/>
          <p:nvPr/>
        </p:nvSpPr>
        <p:spPr>
          <a:xfrm>
            <a:off x="1719616" y="3651912"/>
            <a:ext cx="9158700" cy="769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4400" b="0" i="0" u="none" strike="noStrike" cap="none">
                <a:solidFill>
                  <a:srgbClr val="000000"/>
                </a:solidFill>
                <a:latin typeface="Trebuchet MS"/>
                <a:ea typeface="Trebuchet MS"/>
                <a:cs typeface="Trebuchet MS"/>
                <a:sym typeface="Trebuchet MS"/>
              </a:rPr>
              <a:t>Breakout Groups:</a:t>
            </a:r>
            <a:endParaRPr sz="4400" b="0" i="0" u="none" strike="noStrike" cap="none">
              <a:solidFill>
                <a:srgbClr val="000000"/>
              </a:solidFill>
              <a:latin typeface="Trebuchet MS"/>
              <a:ea typeface="Trebuchet MS"/>
              <a:cs typeface="Trebuchet MS"/>
              <a:sym typeface="Trebuchet MS"/>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778"/>
        <p:cNvGrpSpPr/>
        <p:nvPr/>
      </p:nvGrpSpPr>
      <p:grpSpPr>
        <a:xfrm>
          <a:off x="0" y="0"/>
          <a:ext cx="0" cy="0"/>
          <a:chOff x="0" y="0"/>
          <a:chExt cx="0" cy="0"/>
        </a:xfrm>
      </p:grpSpPr>
      <p:pic>
        <p:nvPicPr>
          <p:cNvPr id="779" name="Google Shape;779;p32"/>
          <p:cNvPicPr preferRelativeResize="0"/>
          <p:nvPr/>
        </p:nvPicPr>
        <p:blipFill rotWithShape="1">
          <a:blip r:embed="rId3">
            <a:alphaModFix/>
          </a:blip>
          <a:srcRect/>
          <a:stretch/>
        </p:blipFill>
        <p:spPr>
          <a:xfrm>
            <a:off x="2825086" y="1397624"/>
            <a:ext cx="7893971" cy="7045078"/>
          </a:xfrm>
          <a:prstGeom prst="rect">
            <a:avLst/>
          </a:prstGeom>
          <a:noFill/>
          <a:ln>
            <a:noFill/>
          </a:ln>
        </p:spPr>
      </p:pic>
      <p:sp>
        <p:nvSpPr>
          <p:cNvPr id="780" name="Google Shape;780;p32"/>
          <p:cNvSpPr txBox="1">
            <a:spLocks noGrp="1"/>
          </p:cNvSpPr>
          <p:nvPr>
            <p:ph type="sldNum" idx="12"/>
          </p:nvPr>
        </p:nvSpPr>
        <p:spPr>
          <a:xfrm>
            <a:off x="12169648" y="9007124"/>
            <a:ext cx="780300" cy="746700"/>
          </a:xfrm>
          <a:prstGeom prst="rect">
            <a:avLst/>
          </a:prstGeom>
          <a:noFill/>
          <a:ln>
            <a:noFill/>
          </a:ln>
        </p:spPr>
        <p:txBody>
          <a:bodyPr spcFirstLastPara="1" wrap="square" lIns="130025" tIns="130025" rIns="130025" bIns="130025" anchor="t" anchorCtr="0">
            <a:noAutofit/>
          </a:bodyPr>
          <a:lstStyle/>
          <a:p>
            <a:pPr marL="0" lvl="0" indent="0" algn="r" rtl="0">
              <a:lnSpc>
                <a:spcPct val="100000"/>
              </a:lnSpc>
              <a:spcBef>
                <a:spcPts val="0"/>
              </a:spcBef>
              <a:spcAft>
                <a:spcPts val="0"/>
              </a:spcAft>
              <a:buSzPts val="1800"/>
              <a:buNone/>
            </a:pPr>
            <a:fld id="{00000000-1234-1234-1234-123412341234}" type="slidenum">
              <a:rPr lang="en-US"/>
              <a:t>47</a:t>
            </a:fld>
            <a:endParaRPr/>
          </a:p>
        </p:txBody>
      </p:sp>
      <p:sp>
        <p:nvSpPr>
          <p:cNvPr id="781" name="Google Shape;781;p32"/>
          <p:cNvSpPr txBox="1"/>
          <p:nvPr/>
        </p:nvSpPr>
        <p:spPr>
          <a:xfrm>
            <a:off x="0" y="1034566"/>
            <a:ext cx="13057800" cy="738633"/>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1" i="1" u="none" strike="noStrike" cap="none">
                <a:solidFill>
                  <a:srgbClr val="2D348E"/>
                </a:solidFill>
                <a:latin typeface="Trebuchet MS"/>
                <a:ea typeface="Trebuchet MS"/>
                <a:cs typeface="Trebuchet MS"/>
                <a:sym typeface="Trebuchet MS"/>
              </a:rPr>
              <a:t>Observing Results and Evaluation in the ROMA Cycle</a:t>
            </a:r>
            <a:endParaRPr sz="3600" b="1" i="1" u="none" strike="noStrike" cap="none">
              <a:solidFill>
                <a:srgbClr val="2D348E"/>
              </a:solidFill>
              <a:latin typeface="Trebuchet MS"/>
              <a:ea typeface="Trebuchet MS"/>
              <a:cs typeface="Trebuchet MS"/>
              <a:sym typeface="Trebuchet MS"/>
            </a:endParaRPr>
          </a:p>
        </p:txBody>
      </p:sp>
      <p:pic>
        <p:nvPicPr>
          <p:cNvPr id="782" name="Google Shape;782;p32"/>
          <p:cNvPicPr preferRelativeResize="0"/>
          <p:nvPr/>
        </p:nvPicPr>
        <p:blipFill rotWithShape="1">
          <a:blip r:embed="rId4">
            <a:alphaModFix/>
          </a:blip>
          <a:srcRect/>
          <a:stretch/>
        </p:blipFill>
        <p:spPr>
          <a:xfrm>
            <a:off x="10410349" y="399511"/>
            <a:ext cx="2039111" cy="350062"/>
          </a:xfrm>
          <a:prstGeom prst="rect">
            <a:avLst/>
          </a:prstGeom>
          <a:noFill/>
          <a:ln>
            <a:noFill/>
          </a:ln>
        </p:spPr>
      </p:pic>
      <p:grpSp>
        <p:nvGrpSpPr>
          <p:cNvPr id="783" name="Google Shape;783;p32"/>
          <p:cNvGrpSpPr/>
          <p:nvPr/>
        </p:nvGrpSpPr>
        <p:grpSpPr>
          <a:xfrm>
            <a:off x="8102600" y="8841472"/>
            <a:ext cx="4343399" cy="835928"/>
            <a:chOff x="8102600" y="8841472"/>
            <a:chExt cx="4343399" cy="835928"/>
          </a:xfrm>
        </p:grpSpPr>
        <p:pic>
          <p:nvPicPr>
            <p:cNvPr id="784" name="Google Shape;784;p32"/>
            <p:cNvPicPr preferRelativeResize="0"/>
            <p:nvPr/>
          </p:nvPicPr>
          <p:blipFill rotWithShape="1">
            <a:blip r:embed="rId5">
              <a:alphaModFix/>
            </a:blip>
            <a:srcRect/>
            <a:stretch/>
          </p:blipFill>
          <p:spPr>
            <a:xfrm>
              <a:off x="11014746" y="8991600"/>
              <a:ext cx="1431253" cy="685800"/>
            </a:xfrm>
            <a:prstGeom prst="rect">
              <a:avLst/>
            </a:prstGeom>
            <a:noFill/>
            <a:ln>
              <a:noFill/>
            </a:ln>
          </p:spPr>
        </p:pic>
        <p:sp>
          <p:nvSpPr>
            <p:cNvPr id="785" name="Google Shape;785;p32"/>
            <p:cNvSpPr txBox="1"/>
            <p:nvPr/>
          </p:nvSpPr>
          <p:spPr>
            <a:xfrm>
              <a:off x="8102600" y="8841472"/>
              <a:ext cx="2634325"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C0D0E"/>
                  </a:solidFill>
                  <a:latin typeface="Trebuchet MS"/>
                  <a:ea typeface="Trebuchet MS"/>
                  <a:cs typeface="Trebuchet MS"/>
                  <a:sym typeface="Trebuchet MS"/>
                </a:rPr>
                <a:t>Colorado Community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C0D0E"/>
                  </a:solidFill>
                  <a:latin typeface="Trebuchet MS"/>
                  <a:ea typeface="Trebuchet MS"/>
                  <a:cs typeface="Trebuchet MS"/>
                  <a:sym typeface="Trebuchet MS"/>
                </a:rPr>
                <a:t>Action Association</a:t>
              </a:r>
              <a:endParaRPr sz="1400" b="0" i="0" u="none" strike="noStrike" cap="none">
                <a:solidFill>
                  <a:srgbClr val="000000"/>
                </a:solidFill>
                <a:latin typeface="Arial"/>
                <a:ea typeface="Arial"/>
                <a:cs typeface="Arial"/>
                <a:sym typeface="Arial"/>
              </a:endParaRPr>
            </a:p>
          </p:txBody>
        </p:sp>
        <p:cxnSp>
          <p:nvCxnSpPr>
            <p:cNvPr id="786" name="Google Shape;786;p32"/>
            <p:cNvCxnSpPr/>
            <p:nvPr/>
          </p:nvCxnSpPr>
          <p:spPr>
            <a:xfrm>
              <a:off x="10859677" y="9046464"/>
              <a:ext cx="0" cy="598318"/>
            </a:xfrm>
            <a:prstGeom prst="straightConnector1">
              <a:avLst/>
            </a:prstGeom>
            <a:solidFill>
              <a:srgbClr val="14943F"/>
            </a:solidFill>
            <a:ln w="15875" cap="flat" cmpd="sng">
              <a:solidFill>
                <a:srgbClr val="000000"/>
              </a:solidFill>
              <a:prstDash val="solid"/>
              <a:miter lim="0"/>
              <a:headEnd type="none" w="sm" len="sm"/>
              <a:tailEnd type="none" w="sm" len="sm"/>
            </a:ln>
          </p:spPr>
        </p:cxnSp>
      </p:gr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790"/>
        <p:cNvGrpSpPr/>
        <p:nvPr/>
      </p:nvGrpSpPr>
      <p:grpSpPr>
        <a:xfrm>
          <a:off x="0" y="0"/>
          <a:ext cx="0" cy="0"/>
          <a:chOff x="0" y="0"/>
          <a:chExt cx="0" cy="0"/>
        </a:xfrm>
      </p:grpSpPr>
      <p:sp>
        <p:nvSpPr>
          <p:cNvPr id="791" name="Google Shape;791;p33"/>
          <p:cNvSpPr txBox="1"/>
          <p:nvPr/>
        </p:nvSpPr>
        <p:spPr>
          <a:xfrm>
            <a:off x="2669396" y="1359027"/>
            <a:ext cx="3131700" cy="1754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700"/>
              <a:buFont typeface="Arial"/>
              <a:buNone/>
            </a:pPr>
            <a:r>
              <a:rPr lang="en-US" sz="2700" b="1" i="0" u="none" strike="noStrike" cap="none" dirty="0">
                <a:solidFill>
                  <a:srgbClr val="222222"/>
                </a:solidFill>
                <a:latin typeface="Trebuchet MS"/>
                <a:ea typeface="Trebuchet MS"/>
                <a:cs typeface="Trebuchet MS"/>
                <a:sym typeface="Trebuchet MS"/>
              </a:rPr>
              <a:t>Outcome Indicator for our Family Level Logic Model</a:t>
            </a:r>
            <a:endParaRPr sz="1400" b="0" i="0" u="none" strike="noStrike" cap="none" dirty="0">
              <a:solidFill>
                <a:srgbClr val="222222"/>
              </a:solidFill>
              <a:latin typeface="Arial"/>
              <a:ea typeface="Arial"/>
              <a:cs typeface="Arial"/>
              <a:sym typeface="Arial"/>
            </a:endParaRPr>
          </a:p>
        </p:txBody>
      </p:sp>
      <p:sp>
        <p:nvSpPr>
          <p:cNvPr id="793" name="Google Shape;793;p33"/>
          <p:cNvSpPr txBox="1"/>
          <p:nvPr/>
        </p:nvSpPr>
        <p:spPr>
          <a:xfrm>
            <a:off x="271304" y="8549593"/>
            <a:ext cx="3771900" cy="228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rPr>
              <a:t>MATERIAL FROM INTRO TO ROMA 5.1, 2020</a:t>
            </a:r>
            <a:endParaRPr sz="1400" b="0" i="0" u="none" strike="noStrike" cap="none">
              <a:solidFill>
                <a:srgbClr val="000000"/>
              </a:solidFill>
              <a:latin typeface="Arial"/>
              <a:ea typeface="Arial"/>
              <a:cs typeface="Arial"/>
              <a:sym typeface="Arial"/>
            </a:endParaRPr>
          </a:p>
        </p:txBody>
      </p:sp>
      <p:grpSp>
        <p:nvGrpSpPr>
          <p:cNvPr id="794" name="Google Shape;794;p33"/>
          <p:cNvGrpSpPr/>
          <p:nvPr/>
        </p:nvGrpSpPr>
        <p:grpSpPr>
          <a:xfrm>
            <a:off x="372188" y="1557230"/>
            <a:ext cx="12090298" cy="5101359"/>
            <a:chOff x="135717" y="2293749"/>
            <a:chExt cx="12090298" cy="5101359"/>
          </a:xfrm>
        </p:grpSpPr>
        <p:pic>
          <p:nvPicPr>
            <p:cNvPr id="795" name="Google Shape;795;p33"/>
            <p:cNvPicPr preferRelativeResize="0"/>
            <p:nvPr/>
          </p:nvPicPr>
          <p:blipFill rotWithShape="1">
            <a:blip r:embed="rId3">
              <a:alphaModFix/>
            </a:blip>
            <a:srcRect/>
            <a:stretch/>
          </p:blipFill>
          <p:spPr>
            <a:xfrm>
              <a:off x="135717" y="4188456"/>
              <a:ext cx="7414214" cy="2400286"/>
            </a:xfrm>
            <a:prstGeom prst="rect">
              <a:avLst/>
            </a:prstGeom>
            <a:noFill/>
            <a:ln>
              <a:noFill/>
            </a:ln>
          </p:spPr>
        </p:pic>
        <p:grpSp>
          <p:nvGrpSpPr>
            <p:cNvPr id="796" name="Google Shape;796;p33"/>
            <p:cNvGrpSpPr/>
            <p:nvPr/>
          </p:nvGrpSpPr>
          <p:grpSpPr>
            <a:xfrm>
              <a:off x="7720665" y="2293749"/>
              <a:ext cx="4505350" cy="5101359"/>
              <a:chOff x="7720665" y="2293749"/>
              <a:chExt cx="4505350" cy="5101359"/>
            </a:xfrm>
          </p:grpSpPr>
          <p:grpSp>
            <p:nvGrpSpPr>
              <p:cNvPr id="797" name="Google Shape;797;p33"/>
              <p:cNvGrpSpPr/>
              <p:nvPr/>
            </p:nvGrpSpPr>
            <p:grpSpPr>
              <a:xfrm>
                <a:off x="7735605" y="2819399"/>
                <a:ext cx="4490410" cy="4575709"/>
                <a:chOff x="-16487" y="382045"/>
                <a:chExt cx="4490410" cy="4575709"/>
              </a:xfrm>
            </p:grpSpPr>
            <p:sp>
              <p:nvSpPr>
                <p:cNvPr id="798" name="Google Shape;798;p33"/>
                <p:cNvSpPr/>
                <p:nvPr/>
              </p:nvSpPr>
              <p:spPr>
                <a:xfrm>
                  <a:off x="0" y="382045"/>
                  <a:ext cx="4473923" cy="4575709"/>
                </a:xfrm>
                <a:prstGeom prst="rect">
                  <a:avLst/>
                </a:prstGeom>
                <a:solidFill>
                  <a:schemeClr val="lt1">
                    <a:alpha val="89411"/>
                  </a:schemeClr>
                </a:solidFill>
                <a:ln w="25400" cap="flat" cmpd="sng">
                  <a:solidFill>
                    <a:srgbClr val="00882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9" name="Google Shape;799;p33"/>
                <p:cNvSpPr txBox="1"/>
                <p:nvPr/>
              </p:nvSpPr>
              <p:spPr>
                <a:xfrm>
                  <a:off x="-16487" y="568499"/>
                  <a:ext cx="4473923" cy="3694950"/>
                </a:xfrm>
                <a:prstGeom prst="rect">
                  <a:avLst/>
                </a:prstGeom>
                <a:noFill/>
                <a:ln>
                  <a:noFill/>
                </a:ln>
              </p:spPr>
              <p:txBody>
                <a:bodyPr spcFirstLastPara="1" wrap="square" lIns="347225" tIns="479025" rIns="347225" bIns="163575" anchor="t" anchorCtr="0">
                  <a:noAutofit/>
                </a:bodyPr>
                <a:lstStyle/>
                <a:p>
                  <a:pPr marL="228600" marR="0" lvl="1" indent="-228600" algn="l" rtl="0">
                    <a:lnSpc>
                      <a:spcPct val="90000"/>
                    </a:lnSpc>
                    <a:spcBef>
                      <a:spcPts val="0"/>
                    </a:spcBef>
                    <a:spcAft>
                      <a:spcPts val="0"/>
                    </a:spcAft>
                    <a:buClr>
                      <a:srgbClr val="222222"/>
                    </a:buClr>
                    <a:buSzPts val="2400"/>
                    <a:buFont typeface="Trebuchet MS"/>
                    <a:buChar char="•"/>
                  </a:pPr>
                  <a:r>
                    <a:rPr lang="en-US" sz="2400" b="0" i="0" u="none" strike="noStrike" cap="none">
                      <a:solidFill>
                        <a:srgbClr val="222222"/>
                      </a:solidFill>
                      <a:latin typeface="Trebuchet MS"/>
                      <a:ea typeface="Trebuchet MS"/>
                      <a:cs typeface="Trebuchet MS"/>
                      <a:sym typeface="Trebuchet MS"/>
                    </a:rPr>
                    <a:t>Number </a:t>
                  </a:r>
                  <a:r>
                    <a:rPr lang="en-US" sz="2400" b="1" i="0" u="none" strike="noStrike" cap="none">
                      <a:solidFill>
                        <a:srgbClr val="222222"/>
                      </a:solidFill>
                      <a:latin typeface="Trebuchet MS"/>
                      <a:ea typeface="Trebuchet MS"/>
                      <a:cs typeface="Trebuchet MS"/>
                      <a:sym typeface="Trebuchet MS"/>
                    </a:rPr>
                    <a:t>expected to achieve </a:t>
                  </a:r>
                  <a:r>
                    <a:rPr lang="en-US" sz="2400" b="0" i="0" u="none" strike="noStrike" cap="none">
                      <a:solidFill>
                        <a:srgbClr val="222222"/>
                      </a:solidFill>
                      <a:latin typeface="Trebuchet MS"/>
                      <a:ea typeface="Trebuchet MS"/>
                      <a:cs typeface="Trebuchet MS"/>
                      <a:sym typeface="Trebuchet MS"/>
                    </a:rPr>
                    <a:t>the outcome (n) </a:t>
                  </a:r>
                  <a:endParaRPr sz="1400" b="0" i="0" u="none" strike="noStrike" cap="none">
                    <a:solidFill>
                      <a:srgbClr val="222222"/>
                    </a:solidFill>
                    <a:latin typeface="Arial"/>
                    <a:ea typeface="Arial"/>
                    <a:cs typeface="Arial"/>
                    <a:sym typeface="Arial"/>
                  </a:endParaRPr>
                </a:p>
                <a:p>
                  <a:pPr marL="228600" marR="0" lvl="1" indent="-228600" algn="l" rtl="0">
                    <a:lnSpc>
                      <a:spcPct val="90000"/>
                    </a:lnSpc>
                    <a:spcBef>
                      <a:spcPts val="360"/>
                    </a:spcBef>
                    <a:spcAft>
                      <a:spcPts val="0"/>
                    </a:spcAft>
                    <a:buClr>
                      <a:srgbClr val="222222"/>
                    </a:buClr>
                    <a:buSzPts val="2400"/>
                    <a:buFont typeface="Trebuchet MS"/>
                    <a:buChar char="•"/>
                  </a:pPr>
                  <a:r>
                    <a:rPr lang="en-US" sz="2400" b="0" i="0" u="none" strike="noStrike" cap="none">
                      <a:solidFill>
                        <a:srgbClr val="222222"/>
                      </a:solidFill>
                      <a:latin typeface="Trebuchet MS"/>
                      <a:ea typeface="Trebuchet MS"/>
                      <a:cs typeface="Trebuchet MS"/>
                      <a:sym typeface="Trebuchet MS"/>
                    </a:rPr>
                    <a:t>Number </a:t>
                  </a:r>
                  <a:r>
                    <a:rPr lang="en-US" sz="2400" b="1" i="0" u="none" strike="noStrike" cap="none">
                      <a:solidFill>
                        <a:srgbClr val="222222"/>
                      </a:solidFill>
                      <a:latin typeface="Trebuchet MS"/>
                      <a:ea typeface="Trebuchet MS"/>
                      <a:cs typeface="Trebuchet MS"/>
                      <a:sym typeface="Trebuchet MS"/>
                    </a:rPr>
                    <a:t>expected to be served </a:t>
                  </a:r>
                  <a:r>
                    <a:rPr lang="en-US" sz="2400" b="0" i="0" u="none" strike="noStrike" cap="none">
                      <a:solidFill>
                        <a:srgbClr val="222222"/>
                      </a:solidFill>
                      <a:latin typeface="Trebuchet MS"/>
                      <a:ea typeface="Trebuchet MS"/>
                      <a:cs typeface="Trebuchet MS"/>
                      <a:sym typeface="Trebuchet MS"/>
                    </a:rPr>
                    <a:t>(d)</a:t>
                  </a:r>
                  <a:endParaRPr sz="1400" b="0" i="0" u="none" strike="noStrike" cap="none">
                    <a:solidFill>
                      <a:srgbClr val="222222"/>
                    </a:solidFill>
                    <a:latin typeface="Arial"/>
                    <a:ea typeface="Arial"/>
                    <a:cs typeface="Arial"/>
                    <a:sym typeface="Arial"/>
                  </a:endParaRPr>
                </a:p>
                <a:p>
                  <a:pPr marL="228600" marR="0" lvl="1" indent="-228600" algn="l" rtl="0">
                    <a:lnSpc>
                      <a:spcPct val="90000"/>
                    </a:lnSpc>
                    <a:spcBef>
                      <a:spcPts val="360"/>
                    </a:spcBef>
                    <a:spcAft>
                      <a:spcPts val="0"/>
                    </a:spcAft>
                    <a:buClr>
                      <a:srgbClr val="222222"/>
                    </a:buClr>
                    <a:buSzPts val="2400"/>
                    <a:buFont typeface="Trebuchet MS"/>
                    <a:buChar char="•"/>
                  </a:pPr>
                  <a:r>
                    <a:rPr lang="en-US" sz="2400" b="0" i="0" u="none" strike="noStrike" cap="none">
                      <a:solidFill>
                        <a:srgbClr val="222222"/>
                      </a:solidFill>
                      <a:latin typeface="Trebuchet MS"/>
                      <a:ea typeface="Trebuchet MS"/>
                      <a:cs typeface="Trebuchet MS"/>
                      <a:sym typeface="Trebuchet MS"/>
                    </a:rPr>
                    <a:t> A clearly worded </a:t>
                  </a:r>
                  <a:r>
                    <a:rPr lang="en-US" sz="2400" b="1" i="0" u="none" strike="noStrike" cap="none">
                      <a:solidFill>
                        <a:srgbClr val="222222"/>
                      </a:solidFill>
                      <a:latin typeface="Trebuchet MS"/>
                      <a:ea typeface="Trebuchet MS"/>
                      <a:cs typeface="Trebuchet MS"/>
                      <a:sym typeface="Trebuchet MS"/>
                    </a:rPr>
                    <a:t>outcome </a:t>
                  </a:r>
                  <a:r>
                    <a:rPr lang="en-US" sz="2400" b="0" i="0" u="none" strike="noStrike" cap="none">
                      <a:solidFill>
                        <a:srgbClr val="222222"/>
                      </a:solidFill>
                      <a:latin typeface="Trebuchet MS"/>
                      <a:ea typeface="Trebuchet MS"/>
                      <a:cs typeface="Trebuchet MS"/>
                      <a:sym typeface="Trebuchet MS"/>
                    </a:rPr>
                    <a:t>statement that puts the numbers in context.  </a:t>
                  </a:r>
                  <a:endParaRPr sz="1400" b="0" i="0" u="none" strike="noStrike" cap="none">
                    <a:solidFill>
                      <a:srgbClr val="222222"/>
                    </a:solidFill>
                    <a:latin typeface="Arial"/>
                    <a:ea typeface="Arial"/>
                    <a:cs typeface="Arial"/>
                    <a:sym typeface="Arial"/>
                  </a:endParaRPr>
                </a:p>
                <a:p>
                  <a:pPr marL="228600" marR="0" lvl="1" indent="-228600" algn="l" rtl="0">
                    <a:lnSpc>
                      <a:spcPct val="90000"/>
                    </a:lnSpc>
                    <a:spcBef>
                      <a:spcPts val="360"/>
                    </a:spcBef>
                    <a:spcAft>
                      <a:spcPts val="0"/>
                    </a:spcAft>
                    <a:buClr>
                      <a:srgbClr val="222222"/>
                    </a:buClr>
                    <a:buSzPts val="2400"/>
                    <a:buFont typeface="Trebuchet MS"/>
                    <a:buChar char="•"/>
                  </a:pPr>
                  <a:r>
                    <a:rPr lang="en-US" sz="2400" b="0" i="0" u="none" strike="noStrike" cap="none">
                      <a:solidFill>
                        <a:srgbClr val="222222"/>
                      </a:solidFill>
                      <a:latin typeface="Trebuchet MS"/>
                      <a:ea typeface="Trebuchet MS"/>
                      <a:cs typeface="Trebuchet MS"/>
                      <a:sym typeface="Trebuchet MS"/>
                    </a:rPr>
                    <a:t>The </a:t>
                  </a:r>
                  <a:r>
                    <a:rPr lang="en-US" sz="2400" b="1" i="0" u="none" strike="noStrike" cap="none">
                      <a:solidFill>
                        <a:srgbClr val="222222"/>
                      </a:solidFill>
                      <a:latin typeface="Trebuchet MS"/>
                      <a:ea typeface="Trebuchet MS"/>
                      <a:cs typeface="Trebuchet MS"/>
                      <a:sym typeface="Trebuchet MS"/>
                    </a:rPr>
                    <a:t>time frame </a:t>
                  </a:r>
                  <a:r>
                    <a:rPr lang="en-US" sz="2400" b="0" i="0" u="none" strike="noStrike" cap="none">
                      <a:solidFill>
                        <a:srgbClr val="222222"/>
                      </a:solidFill>
                      <a:latin typeface="Trebuchet MS"/>
                      <a:ea typeface="Trebuchet MS"/>
                      <a:cs typeface="Trebuchet MS"/>
                      <a:sym typeface="Trebuchet MS"/>
                    </a:rPr>
                    <a:t>for the expected performance.</a:t>
                  </a:r>
                  <a:endParaRPr sz="1400" b="0" i="0" u="none" strike="noStrike" cap="none">
                    <a:solidFill>
                      <a:srgbClr val="222222"/>
                    </a:solidFill>
                    <a:latin typeface="Arial"/>
                    <a:ea typeface="Arial"/>
                    <a:cs typeface="Arial"/>
                    <a:sym typeface="Arial"/>
                  </a:endParaRPr>
                </a:p>
              </p:txBody>
            </p:sp>
          </p:grpSp>
          <p:grpSp>
            <p:nvGrpSpPr>
              <p:cNvPr id="800" name="Google Shape;800;p33"/>
              <p:cNvGrpSpPr/>
              <p:nvPr/>
            </p:nvGrpSpPr>
            <p:grpSpPr>
              <a:xfrm>
                <a:off x="7720665" y="2293749"/>
                <a:ext cx="3131746" cy="678960"/>
                <a:chOff x="0" y="0"/>
                <a:chExt cx="3131746" cy="678960"/>
              </a:xfrm>
            </p:grpSpPr>
            <p:sp>
              <p:nvSpPr>
                <p:cNvPr id="801" name="Google Shape;801;p33"/>
                <p:cNvSpPr/>
                <p:nvPr/>
              </p:nvSpPr>
              <p:spPr>
                <a:xfrm>
                  <a:off x="0" y="0"/>
                  <a:ext cx="3131746" cy="678960"/>
                </a:xfrm>
                <a:prstGeom prst="roundRect">
                  <a:avLst>
                    <a:gd name="adj" fmla="val 16667"/>
                  </a:avLst>
                </a:prstGeom>
                <a:solidFill>
                  <a:srgbClr val="42A3FD"/>
                </a:solidFill>
                <a:ln w="38100" cap="flat" cmpd="sng">
                  <a:solidFill>
                    <a:schemeClr val="lt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2" name="Google Shape;802;p33"/>
                <p:cNvSpPr txBox="1"/>
                <p:nvPr/>
              </p:nvSpPr>
              <p:spPr>
                <a:xfrm>
                  <a:off x="33144" y="33144"/>
                  <a:ext cx="3065458" cy="612672"/>
                </a:xfrm>
                <a:prstGeom prst="rect">
                  <a:avLst/>
                </a:prstGeom>
                <a:solidFill>
                  <a:srgbClr val="2D348E"/>
                </a:solidFill>
                <a:ln>
                  <a:noFill/>
                </a:ln>
              </p:spPr>
              <p:txBody>
                <a:bodyPr spcFirstLastPara="1" wrap="square" lIns="118350" tIns="0" rIns="118350" bIns="0" anchor="ctr" anchorCtr="0">
                  <a:noAutofit/>
                </a:bodyPr>
                <a:lstStyle/>
                <a:p>
                  <a:pPr marL="0" marR="0" lvl="0" indent="0" algn="l" rtl="0">
                    <a:lnSpc>
                      <a:spcPct val="90000"/>
                    </a:lnSpc>
                    <a:spcBef>
                      <a:spcPts val="0"/>
                    </a:spcBef>
                    <a:spcAft>
                      <a:spcPts val="0"/>
                    </a:spcAft>
                    <a:buClr>
                      <a:schemeClr val="dk1"/>
                    </a:buClr>
                    <a:buSzPts val="2300"/>
                    <a:buFont typeface="Trebuchet MS"/>
                    <a:buNone/>
                  </a:pPr>
                  <a:r>
                    <a:rPr lang="en-US" sz="2300" b="0" i="0" u="none" strike="noStrike" cap="none" dirty="0">
                      <a:solidFill>
                        <a:schemeClr val="dk1"/>
                      </a:solidFill>
                      <a:latin typeface="Trebuchet MS"/>
                      <a:ea typeface="Trebuchet MS"/>
                      <a:cs typeface="Trebuchet MS"/>
                      <a:sym typeface="Trebuchet MS"/>
                    </a:rPr>
                    <a:t>Be sure to include: </a:t>
                  </a:r>
                  <a:endParaRPr sz="1400" b="0" i="0" u="none" strike="noStrike" cap="none" dirty="0">
                    <a:solidFill>
                      <a:srgbClr val="000000"/>
                    </a:solidFill>
                    <a:latin typeface="Arial"/>
                    <a:ea typeface="Arial"/>
                    <a:cs typeface="Arial"/>
                    <a:sym typeface="Arial"/>
                  </a:endParaRPr>
                </a:p>
              </p:txBody>
            </p:sp>
          </p:grpSp>
        </p:grpSp>
      </p:grpSp>
      <p:sp>
        <p:nvSpPr>
          <p:cNvPr id="803" name="Google Shape;803;p33"/>
          <p:cNvSpPr txBox="1">
            <a:spLocks noGrp="1"/>
          </p:cNvSpPr>
          <p:nvPr>
            <p:ph type="sldNum" idx="12"/>
          </p:nvPr>
        </p:nvSpPr>
        <p:spPr>
          <a:xfrm>
            <a:off x="12169648" y="9007124"/>
            <a:ext cx="780300" cy="746700"/>
          </a:xfrm>
          <a:prstGeom prst="rect">
            <a:avLst/>
          </a:prstGeom>
          <a:noFill/>
          <a:ln>
            <a:noFill/>
          </a:ln>
        </p:spPr>
        <p:txBody>
          <a:bodyPr spcFirstLastPara="1" wrap="square" lIns="130025" tIns="130025" rIns="130025" bIns="130025" anchor="t" anchorCtr="0">
            <a:noAutofit/>
          </a:bodyPr>
          <a:lstStyle/>
          <a:p>
            <a:pPr marL="0" lvl="0" indent="0" algn="r" rtl="0">
              <a:lnSpc>
                <a:spcPct val="100000"/>
              </a:lnSpc>
              <a:spcBef>
                <a:spcPts val="0"/>
              </a:spcBef>
              <a:spcAft>
                <a:spcPts val="0"/>
              </a:spcAft>
              <a:buSzPts val="1800"/>
              <a:buNone/>
            </a:pPr>
            <a:fld id="{00000000-1234-1234-1234-123412341234}" type="slidenum">
              <a:rPr lang="en-US"/>
              <a:t>48</a:t>
            </a:fld>
            <a:endParaRPr/>
          </a:p>
        </p:txBody>
      </p:sp>
      <p:pic>
        <p:nvPicPr>
          <p:cNvPr id="804" name="Google Shape;804;p33"/>
          <p:cNvPicPr preferRelativeResize="0"/>
          <p:nvPr/>
        </p:nvPicPr>
        <p:blipFill rotWithShape="1">
          <a:blip r:embed="rId4">
            <a:alphaModFix/>
          </a:blip>
          <a:srcRect/>
          <a:stretch/>
        </p:blipFill>
        <p:spPr>
          <a:xfrm>
            <a:off x="10410349" y="399511"/>
            <a:ext cx="2039111" cy="350062"/>
          </a:xfrm>
          <a:prstGeom prst="rect">
            <a:avLst/>
          </a:prstGeom>
          <a:noFill/>
          <a:ln>
            <a:noFill/>
          </a:ln>
        </p:spPr>
      </p:pic>
      <p:grpSp>
        <p:nvGrpSpPr>
          <p:cNvPr id="805" name="Google Shape;805;p33"/>
          <p:cNvGrpSpPr/>
          <p:nvPr/>
        </p:nvGrpSpPr>
        <p:grpSpPr>
          <a:xfrm>
            <a:off x="8102600" y="8841472"/>
            <a:ext cx="4343399" cy="835928"/>
            <a:chOff x="8102600" y="8841472"/>
            <a:chExt cx="4343399" cy="835928"/>
          </a:xfrm>
        </p:grpSpPr>
        <p:pic>
          <p:nvPicPr>
            <p:cNvPr id="806" name="Google Shape;806;p33"/>
            <p:cNvPicPr preferRelativeResize="0"/>
            <p:nvPr/>
          </p:nvPicPr>
          <p:blipFill rotWithShape="1">
            <a:blip r:embed="rId5">
              <a:alphaModFix/>
            </a:blip>
            <a:srcRect/>
            <a:stretch/>
          </p:blipFill>
          <p:spPr>
            <a:xfrm>
              <a:off x="11014746" y="8991600"/>
              <a:ext cx="1431253" cy="685800"/>
            </a:xfrm>
            <a:prstGeom prst="rect">
              <a:avLst/>
            </a:prstGeom>
            <a:noFill/>
            <a:ln>
              <a:noFill/>
            </a:ln>
          </p:spPr>
        </p:pic>
        <p:sp>
          <p:nvSpPr>
            <p:cNvPr id="807" name="Google Shape;807;p33"/>
            <p:cNvSpPr txBox="1"/>
            <p:nvPr/>
          </p:nvSpPr>
          <p:spPr>
            <a:xfrm>
              <a:off x="8102600" y="8841472"/>
              <a:ext cx="2634325"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C0D0E"/>
                  </a:solidFill>
                  <a:latin typeface="Trebuchet MS"/>
                  <a:ea typeface="Trebuchet MS"/>
                  <a:cs typeface="Trebuchet MS"/>
                  <a:sym typeface="Trebuchet MS"/>
                </a:rPr>
                <a:t>Colorado Community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C0D0E"/>
                  </a:solidFill>
                  <a:latin typeface="Trebuchet MS"/>
                  <a:ea typeface="Trebuchet MS"/>
                  <a:cs typeface="Trebuchet MS"/>
                  <a:sym typeface="Trebuchet MS"/>
                </a:rPr>
                <a:t>Action Association</a:t>
              </a:r>
              <a:endParaRPr sz="1400" b="0" i="0" u="none" strike="noStrike" cap="none">
                <a:solidFill>
                  <a:srgbClr val="000000"/>
                </a:solidFill>
                <a:latin typeface="Arial"/>
                <a:ea typeface="Arial"/>
                <a:cs typeface="Arial"/>
                <a:sym typeface="Arial"/>
              </a:endParaRPr>
            </a:p>
          </p:txBody>
        </p:sp>
        <p:cxnSp>
          <p:nvCxnSpPr>
            <p:cNvPr id="808" name="Google Shape;808;p33"/>
            <p:cNvCxnSpPr/>
            <p:nvPr/>
          </p:nvCxnSpPr>
          <p:spPr>
            <a:xfrm>
              <a:off x="10859677" y="9046464"/>
              <a:ext cx="0" cy="598318"/>
            </a:xfrm>
            <a:prstGeom prst="straightConnector1">
              <a:avLst/>
            </a:prstGeom>
            <a:solidFill>
              <a:srgbClr val="14943F"/>
            </a:solidFill>
            <a:ln w="15875" cap="flat" cmpd="sng">
              <a:solidFill>
                <a:srgbClr val="000000"/>
              </a:solidFill>
              <a:prstDash val="solid"/>
              <a:miter lim="0"/>
              <a:headEnd type="none" w="sm" len="sm"/>
              <a:tailEnd type="none" w="sm" len="sm"/>
            </a:ln>
          </p:spPr>
        </p:cxnSp>
      </p:grpSp>
      <p:sp>
        <p:nvSpPr>
          <p:cNvPr id="809" name="Google Shape;809;p33"/>
          <p:cNvSpPr txBox="1">
            <a:spLocks noGrp="1"/>
          </p:cNvSpPr>
          <p:nvPr>
            <p:ph type="title"/>
          </p:nvPr>
        </p:nvSpPr>
        <p:spPr>
          <a:xfrm>
            <a:off x="1016000" y="130799"/>
            <a:ext cx="10972800" cy="1213513"/>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SzPts val="1400"/>
              <a:buNone/>
            </a:pPr>
            <a:r>
              <a:rPr lang="en-US" b="1" dirty="0">
                <a:solidFill>
                  <a:srgbClr val="2D348E"/>
                </a:solidFill>
              </a:rPr>
              <a:t>Outcome Indicators</a:t>
            </a:r>
            <a:endParaRPr dirty="0"/>
          </a:p>
        </p:txBody>
      </p:sp>
      <p:sp>
        <p:nvSpPr>
          <p:cNvPr id="2" name="Rectangle 1"/>
          <p:cNvSpPr/>
          <p:nvPr/>
        </p:nvSpPr>
        <p:spPr>
          <a:xfrm>
            <a:off x="2955313" y="3213410"/>
            <a:ext cx="1264024" cy="2750874"/>
          </a:xfrm>
          <a:prstGeom prst="rect">
            <a:avLst/>
          </a:prstGeom>
          <a:solidFill>
            <a:srgbClr val="FFFF66">
              <a:alpha val="36863"/>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5" name="TextBox 14">
            <a:extLst>
              <a:ext uri="{FF2B5EF4-FFF2-40B4-BE49-F238E27FC236}">
                <a16:creationId xmlns:a16="http://schemas.microsoft.com/office/drawing/2014/main" id="{F14D6129-29F8-1E39-8CF6-009C83705DA3}"/>
              </a:ext>
            </a:extLst>
          </p:cNvPr>
          <p:cNvSpPr txBox="1"/>
          <p:nvPr/>
        </p:nvSpPr>
        <p:spPr>
          <a:xfrm>
            <a:off x="0" y="6658589"/>
            <a:ext cx="13004800" cy="1631216"/>
          </a:xfrm>
          <a:prstGeom prst="rect">
            <a:avLst/>
          </a:prstGeom>
          <a:noFill/>
        </p:spPr>
        <p:txBody>
          <a:bodyPr wrap="square" rtlCol="0">
            <a:spAutoFit/>
          </a:bodyPr>
          <a:lstStyle/>
          <a:p>
            <a:pPr algn="ctr"/>
            <a:r>
              <a:rPr lang="en-US" sz="2000" dirty="0">
                <a:latin typeface="Trebuchet MS" panose="020B0603020202020204" pitchFamily="34" charset="0"/>
              </a:rPr>
              <a:t>This projection is not expected to be 100% accurate. Any projections that fall within a range of 80-120% targeting accuracy require no formal comment during reporting.</a:t>
            </a:r>
          </a:p>
          <a:p>
            <a:pPr algn="ctr"/>
            <a:endParaRPr lang="en-US" sz="2000" dirty="0">
              <a:latin typeface="Trebuchet MS" panose="020B0603020202020204" pitchFamily="34" charset="0"/>
            </a:endParaRPr>
          </a:p>
          <a:p>
            <a:pPr algn="ctr"/>
            <a:r>
              <a:rPr lang="en-US" sz="2000" dirty="0">
                <a:latin typeface="Trebuchet MS" panose="020B0603020202020204" pitchFamily="34" charset="0"/>
              </a:rPr>
              <a:t>Approach 100% projections targeting when services provided to population is proven to produce certain levels of customer success.</a:t>
            </a:r>
            <a:endParaRPr lang="en-VI" sz="2000" dirty="0">
              <a:latin typeface="Trebuchet MS" panose="020B0603020202020204" pitchFamily="34"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790"/>
        <p:cNvGrpSpPr/>
        <p:nvPr/>
      </p:nvGrpSpPr>
      <p:grpSpPr>
        <a:xfrm>
          <a:off x="0" y="0"/>
          <a:ext cx="0" cy="0"/>
          <a:chOff x="0" y="0"/>
          <a:chExt cx="0" cy="0"/>
        </a:xfrm>
      </p:grpSpPr>
      <p:sp>
        <p:nvSpPr>
          <p:cNvPr id="791" name="Google Shape;791;p33"/>
          <p:cNvSpPr txBox="1"/>
          <p:nvPr/>
        </p:nvSpPr>
        <p:spPr>
          <a:xfrm>
            <a:off x="2669396" y="2408335"/>
            <a:ext cx="3131700" cy="1754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700"/>
              <a:buFont typeface="Arial"/>
              <a:buNone/>
            </a:pPr>
            <a:r>
              <a:rPr lang="en-US" sz="2700" b="1" i="0" u="none" strike="noStrike" cap="none">
                <a:solidFill>
                  <a:srgbClr val="222222"/>
                </a:solidFill>
                <a:latin typeface="Trebuchet MS"/>
                <a:ea typeface="Trebuchet MS"/>
                <a:cs typeface="Trebuchet MS"/>
                <a:sym typeface="Trebuchet MS"/>
              </a:rPr>
              <a:t>Outcome Indicator for our Family Level Logic Model</a:t>
            </a:r>
            <a:endParaRPr sz="1400" b="0" i="0" u="none" strike="noStrike" cap="none">
              <a:solidFill>
                <a:srgbClr val="222222"/>
              </a:solidFill>
              <a:latin typeface="Arial"/>
              <a:ea typeface="Arial"/>
              <a:cs typeface="Arial"/>
              <a:sym typeface="Arial"/>
            </a:endParaRPr>
          </a:p>
        </p:txBody>
      </p:sp>
      <p:sp>
        <p:nvSpPr>
          <p:cNvPr id="793" name="Google Shape;793;p33"/>
          <p:cNvSpPr txBox="1"/>
          <p:nvPr/>
        </p:nvSpPr>
        <p:spPr>
          <a:xfrm>
            <a:off x="271304" y="8549593"/>
            <a:ext cx="3771900" cy="228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rPr>
              <a:t>MATERIAL FROM INTRO TO ROMA 5.1, 2020</a:t>
            </a:r>
            <a:endParaRPr sz="1400" b="0" i="0" u="none" strike="noStrike" cap="none">
              <a:solidFill>
                <a:srgbClr val="000000"/>
              </a:solidFill>
              <a:latin typeface="Arial"/>
              <a:ea typeface="Arial"/>
              <a:cs typeface="Arial"/>
              <a:sym typeface="Arial"/>
            </a:endParaRPr>
          </a:p>
        </p:txBody>
      </p:sp>
      <p:grpSp>
        <p:nvGrpSpPr>
          <p:cNvPr id="794" name="Google Shape;794;p33"/>
          <p:cNvGrpSpPr/>
          <p:nvPr/>
        </p:nvGrpSpPr>
        <p:grpSpPr>
          <a:xfrm>
            <a:off x="372188" y="2606538"/>
            <a:ext cx="12090298" cy="5101359"/>
            <a:chOff x="135717" y="2293749"/>
            <a:chExt cx="12090298" cy="5101359"/>
          </a:xfrm>
        </p:grpSpPr>
        <p:pic>
          <p:nvPicPr>
            <p:cNvPr id="795" name="Google Shape;795;p33"/>
            <p:cNvPicPr preferRelativeResize="0"/>
            <p:nvPr/>
          </p:nvPicPr>
          <p:blipFill rotWithShape="1">
            <a:blip r:embed="rId3">
              <a:alphaModFix/>
            </a:blip>
            <a:srcRect/>
            <a:stretch/>
          </p:blipFill>
          <p:spPr>
            <a:xfrm>
              <a:off x="135717" y="4188456"/>
              <a:ext cx="7414214" cy="2400286"/>
            </a:xfrm>
            <a:prstGeom prst="rect">
              <a:avLst/>
            </a:prstGeom>
            <a:noFill/>
            <a:ln>
              <a:noFill/>
            </a:ln>
          </p:spPr>
        </p:pic>
        <p:grpSp>
          <p:nvGrpSpPr>
            <p:cNvPr id="796" name="Google Shape;796;p33"/>
            <p:cNvGrpSpPr/>
            <p:nvPr/>
          </p:nvGrpSpPr>
          <p:grpSpPr>
            <a:xfrm>
              <a:off x="7720665" y="2293749"/>
              <a:ext cx="4505350" cy="5101359"/>
              <a:chOff x="7720665" y="2293749"/>
              <a:chExt cx="4505350" cy="5101359"/>
            </a:xfrm>
          </p:grpSpPr>
          <p:grpSp>
            <p:nvGrpSpPr>
              <p:cNvPr id="797" name="Google Shape;797;p33"/>
              <p:cNvGrpSpPr/>
              <p:nvPr/>
            </p:nvGrpSpPr>
            <p:grpSpPr>
              <a:xfrm>
                <a:off x="7735605" y="2819399"/>
                <a:ext cx="4490410" cy="4575709"/>
                <a:chOff x="-16487" y="382045"/>
                <a:chExt cx="4490410" cy="4575709"/>
              </a:xfrm>
            </p:grpSpPr>
            <p:sp>
              <p:nvSpPr>
                <p:cNvPr id="798" name="Google Shape;798;p33"/>
                <p:cNvSpPr/>
                <p:nvPr/>
              </p:nvSpPr>
              <p:spPr>
                <a:xfrm>
                  <a:off x="0" y="382045"/>
                  <a:ext cx="4473923" cy="4575709"/>
                </a:xfrm>
                <a:prstGeom prst="rect">
                  <a:avLst/>
                </a:prstGeom>
                <a:solidFill>
                  <a:schemeClr val="lt1">
                    <a:alpha val="89411"/>
                  </a:schemeClr>
                </a:solidFill>
                <a:ln w="25400" cap="flat" cmpd="sng">
                  <a:solidFill>
                    <a:srgbClr val="00882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9" name="Google Shape;799;p33"/>
                <p:cNvSpPr txBox="1"/>
                <p:nvPr/>
              </p:nvSpPr>
              <p:spPr>
                <a:xfrm>
                  <a:off x="-16487" y="568499"/>
                  <a:ext cx="4473923" cy="3694950"/>
                </a:xfrm>
                <a:prstGeom prst="rect">
                  <a:avLst/>
                </a:prstGeom>
                <a:noFill/>
                <a:ln>
                  <a:noFill/>
                </a:ln>
              </p:spPr>
              <p:txBody>
                <a:bodyPr spcFirstLastPara="1" wrap="square" lIns="347225" tIns="479025" rIns="347225" bIns="163575" anchor="t" anchorCtr="0">
                  <a:noAutofit/>
                </a:bodyPr>
                <a:lstStyle/>
                <a:p>
                  <a:pPr marL="228600" marR="0" lvl="1" indent="-228600" algn="l" rtl="0">
                    <a:lnSpc>
                      <a:spcPct val="90000"/>
                    </a:lnSpc>
                    <a:spcBef>
                      <a:spcPts val="0"/>
                    </a:spcBef>
                    <a:spcAft>
                      <a:spcPts val="0"/>
                    </a:spcAft>
                    <a:buClr>
                      <a:srgbClr val="222222"/>
                    </a:buClr>
                    <a:buSzPts val="2400"/>
                    <a:buFont typeface="Trebuchet MS"/>
                    <a:buChar char="•"/>
                  </a:pPr>
                  <a:r>
                    <a:rPr lang="en-US" sz="2400" b="0" i="0" u="none" strike="noStrike" cap="none">
                      <a:solidFill>
                        <a:srgbClr val="222222"/>
                      </a:solidFill>
                      <a:latin typeface="Trebuchet MS"/>
                      <a:ea typeface="Trebuchet MS"/>
                      <a:cs typeface="Trebuchet MS"/>
                      <a:sym typeface="Trebuchet MS"/>
                    </a:rPr>
                    <a:t>Number </a:t>
                  </a:r>
                  <a:r>
                    <a:rPr lang="en-US" sz="2400" b="1" i="0" u="none" strike="noStrike" cap="none">
                      <a:solidFill>
                        <a:srgbClr val="222222"/>
                      </a:solidFill>
                      <a:latin typeface="Trebuchet MS"/>
                      <a:ea typeface="Trebuchet MS"/>
                      <a:cs typeface="Trebuchet MS"/>
                      <a:sym typeface="Trebuchet MS"/>
                    </a:rPr>
                    <a:t>expected to achieve </a:t>
                  </a:r>
                  <a:r>
                    <a:rPr lang="en-US" sz="2400" b="0" i="0" u="none" strike="noStrike" cap="none">
                      <a:solidFill>
                        <a:srgbClr val="222222"/>
                      </a:solidFill>
                      <a:latin typeface="Trebuchet MS"/>
                      <a:ea typeface="Trebuchet MS"/>
                      <a:cs typeface="Trebuchet MS"/>
                      <a:sym typeface="Trebuchet MS"/>
                    </a:rPr>
                    <a:t>the outcome (n) </a:t>
                  </a:r>
                  <a:endParaRPr sz="1400" b="0" i="0" u="none" strike="noStrike" cap="none">
                    <a:solidFill>
                      <a:srgbClr val="222222"/>
                    </a:solidFill>
                    <a:latin typeface="Arial"/>
                    <a:ea typeface="Arial"/>
                    <a:cs typeface="Arial"/>
                    <a:sym typeface="Arial"/>
                  </a:endParaRPr>
                </a:p>
                <a:p>
                  <a:pPr marL="228600" marR="0" lvl="1" indent="-228600" algn="l" rtl="0">
                    <a:lnSpc>
                      <a:spcPct val="90000"/>
                    </a:lnSpc>
                    <a:spcBef>
                      <a:spcPts val="360"/>
                    </a:spcBef>
                    <a:spcAft>
                      <a:spcPts val="0"/>
                    </a:spcAft>
                    <a:buClr>
                      <a:srgbClr val="222222"/>
                    </a:buClr>
                    <a:buSzPts val="2400"/>
                    <a:buFont typeface="Trebuchet MS"/>
                    <a:buChar char="•"/>
                  </a:pPr>
                  <a:r>
                    <a:rPr lang="en-US" sz="2400" b="0" i="0" u="none" strike="noStrike" cap="none">
                      <a:solidFill>
                        <a:srgbClr val="222222"/>
                      </a:solidFill>
                      <a:latin typeface="Trebuchet MS"/>
                      <a:ea typeface="Trebuchet MS"/>
                      <a:cs typeface="Trebuchet MS"/>
                      <a:sym typeface="Trebuchet MS"/>
                    </a:rPr>
                    <a:t>Number </a:t>
                  </a:r>
                  <a:r>
                    <a:rPr lang="en-US" sz="2400" b="1" i="0" u="none" strike="noStrike" cap="none">
                      <a:solidFill>
                        <a:srgbClr val="222222"/>
                      </a:solidFill>
                      <a:latin typeface="Trebuchet MS"/>
                      <a:ea typeface="Trebuchet MS"/>
                      <a:cs typeface="Trebuchet MS"/>
                      <a:sym typeface="Trebuchet MS"/>
                    </a:rPr>
                    <a:t>expected to be served </a:t>
                  </a:r>
                  <a:r>
                    <a:rPr lang="en-US" sz="2400" b="0" i="0" u="none" strike="noStrike" cap="none">
                      <a:solidFill>
                        <a:srgbClr val="222222"/>
                      </a:solidFill>
                      <a:latin typeface="Trebuchet MS"/>
                      <a:ea typeface="Trebuchet MS"/>
                      <a:cs typeface="Trebuchet MS"/>
                      <a:sym typeface="Trebuchet MS"/>
                    </a:rPr>
                    <a:t>(d)</a:t>
                  </a:r>
                  <a:endParaRPr sz="1400" b="0" i="0" u="none" strike="noStrike" cap="none">
                    <a:solidFill>
                      <a:srgbClr val="222222"/>
                    </a:solidFill>
                    <a:latin typeface="Arial"/>
                    <a:ea typeface="Arial"/>
                    <a:cs typeface="Arial"/>
                    <a:sym typeface="Arial"/>
                  </a:endParaRPr>
                </a:p>
                <a:p>
                  <a:pPr marL="228600" marR="0" lvl="1" indent="-228600" algn="l" rtl="0">
                    <a:lnSpc>
                      <a:spcPct val="90000"/>
                    </a:lnSpc>
                    <a:spcBef>
                      <a:spcPts val="360"/>
                    </a:spcBef>
                    <a:spcAft>
                      <a:spcPts val="0"/>
                    </a:spcAft>
                    <a:buClr>
                      <a:srgbClr val="222222"/>
                    </a:buClr>
                    <a:buSzPts val="2400"/>
                    <a:buFont typeface="Trebuchet MS"/>
                    <a:buChar char="•"/>
                  </a:pPr>
                  <a:r>
                    <a:rPr lang="en-US" sz="2400" b="0" i="0" u="none" strike="noStrike" cap="none">
                      <a:solidFill>
                        <a:srgbClr val="222222"/>
                      </a:solidFill>
                      <a:latin typeface="Trebuchet MS"/>
                      <a:ea typeface="Trebuchet MS"/>
                      <a:cs typeface="Trebuchet MS"/>
                      <a:sym typeface="Trebuchet MS"/>
                    </a:rPr>
                    <a:t> A clearly worded </a:t>
                  </a:r>
                  <a:r>
                    <a:rPr lang="en-US" sz="2400" b="1" i="0" u="none" strike="noStrike" cap="none">
                      <a:solidFill>
                        <a:srgbClr val="222222"/>
                      </a:solidFill>
                      <a:latin typeface="Trebuchet MS"/>
                      <a:ea typeface="Trebuchet MS"/>
                      <a:cs typeface="Trebuchet MS"/>
                      <a:sym typeface="Trebuchet MS"/>
                    </a:rPr>
                    <a:t>outcome </a:t>
                  </a:r>
                  <a:r>
                    <a:rPr lang="en-US" sz="2400" b="0" i="0" u="none" strike="noStrike" cap="none">
                      <a:solidFill>
                        <a:srgbClr val="222222"/>
                      </a:solidFill>
                      <a:latin typeface="Trebuchet MS"/>
                      <a:ea typeface="Trebuchet MS"/>
                      <a:cs typeface="Trebuchet MS"/>
                      <a:sym typeface="Trebuchet MS"/>
                    </a:rPr>
                    <a:t>statement that puts the numbers in context.  </a:t>
                  </a:r>
                  <a:endParaRPr sz="1400" b="0" i="0" u="none" strike="noStrike" cap="none">
                    <a:solidFill>
                      <a:srgbClr val="222222"/>
                    </a:solidFill>
                    <a:latin typeface="Arial"/>
                    <a:ea typeface="Arial"/>
                    <a:cs typeface="Arial"/>
                    <a:sym typeface="Arial"/>
                  </a:endParaRPr>
                </a:p>
                <a:p>
                  <a:pPr marL="228600" marR="0" lvl="1" indent="-228600" algn="l" rtl="0">
                    <a:lnSpc>
                      <a:spcPct val="90000"/>
                    </a:lnSpc>
                    <a:spcBef>
                      <a:spcPts val="360"/>
                    </a:spcBef>
                    <a:spcAft>
                      <a:spcPts val="0"/>
                    </a:spcAft>
                    <a:buClr>
                      <a:srgbClr val="222222"/>
                    </a:buClr>
                    <a:buSzPts val="2400"/>
                    <a:buFont typeface="Trebuchet MS"/>
                    <a:buChar char="•"/>
                  </a:pPr>
                  <a:r>
                    <a:rPr lang="en-US" sz="2400" b="0" i="0" u="none" strike="noStrike" cap="none">
                      <a:solidFill>
                        <a:srgbClr val="222222"/>
                      </a:solidFill>
                      <a:latin typeface="Trebuchet MS"/>
                      <a:ea typeface="Trebuchet MS"/>
                      <a:cs typeface="Trebuchet MS"/>
                      <a:sym typeface="Trebuchet MS"/>
                    </a:rPr>
                    <a:t>The </a:t>
                  </a:r>
                  <a:r>
                    <a:rPr lang="en-US" sz="2400" b="1" i="0" u="none" strike="noStrike" cap="none">
                      <a:solidFill>
                        <a:srgbClr val="222222"/>
                      </a:solidFill>
                      <a:latin typeface="Trebuchet MS"/>
                      <a:ea typeface="Trebuchet MS"/>
                      <a:cs typeface="Trebuchet MS"/>
                      <a:sym typeface="Trebuchet MS"/>
                    </a:rPr>
                    <a:t>time frame </a:t>
                  </a:r>
                  <a:r>
                    <a:rPr lang="en-US" sz="2400" b="0" i="0" u="none" strike="noStrike" cap="none">
                      <a:solidFill>
                        <a:srgbClr val="222222"/>
                      </a:solidFill>
                      <a:latin typeface="Trebuchet MS"/>
                      <a:ea typeface="Trebuchet MS"/>
                      <a:cs typeface="Trebuchet MS"/>
                      <a:sym typeface="Trebuchet MS"/>
                    </a:rPr>
                    <a:t>for the expected performance.</a:t>
                  </a:r>
                  <a:endParaRPr sz="1400" b="0" i="0" u="none" strike="noStrike" cap="none">
                    <a:solidFill>
                      <a:srgbClr val="222222"/>
                    </a:solidFill>
                    <a:latin typeface="Arial"/>
                    <a:ea typeface="Arial"/>
                    <a:cs typeface="Arial"/>
                    <a:sym typeface="Arial"/>
                  </a:endParaRPr>
                </a:p>
              </p:txBody>
            </p:sp>
          </p:grpSp>
          <p:grpSp>
            <p:nvGrpSpPr>
              <p:cNvPr id="800" name="Google Shape;800;p33"/>
              <p:cNvGrpSpPr/>
              <p:nvPr/>
            </p:nvGrpSpPr>
            <p:grpSpPr>
              <a:xfrm>
                <a:off x="7720665" y="2293749"/>
                <a:ext cx="3131746" cy="678960"/>
                <a:chOff x="0" y="0"/>
                <a:chExt cx="3131746" cy="678960"/>
              </a:xfrm>
            </p:grpSpPr>
            <p:sp>
              <p:nvSpPr>
                <p:cNvPr id="801" name="Google Shape;801;p33"/>
                <p:cNvSpPr/>
                <p:nvPr/>
              </p:nvSpPr>
              <p:spPr>
                <a:xfrm>
                  <a:off x="0" y="0"/>
                  <a:ext cx="3131746" cy="678960"/>
                </a:xfrm>
                <a:prstGeom prst="roundRect">
                  <a:avLst>
                    <a:gd name="adj" fmla="val 16667"/>
                  </a:avLst>
                </a:prstGeom>
                <a:solidFill>
                  <a:srgbClr val="42A3FD"/>
                </a:solidFill>
                <a:ln w="38100" cap="flat" cmpd="sng">
                  <a:solidFill>
                    <a:schemeClr val="lt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2" name="Google Shape;802;p33"/>
                <p:cNvSpPr txBox="1"/>
                <p:nvPr/>
              </p:nvSpPr>
              <p:spPr>
                <a:xfrm>
                  <a:off x="33144" y="33144"/>
                  <a:ext cx="3065458" cy="612672"/>
                </a:xfrm>
                <a:prstGeom prst="rect">
                  <a:avLst/>
                </a:prstGeom>
                <a:solidFill>
                  <a:srgbClr val="2D348E"/>
                </a:solidFill>
                <a:ln>
                  <a:noFill/>
                </a:ln>
              </p:spPr>
              <p:txBody>
                <a:bodyPr spcFirstLastPara="1" wrap="square" lIns="118350" tIns="0" rIns="118350" bIns="0" anchor="ctr" anchorCtr="0">
                  <a:noAutofit/>
                </a:bodyPr>
                <a:lstStyle/>
                <a:p>
                  <a:pPr marL="0" marR="0" lvl="0" indent="0" algn="l" rtl="0">
                    <a:lnSpc>
                      <a:spcPct val="90000"/>
                    </a:lnSpc>
                    <a:spcBef>
                      <a:spcPts val="0"/>
                    </a:spcBef>
                    <a:spcAft>
                      <a:spcPts val="0"/>
                    </a:spcAft>
                    <a:buClr>
                      <a:schemeClr val="dk1"/>
                    </a:buClr>
                    <a:buSzPts val="2300"/>
                    <a:buFont typeface="Trebuchet MS"/>
                    <a:buNone/>
                  </a:pPr>
                  <a:r>
                    <a:rPr lang="en-US" sz="2300" b="0" i="0" u="none" strike="noStrike" cap="none">
                      <a:solidFill>
                        <a:schemeClr val="dk1"/>
                      </a:solidFill>
                      <a:latin typeface="Trebuchet MS"/>
                      <a:ea typeface="Trebuchet MS"/>
                      <a:cs typeface="Trebuchet MS"/>
                      <a:sym typeface="Trebuchet MS"/>
                    </a:rPr>
                    <a:t>Be sure to include: </a:t>
                  </a:r>
                  <a:endParaRPr sz="1400" b="0" i="0" u="none" strike="noStrike" cap="none">
                    <a:solidFill>
                      <a:srgbClr val="000000"/>
                    </a:solidFill>
                    <a:latin typeface="Arial"/>
                    <a:ea typeface="Arial"/>
                    <a:cs typeface="Arial"/>
                    <a:sym typeface="Arial"/>
                  </a:endParaRPr>
                </a:p>
              </p:txBody>
            </p:sp>
          </p:grpSp>
        </p:grpSp>
      </p:grpSp>
      <p:sp>
        <p:nvSpPr>
          <p:cNvPr id="803" name="Google Shape;803;p33"/>
          <p:cNvSpPr txBox="1">
            <a:spLocks noGrp="1"/>
          </p:cNvSpPr>
          <p:nvPr>
            <p:ph type="sldNum" idx="12"/>
          </p:nvPr>
        </p:nvSpPr>
        <p:spPr>
          <a:xfrm>
            <a:off x="12169648" y="9007124"/>
            <a:ext cx="780300" cy="746700"/>
          </a:xfrm>
          <a:prstGeom prst="rect">
            <a:avLst/>
          </a:prstGeom>
          <a:noFill/>
          <a:ln>
            <a:noFill/>
          </a:ln>
        </p:spPr>
        <p:txBody>
          <a:bodyPr spcFirstLastPara="1" wrap="square" lIns="130025" tIns="130025" rIns="130025" bIns="130025" anchor="t" anchorCtr="0">
            <a:noAutofit/>
          </a:bodyPr>
          <a:lstStyle/>
          <a:p>
            <a:pPr marL="0" lvl="0" indent="0" algn="r" rtl="0">
              <a:lnSpc>
                <a:spcPct val="100000"/>
              </a:lnSpc>
              <a:spcBef>
                <a:spcPts val="0"/>
              </a:spcBef>
              <a:spcAft>
                <a:spcPts val="0"/>
              </a:spcAft>
              <a:buSzPts val="1800"/>
              <a:buNone/>
            </a:pPr>
            <a:fld id="{00000000-1234-1234-1234-123412341234}" type="slidenum">
              <a:rPr lang="en-US"/>
              <a:t>49</a:t>
            </a:fld>
            <a:endParaRPr/>
          </a:p>
        </p:txBody>
      </p:sp>
      <p:pic>
        <p:nvPicPr>
          <p:cNvPr id="804" name="Google Shape;804;p33"/>
          <p:cNvPicPr preferRelativeResize="0"/>
          <p:nvPr/>
        </p:nvPicPr>
        <p:blipFill rotWithShape="1">
          <a:blip r:embed="rId4">
            <a:alphaModFix/>
          </a:blip>
          <a:srcRect/>
          <a:stretch/>
        </p:blipFill>
        <p:spPr>
          <a:xfrm>
            <a:off x="10410349" y="399511"/>
            <a:ext cx="2039111" cy="350062"/>
          </a:xfrm>
          <a:prstGeom prst="rect">
            <a:avLst/>
          </a:prstGeom>
          <a:noFill/>
          <a:ln>
            <a:noFill/>
          </a:ln>
        </p:spPr>
      </p:pic>
      <p:grpSp>
        <p:nvGrpSpPr>
          <p:cNvPr id="805" name="Google Shape;805;p33"/>
          <p:cNvGrpSpPr/>
          <p:nvPr/>
        </p:nvGrpSpPr>
        <p:grpSpPr>
          <a:xfrm>
            <a:off x="8102600" y="8841472"/>
            <a:ext cx="4343399" cy="835928"/>
            <a:chOff x="8102600" y="8841472"/>
            <a:chExt cx="4343399" cy="835928"/>
          </a:xfrm>
        </p:grpSpPr>
        <p:pic>
          <p:nvPicPr>
            <p:cNvPr id="806" name="Google Shape;806;p33"/>
            <p:cNvPicPr preferRelativeResize="0"/>
            <p:nvPr/>
          </p:nvPicPr>
          <p:blipFill rotWithShape="1">
            <a:blip r:embed="rId5">
              <a:alphaModFix/>
            </a:blip>
            <a:srcRect/>
            <a:stretch/>
          </p:blipFill>
          <p:spPr>
            <a:xfrm>
              <a:off x="11014746" y="8991600"/>
              <a:ext cx="1431253" cy="685800"/>
            </a:xfrm>
            <a:prstGeom prst="rect">
              <a:avLst/>
            </a:prstGeom>
            <a:noFill/>
            <a:ln>
              <a:noFill/>
            </a:ln>
          </p:spPr>
        </p:pic>
        <p:sp>
          <p:nvSpPr>
            <p:cNvPr id="807" name="Google Shape;807;p33"/>
            <p:cNvSpPr txBox="1"/>
            <p:nvPr/>
          </p:nvSpPr>
          <p:spPr>
            <a:xfrm>
              <a:off x="8102600" y="8841472"/>
              <a:ext cx="2634325"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C0D0E"/>
                  </a:solidFill>
                  <a:latin typeface="Trebuchet MS"/>
                  <a:ea typeface="Trebuchet MS"/>
                  <a:cs typeface="Trebuchet MS"/>
                  <a:sym typeface="Trebuchet MS"/>
                </a:rPr>
                <a:t>Colorado Community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C0D0E"/>
                  </a:solidFill>
                  <a:latin typeface="Trebuchet MS"/>
                  <a:ea typeface="Trebuchet MS"/>
                  <a:cs typeface="Trebuchet MS"/>
                  <a:sym typeface="Trebuchet MS"/>
                </a:rPr>
                <a:t>Action Association</a:t>
              </a:r>
              <a:endParaRPr sz="1400" b="0" i="0" u="none" strike="noStrike" cap="none">
                <a:solidFill>
                  <a:srgbClr val="000000"/>
                </a:solidFill>
                <a:latin typeface="Arial"/>
                <a:ea typeface="Arial"/>
                <a:cs typeface="Arial"/>
                <a:sym typeface="Arial"/>
              </a:endParaRPr>
            </a:p>
          </p:txBody>
        </p:sp>
        <p:cxnSp>
          <p:nvCxnSpPr>
            <p:cNvPr id="808" name="Google Shape;808;p33"/>
            <p:cNvCxnSpPr/>
            <p:nvPr/>
          </p:nvCxnSpPr>
          <p:spPr>
            <a:xfrm>
              <a:off x="10859677" y="9046464"/>
              <a:ext cx="0" cy="598318"/>
            </a:xfrm>
            <a:prstGeom prst="straightConnector1">
              <a:avLst/>
            </a:prstGeom>
            <a:solidFill>
              <a:srgbClr val="14943F"/>
            </a:solidFill>
            <a:ln w="15875" cap="flat" cmpd="sng">
              <a:solidFill>
                <a:srgbClr val="000000"/>
              </a:solidFill>
              <a:prstDash val="solid"/>
              <a:miter lim="0"/>
              <a:headEnd type="none" w="sm" len="sm"/>
              <a:tailEnd type="none" w="sm" len="sm"/>
            </a:ln>
          </p:spPr>
        </p:cxnSp>
      </p:grpSp>
      <p:sp>
        <p:nvSpPr>
          <p:cNvPr id="809" name="Google Shape;809;p33"/>
          <p:cNvSpPr txBox="1">
            <a:spLocks noGrp="1"/>
          </p:cNvSpPr>
          <p:nvPr>
            <p:ph type="title"/>
          </p:nvPr>
        </p:nvSpPr>
        <p:spPr>
          <a:xfrm>
            <a:off x="1016000" y="130799"/>
            <a:ext cx="10972800" cy="1213513"/>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SzPts val="1400"/>
              <a:buNone/>
            </a:pPr>
            <a:r>
              <a:rPr lang="en-US" b="1">
                <a:solidFill>
                  <a:srgbClr val="2D348E"/>
                </a:solidFill>
              </a:rPr>
              <a:t>ACTIVITY</a:t>
            </a:r>
            <a:endParaRPr/>
          </a:p>
        </p:txBody>
      </p:sp>
      <p:sp>
        <p:nvSpPr>
          <p:cNvPr id="810" name="Google Shape;810;p33"/>
          <p:cNvSpPr txBox="1"/>
          <p:nvPr/>
        </p:nvSpPr>
        <p:spPr>
          <a:xfrm>
            <a:off x="1856096" y="1189552"/>
            <a:ext cx="9158650" cy="76944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4400" b="0" i="0" u="none" strike="noStrike" cap="none">
                <a:solidFill>
                  <a:srgbClr val="000000"/>
                </a:solidFill>
                <a:latin typeface="Trebuchet MS"/>
                <a:ea typeface="Trebuchet MS"/>
                <a:cs typeface="Trebuchet MS"/>
                <a:sym typeface="Trebuchet MS"/>
              </a:rPr>
              <a:t>Breakout Groups:</a:t>
            </a:r>
            <a:endParaRPr sz="4400" b="0" i="0" u="none" strike="noStrike" cap="none">
              <a:solidFill>
                <a:srgbClr val="000000"/>
              </a:solidFill>
              <a:latin typeface="Trebuchet MS"/>
              <a:ea typeface="Trebuchet MS"/>
              <a:cs typeface="Trebuchet MS"/>
              <a:sym typeface="Trebuchet MS"/>
            </a:endParaRPr>
          </a:p>
        </p:txBody>
      </p:sp>
    </p:spTree>
    <p:extLst>
      <p:ext uri="{BB962C8B-B14F-4D97-AF65-F5344CB8AC3E}">
        <p14:creationId xmlns:p14="http://schemas.microsoft.com/office/powerpoint/2010/main" val="15961036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75"/>
          <p:cNvSpPr txBox="1">
            <a:spLocks noGrp="1"/>
          </p:cNvSpPr>
          <p:nvPr>
            <p:ph type="title"/>
          </p:nvPr>
        </p:nvSpPr>
        <p:spPr>
          <a:xfrm>
            <a:off x="635000" y="1663372"/>
            <a:ext cx="10972800" cy="12498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rgbClr val="000000"/>
              </a:buClr>
              <a:buSzPts val="1400"/>
              <a:buFont typeface="Arial"/>
              <a:buNone/>
            </a:pPr>
            <a:r>
              <a:rPr lang="en-US" b="1">
                <a:solidFill>
                  <a:srgbClr val="2D348E"/>
                </a:solidFill>
              </a:rPr>
              <a:t>Presenter Introductions</a:t>
            </a:r>
            <a:endParaRPr b="1"/>
          </a:p>
        </p:txBody>
      </p:sp>
      <p:sp>
        <p:nvSpPr>
          <p:cNvPr id="134" name="Google Shape;134;p75"/>
          <p:cNvSpPr txBox="1">
            <a:spLocks noGrp="1"/>
          </p:cNvSpPr>
          <p:nvPr>
            <p:ph type="body" idx="1"/>
          </p:nvPr>
        </p:nvSpPr>
        <p:spPr>
          <a:xfrm>
            <a:off x="635000" y="2642215"/>
            <a:ext cx="10972800" cy="6553200"/>
          </a:xfrm>
          <a:prstGeom prst="rect">
            <a:avLst/>
          </a:prstGeom>
          <a:noFill/>
          <a:ln>
            <a:noFill/>
          </a:ln>
        </p:spPr>
        <p:txBody>
          <a:bodyPr spcFirstLastPara="1" wrap="square" lIns="91425" tIns="45700" rIns="91425" bIns="45700" anchor="t" anchorCtr="0">
            <a:noAutofit/>
          </a:bodyPr>
          <a:lstStyle/>
          <a:p>
            <a:pPr marL="914400" lvl="0" indent="0" algn="l" rtl="0">
              <a:lnSpc>
                <a:spcPct val="100000"/>
              </a:lnSpc>
              <a:spcBef>
                <a:spcPts val="4200"/>
              </a:spcBef>
              <a:spcAft>
                <a:spcPts val="0"/>
              </a:spcAft>
              <a:buNone/>
            </a:pPr>
            <a:endParaRPr>
              <a:solidFill>
                <a:srgbClr val="222222"/>
              </a:solidFill>
            </a:endParaRPr>
          </a:p>
          <a:p>
            <a:pPr marL="457200" lvl="0" indent="-317500" algn="l" rtl="0">
              <a:lnSpc>
                <a:spcPct val="100000"/>
              </a:lnSpc>
              <a:spcBef>
                <a:spcPts val="4200"/>
              </a:spcBef>
              <a:spcAft>
                <a:spcPts val="0"/>
              </a:spcAft>
              <a:buClr>
                <a:srgbClr val="222222"/>
              </a:buClr>
              <a:buSzPts val="1400"/>
              <a:buChar char="●"/>
            </a:pPr>
            <a:r>
              <a:rPr lang="en-US">
                <a:solidFill>
                  <a:srgbClr val="222222"/>
                </a:solidFill>
              </a:rPr>
              <a:t>Alex Diaz, Colorado Department of Local Affairs</a:t>
            </a:r>
            <a:endParaRPr>
              <a:solidFill>
                <a:srgbClr val="222222"/>
              </a:solidFill>
            </a:endParaRPr>
          </a:p>
          <a:p>
            <a:pPr marL="914400" lvl="0" indent="0" algn="l" rtl="0">
              <a:lnSpc>
                <a:spcPct val="100000"/>
              </a:lnSpc>
              <a:spcBef>
                <a:spcPts val="4200"/>
              </a:spcBef>
              <a:spcAft>
                <a:spcPts val="0"/>
              </a:spcAft>
              <a:buNone/>
            </a:pPr>
            <a:endParaRPr sz="200">
              <a:solidFill>
                <a:srgbClr val="222222"/>
              </a:solidFill>
            </a:endParaRPr>
          </a:p>
          <a:p>
            <a:pPr marL="457200" lvl="0" indent="-317500" algn="l" rtl="0">
              <a:lnSpc>
                <a:spcPct val="100000"/>
              </a:lnSpc>
              <a:spcBef>
                <a:spcPts val="4200"/>
              </a:spcBef>
              <a:spcAft>
                <a:spcPts val="0"/>
              </a:spcAft>
              <a:buClr>
                <a:srgbClr val="222222"/>
              </a:buClr>
              <a:buSzPts val="1400"/>
              <a:buChar char="●"/>
            </a:pPr>
            <a:r>
              <a:rPr lang="en-US">
                <a:solidFill>
                  <a:srgbClr val="222222"/>
                </a:solidFill>
              </a:rPr>
              <a:t>Colorado Community Action Association</a:t>
            </a:r>
            <a:endParaRPr>
              <a:solidFill>
                <a:srgbClr val="222222"/>
              </a:solidFill>
            </a:endParaRPr>
          </a:p>
          <a:p>
            <a:pPr marL="1371600" lvl="1" indent="-317500" algn="l" rtl="0">
              <a:lnSpc>
                <a:spcPct val="100000"/>
              </a:lnSpc>
              <a:spcBef>
                <a:spcPts val="0"/>
              </a:spcBef>
              <a:spcAft>
                <a:spcPts val="0"/>
              </a:spcAft>
              <a:buClr>
                <a:srgbClr val="222222"/>
              </a:buClr>
              <a:buSzPts val="1400"/>
              <a:buChar char="○"/>
            </a:pPr>
            <a:r>
              <a:rPr lang="en-US">
                <a:solidFill>
                  <a:srgbClr val="222222"/>
                </a:solidFill>
              </a:rPr>
              <a:t>Jessica Roschen</a:t>
            </a:r>
            <a:endParaRPr>
              <a:solidFill>
                <a:srgbClr val="222222"/>
              </a:solidFill>
            </a:endParaRPr>
          </a:p>
          <a:p>
            <a:pPr marL="1371600" lvl="1" indent="-317500" algn="l" rtl="0">
              <a:lnSpc>
                <a:spcPct val="100000"/>
              </a:lnSpc>
              <a:spcBef>
                <a:spcPts val="0"/>
              </a:spcBef>
              <a:spcAft>
                <a:spcPts val="0"/>
              </a:spcAft>
              <a:buClr>
                <a:srgbClr val="222222"/>
              </a:buClr>
              <a:buSzPts val="1400"/>
              <a:buChar char="○"/>
            </a:pPr>
            <a:r>
              <a:rPr lang="en-US">
                <a:solidFill>
                  <a:srgbClr val="222222"/>
                </a:solidFill>
              </a:rPr>
              <a:t>Liz Espinoza</a:t>
            </a:r>
            <a:endParaRPr>
              <a:solidFill>
                <a:srgbClr val="222222"/>
              </a:solidFill>
            </a:endParaRPr>
          </a:p>
          <a:p>
            <a:pPr marL="1371600" lvl="1" indent="-317500" algn="l" rtl="0">
              <a:lnSpc>
                <a:spcPct val="100000"/>
              </a:lnSpc>
              <a:spcBef>
                <a:spcPts val="0"/>
              </a:spcBef>
              <a:spcAft>
                <a:spcPts val="0"/>
              </a:spcAft>
              <a:buClr>
                <a:srgbClr val="222222"/>
              </a:buClr>
              <a:buSzPts val="1400"/>
              <a:buChar char="○"/>
            </a:pPr>
            <a:r>
              <a:rPr lang="en-US">
                <a:solidFill>
                  <a:srgbClr val="222222"/>
                </a:solidFill>
              </a:rPr>
              <a:t>Josiah Masingale</a:t>
            </a:r>
            <a:endParaRPr>
              <a:solidFill>
                <a:srgbClr val="222222"/>
              </a:solidFill>
            </a:endParaRPr>
          </a:p>
        </p:txBody>
      </p:sp>
      <p:sp>
        <p:nvSpPr>
          <p:cNvPr id="135" name="Google Shape;135;p75"/>
          <p:cNvSpPr txBox="1">
            <a:spLocks noGrp="1"/>
          </p:cNvSpPr>
          <p:nvPr>
            <p:ph type="sldNum" idx="12"/>
          </p:nvPr>
        </p:nvSpPr>
        <p:spPr>
          <a:xfrm>
            <a:off x="12169648" y="9007124"/>
            <a:ext cx="780300" cy="746700"/>
          </a:xfrm>
          <a:prstGeom prst="rect">
            <a:avLst/>
          </a:prstGeom>
          <a:noFill/>
          <a:ln>
            <a:noFill/>
          </a:ln>
        </p:spPr>
        <p:txBody>
          <a:bodyPr spcFirstLastPara="1" wrap="square" lIns="130025" tIns="130025" rIns="130025" bIns="130025" anchor="t" anchorCtr="0">
            <a:noAutofit/>
          </a:bodyPr>
          <a:lstStyle/>
          <a:p>
            <a:pPr marL="0" lvl="0" indent="0" algn="r" rtl="0">
              <a:lnSpc>
                <a:spcPct val="100000"/>
              </a:lnSpc>
              <a:spcBef>
                <a:spcPts val="0"/>
              </a:spcBef>
              <a:spcAft>
                <a:spcPts val="0"/>
              </a:spcAft>
              <a:buSzPts val="1800"/>
              <a:buNone/>
            </a:pPr>
            <a:fld id="{00000000-1234-1234-1234-123412341234}" type="slidenum">
              <a:rPr lang="en-US"/>
              <a:t>5</a:t>
            </a:fld>
            <a:endParaRPr/>
          </a:p>
        </p:txBody>
      </p:sp>
      <p:grpSp>
        <p:nvGrpSpPr>
          <p:cNvPr id="136" name="Google Shape;136;p75"/>
          <p:cNvGrpSpPr/>
          <p:nvPr/>
        </p:nvGrpSpPr>
        <p:grpSpPr>
          <a:xfrm>
            <a:off x="8102600" y="8841472"/>
            <a:ext cx="4343399" cy="835928"/>
            <a:chOff x="8102600" y="8841472"/>
            <a:chExt cx="4343399" cy="835928"/>
          </a:xfrm>
        </p:grpSpPr>
        <p:pic>
          <p:nvPicPr>
            <p:cNvPr id="137" name="Google Shape;137;p75"/>
            <p:cNvPicPr preferRelativeResize="0"/>
            <p:nvPr/>
          </p:nvPicPr>
          <p:blipFill rotWithShape="1">
            <a:blip r:embed="rId3">
              <a:alphaModFix/>
            </a:blip>
            <a:srcRect/>
            <a:stretch/>
          </p:blipFill>
          <p:spPr>
            <a:xfrm>
              <a:off x="11014746" y="8991600"/>
              <a:ext cx="1431253" cy="685800"/>
            </a:xfrm>
            <a:prstGeom prst="rect">
              <a:avLst/>
            </a:prstGeom>
            <a:noFill/>
            <a:ln>
              <a:noFill/>
            </a:ln>
          </p:spPr>
        </p:pic>
        <p:sp>
          <p:nvSpPr>
            <p:cNvPr id="138" name="Google Shape;138;p75"/>
            <p:cNvSpPr txBox="1"/>
            <p:nvPr/>
          </p:nvSpPr>
          <p:spPr>
            <a:xfrm>
              <a:off x="8102600" y="8841472"/>
              <a:ext cx="2634325"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C0D0E"/>
                  </a:solidFill>
                  <a:latin typeface="Trebuchet MS"/>
                  <a:ea typeface="Trebuchet MS"/>
                  <a:cs typeface="Trebuchet MS"/>
                  <a:sym typeface="Trebuchet MS"/>
                </a:rPr>
                <a:t>Colorado Community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C0D0E"/>
                  </a:solidFill>
                  <a:latin typeface="Trebuchet MS"/>
                  <a:ea typeface="Trebuchet MS"/>
                  <a:cs typeface="Trebuchet MS"/>
                  <a:sym typeface="Trebuchet MS"/>
                </a:rPr>
                <a:t>Action Association</a:t>
              </a:r>
              <a:endParaRPr sz="1400" b="0" i="0" u="none" strike="noStrike" cap="none">
                <a:solidFill>
                  <a:srgbClr val="000000"/>
                </a:solidFill>
                <a:latin typeface="Arial"/>
                <a:ea typeface="Arial"/>
                <a:cs typeface="Arial"/>
                <a:sym typeface="Arial"/>
              </a:endParaRPr>
            </a:p>
          </p:txBody>
        </p:sp>
        <p:cxnSp>
          <p:nvCxnSpPr>
            <p:cNvPr id="139" name="Google Shape;139;p75"/>
            <p:cNvCxnSpPr/>
            <p:nvPr/>
          </p:nvCxnSpPr>
          <p:spPr>
            <a:xfrm>
              <a:off x="10859677" y="9046464"/>
              <a:ext cx="0" cy="598318"/>
            </a:xfrm>
            <a:prstGeom prst="straightConnector1">
              <a:avLst/>
            </a:prstGeom>
            <a:solidFill>
              <a:srgbClr val="14943F"/>
            </a:solidFill>
            <a:ln w="15875" cap="flat" cmpd="sng">
              <a:solidFill>
                <a:srgbClr val="000000"/>
              </a:solidFill>
              <a:prstDash val="solid"/>
              <a:miter lim="0"/>
              <a:headEnd type="none" w="sm" len="sm"/>
              <a:tailEnd type="none" w="sm" len="sm"/>
            </a:ln>
          </p:spPr>
        </p:cxnSp>
      </p:grpSp>
      <p:pic>
        <p:nvPicPr>
          <p:cNvPr id="140" name="Google Shape;140;p75"/>
          <p:cNvPicPr preferRelativeResize="0"/>
          <p:nvPr/>
        </p:nvPicPr>
        <p:blipFill rotWithShape="1">
          <a:blip r:embed="rId3">
            <a:alphaModFix/>
          </a:blip>
          <a:srcRect/>
          <a:stretch/>
        </p:blipFill>
        <p:spPr>
          <a:xfrm>
            <a:off x="11233434" y="190500"/>
            <a:ext cx="1431253" cy="685800"/>
          </a:xfrm>
          <a:prstGeom prst="rect">
            <a:avLst/>
          </a:prstGeom>
          <a:noFill/>
          <a:ln>
            <a:noFill/>
          </a:ln>
        </p:spPr>
      </p:pic>
      <p:pic>
        <p:nvPicPr>
          <p:cNvPr id="141" name="Google Shape;141;p75"/>
          <p:cNvPicPr preferRelativeResize="0"/>
          <p:nvPr/>
        </p:nvPicPr>
        <p:blipFill rotWithShape="1">
          <a:blip r:embed="rId4">
            <a:alphaModFix/>
          </a:blip>
          <a:srcRect/>
          <a:stretch/>
        </p:blipFill>
        <p:spPr>
          <a:xfrm>
            <a:off x="377444" y="301218"/>
            <a:ext cx="2137156" cy="575081"/>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814"/>
        <p:cNvGrpSpPr/>
        <p:nvPr/>
      </p:nvGrpSpPr>
      <p:grpSpPr>
        <a:xfrm>
          <a:off x="0" y="0"/>
          <a:ext cx="0" cy="0"/>
          <a:chOff x="0" y="0"/>
          <a:chExt cx="0" cy="0"/>
        </a:xfrm>
      </p:grpSpPr>
      <p:sp>
        <p:nvSpPr>
          <p:cNvPr id="816" name="Google Shape;816;p34"/>
          <p:cNvSpPr txBox="1"/>
          <p:nvPr/>
        </p:nvSpPr>
        <p:spPr>
          <a:xfrm>
            <a:off x="271304" y="8549593"/>
            <a:ext cx="3771900" cy="228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rPr>
              <a:t>MATERIAL FROM INTRO TO ROMA 5.1, 2020</a:t>
            </a:r>
            <a:endParaRPr sz="1400" b="0" i="0" u="none" strike="noStrike" cap="none">
              <a:solidFill>
                <a:srgbClr val="000000"/>
              </a:solidFill>
              <a:latin typeface="Arial"/>
              <a:ea typeface="Arial"/>
              <a:cs typeface="Arial"/>
              <a:sym typeface="Arial"/>
            </a:endParaRPr>
          </a:p>
        </p:txBody>
      </p:sp>
      <p:sp>
        <p:nvSpPr>
          <p:cNvPr id="817" name="Google Shape;817;p34"/>
          <p:cNvSpPr txBox="1">
            <a:spLocks noGrp="1"/>
          </p:cNvSpPr>
          <p:nvPr>
            <p:ph type="title"/>
          </p:nvPr>
        </p:nvSpPr>
        <p:spPr>
          <a:xfrm>
            <a:off x="4063314" y="560383"/>
            <a:ext cx="7667058" cy="22860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r>
              <a:rPr lang="en-US" b="1">
                <a:solidFill>
                  <a:srgbClr val="2D348E"/>
                </a:solidFill>
              </a:rPr>
              <a:t>Establishing Measurement Tools</a:t>
            </a:r>
            <a:endParaRPr b="1"/>
          </a:p>
        </p:txBody>
      </p:sp>
      <p:sp>
        <p:nvSpPr>
          <p:cNvPr id="818" name="Google Shape;818;p34"/>
          <p:cNvSpPr txBox="1">
            <a:spLocks noGrp="1"/>
          </p:cNvSpPr>
          <p:nvPr>
            <p:ph type="body" idx="1"/>
          </p:nvPr>
        </p:nvSpPr>
        <p:spPr>
          <a:xfrm>
            <a:off x="4749800" y="2971800"/>
            <a:ext cx="6264946" cy="3482965"/>
          </a:xfrm>
          <a:prstGeom prst="rect">
            <a:avLst/>
          </a:prstGeom>
          <a:noFill/>
          <a:ln>
            <a:noFill/>
          </a:ln>
        </p:spPr>
        <p:txBody>
          <a:bodyPr spcFirstLastPara="1" wrap="square" lIns="91425" tIns="45700" rIns="91425" bIns="45700" anchor="t" anchorCtr="0">
            <a:normAutofit/>
          </a:bodyPr>
          <a:lstStyle/>
          <a:p>
            <a:pPr marL="342917" lvl="0" indent="-342917" algn="l" rtl="0">
              <a:lnSpc>
                <a:spcPct val="100000"/>
              </a:lnSpc>
              <a:spcBef>
                <a:spcPts val="0"/>
              </a:spcBef>
              <a:spcAft>
                <a:spcPts val="0"/>
              </a:spcAft>
              <a:buSzPts val="1400"/>
              <a:buNone/>
            </a:pPr>
            <a:endParaRPr sz="1650">
              <a:solidFill>
                <a:srgbClr val="222222"/>
              </a:solidFill>
            </a:endParaRPr>
          </a:p>
          <a:p>
            <a:pPr marL="342917" lvl="0" indent="-342917" algn="ctr" rtl="0">
              <a:lnSpc>
                <a:spcPct val="100000"/>
              </a:lnSpc>
              <a:spcBef>
                <a:spcPts val="4200"/>
              </a:spcBef>
              <a:spcAft>
                <a:spcPts val="0"/>
              </a:spcAft>
              <a:buSzPts val="1400"/>
              <a:buNone/>
            </a:pPr>
            <a:r>
              <a:rPr lang="en-US" sz="3600">
                <a:solidFill>
                  <a:srgbClr val="222222"/>
                </a:solidFill>
              </a:rPr>
              <a:t>Measurement tools are the documents that will </a:t>
            </a:r>
            <a:r>
              <a:rPr lang="en-US" sz="3600" b="1">
                <a:solidFill>
                  <a:srgbClr val="222222"/>
                </a:solidFill>
              </a:rPr>
              <a:t>prove</a:t>
            </a:r>
            <a:r>
              <a:rPr lang="en-US" sz="3600">
                <a:solidFill>
                  <a:srgbClr val="222222"/>
                </a:solidFill>
              </a:rPr>
              <a:t> your outputs and outcomes. </a:t>
            </a:r>
            <a:endParaRPr>
              <a:solidFill>
                <a:srgbClr val="222222"/>
              </a:solidFill>
            </a:endParaRPr>
          </a:p>
          <a:p>
            <a:pPr marL="342917" lvl="0" indent="-342917" algn="l" rtl="0">
              <a:lnSpc>
                <a:spcPct val="100000"/>
              </a:lnSpc>
              <a:spcBef>
                <a:spcPts val="4200"/>
              </a:spcBef>
              <a:spcAft>
                <a:spcPts val="0"/>
              </a:spcAft>
              <a:buSzPts val="1400"/>
              <a:buNone/>
            </a:pPr>
            <a:endParaRPr sz="1650">
              <a:solidFill>
                <a:srgbClr val="222222"/>
              </a:solidFill>
            </a:endParaRPr>
          </a:p>
        </p:txBody>
      </p:sp>
      <p:pic>
        <p:nvPicPr>
          <p:cNvPr id="819" name="Google Shape;819;p34"/>
          <p:cNvPicPr preferRelativeResize="0"/>
          <p:nvPr/>
        </p:nvPicPr>
        <p:blipFill rotWithShape="1">
          <a:blip r:embed="rId3">
            <a:alphaModFix/>
          </a:blip>
          <a:srcRect l="42848" r="31757" b="1"/>
          <a:stretch/>
        </p:blipFill>
        <p:spPr>
          <a:xfrm>
            <a:off x="453152" y="1635057"/>
            <a:ext cx="3408204" cy="5737748"/>
          </a:xfrm>
          <a:prstGeom prst="rect">
            <a:avLst/>
          </a:prstGeom>
          <a:noFill/>
          <a:ln>
            <a:noFill/>
          </a:ln>
        </p:spPr>
      </p:pic>
      <p:sp>
        <p:nvSpPr>
          <p:cNvPr id="820" name="Google Shape;820;p34"/>
          <p:cNvSpPr txBox="1">
            <a:spLocks noGrp="1"/>
          </p:cNvSpPr>
          <p:nvPr>
            <p:ph type="sldNum" idx="12"/>
          </p:nvPr>
        </p:nvSpPr>
        <p:spPr>
          <a:xfrm>
            <a:off x="12169648" y="9007124"/>
            <a:ext cx="780300" cy="746700"/>
          </a:xfrm>
          <a:prstGeom prst="rect">
            <a:avLst/>
          </a:prstGeom>
          <a:noFill/>
          <a:ln>
            <a:noFill/>
          </a:ln>
        </p:spPr>
        <p:txBody>
          <a:bodyPr spcFirstLastPara="1" wrap="square" lIns="130025" tIns="130025" rIns="130025" bIns="130025" anchor="t" anchorCtr="0">
            <a:noAutofit/>
          </a:bodyPr>
          <a:lstStyle/>
          <a:p>
            <a:pPr marL="0" lvl="0" indent="0" algn="r" rtl="0">
              <a:lnSpc>
                <a:spcPct val="100000"/>
              </a:lnSpc>
              <a:spcBef>
                <a:spcPts val="0"/>
              </a:spcBef>
              <a:spcAft>
                <a:spcPts val="0"/>
              </a:spcAft>
              <a:buSzPts val="1800"/>
              <a:buNone/>
            </a:pPr>
            <a:fld id="{00000000-1234-1234-1234-123412341234}" type="slidenum">
              <a:rPr lang="en-US"/>
              <a:t>50</a:t>
            </a:fld>
            <a:endParaRPr/>
          </a:p>
        </p:txBody>
      </p:sp>
      <p:pic>
        <p:nvPicPr>
          <p:cNvPr id="821" name="Google Shape;821;p34"/>
          <p:cNvPicPr preferRelativeResize="0"/>
          <p:nvPr/>
        </p:nvPicPr>
        <p:blipFill rotWithShape="1">
          <a:blip r:embed="rId4">
            <a:alphaModFix/>
          </a:blip>
          <a:srcRect/>
          <a:stretch/>
        </p:blipFill>
        <p:spPr>
          <a:xfrm>
            <a:off x="11233434" y="190500"/>
            <a:ext cx="1431253" cy="685800"/>
          </a:xfrm>
          <a:prstGeom prst="rect">
            <a:avLst/>
          </a:prstGeom>
          <a:noFill/>
          <a:ln>
            <a:noFill/>
          </a:ln>
        </p:spPr>
      </p:pic>
      <p:grpSp>
        <p:nvGrpSpPr>
          <p:cNvPr id="822" name="Google Shape;822;p34"/>
          <p:cNvGrpSpPr/>
          <p:nvPr/>
        </p:nvGrpSpPr>
        <p:grpSpPr>
          <a:xfrm>
            <a:off x="8102600" y="8841472"/>
            <a:ext cx="4343399" cy="835928"/>
            <a:chOff x="8102600" y="8841472"/>
            <a:chExt cx="4343399" cy="835928"/>
          </a:xfrm>
        </p:grpSpPr>
        <p:pic>
          <p:nvPicPr>
            <p:cNvPr id="823" name="Google Shape;823;p34"/>
            <p:cNvPicPr preferRelativeResize="0"/>
            <p:nvPr/>
          </p:nvPicPr>
          <p:blipFill rotWithShape="1">
            <a:blip r:embed="rId4">
              <a:alphaModFix/>
            </a:blip>
            <a:srcRect/>
            <a:stretch/>
          </p:blipFill>
          <p:spPr>
            <a:xfrm>
              <a:off x="11014746" y="8991600"/>
              <a:ext cx="1431253" cy="685800"/>
            </a:xfrm>
            <a:prstGeom prst="rect">
              <a:avLst/>
            </a:prstGeom>
            <a:noFill/>
            <a:ln>
              <a:noFill/>
            </a:ln>
          </p:spPr>
        </p:pic>
        <p:sp>
          <p:nvSpPr>
            <p:cNvPr id="824" name="Google Shape;824;p34"/>
            <p:cNvSpPr txBox="1"/>
            <p:nvPr/>
          </p:nvSpPr>
          <p:spPr>
            <a:xfrm>
              <a:off x="8102600" y="8841472"/>
              <a:ext cx="2634325"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C0D0E"/>
                  </a:solidFill>
                  <a:latin typeface="Trebuchet MS"/>
                  <a:ea typeface="Trebuchet MS"/>
                  <a:cs typeface="Trebuchet MS"/>
                  <a:sym typeface="Trebuchet MS"/>
                </a:rPr>
                <a:t>Colorado Community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C0D0E"/>
                  </a:solidFill>
                  <a:latin typeface="Trebuchet MS"/>
                  <a:ea typeface="Trebuchet MS"/>
                  <a:cs typeface="Trebuchet MS"/>
                  <a:sym typeface="Trebuchet MS"/>
                </a:rPr>
                <a:t>Action Association</a:t>
              </a:r>
              <a:endParaRPr sz="1400" b="0" i="0" u="none" strike="noStrike" cap="none">
                <a:solidFill>
                  <a:srgbClr val="000000"/>
                </a:solidFill>
                <a:latin typeface="Arial"/>
                <a:ea typeface="Arial"/>
                <a:cs typeface="Arial"/>
                <a:sym typeface="Arial"/>
              </a:endParaRPr>
            </a:p>
          </p:txBody>
        </p:sp>
        <p:cxnSp>
          <p:nvCxnSpPr>
            <p:cNvPr id="825" name="Google Shape;825;p34"/>
            <p:cNvCxnSpPr/>
            <p:nvPr/>
          </p:nvCxnSpPr>
          <p:spPr>
            <a:xfrm>
              <a:off x="10859677" y="9046464"/>
              <a:ext cx="0" cy="598318"/>
            </a:xfrm>
            <a:prstGeom prst="straightConnector1">
              <a:avLst/>
            </a:prstGeom>
            <a:solidFill>
              <a:srgbClr val="14943F"/>
            </a:solidFill>
            <a:ln w="15875" cap="flat" cmpd="sng">
              <a:solidFill>
                <a:srgbClr val="000000"/>
              </a:solidFill>
              <a:prstDash val="solid"/>
              <a:miter lim="0"/>
              <a:headEnd type="none" w="sm" len="sm"/>
              <a:tailEnd type="none" w="sm" len="sm"/>
            </a:ln>
          </p:spPr>
        </p:cxnSp>
      </p:gr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829"/>
        <p:cNvGrpSpPr/>
        <p:nvPr/>
      </p:nvGrpSpPr>
      <p:grpSpPr>
        <a:xfrm>
          <a:off x="0" y="0"/>
          <a:ext cx="0" cy="0"/>
          <a:chOff x="0" y="0"/>
          <a:chExt cx="0" cy="0"/>
        </a:xfrm>
      </p:grpSpPr>
      <p:sp>
        <p:nvSpPr>
          <p:cNvPr id="831" name="Google Shape;831;p35"/>
          <p:cNvSpPr txBox="1"/>
          <p:nvPr/>
        </p:nvSpPr>
        <p:spPr>
          <a:xfrm>
            <a:off x="271304" y="8549593"/>
            <a:ext cx="3771900" cy="228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rPr>
              <a:t>MATERIAL FROM INTRO TO ROMA 5.1, 2020</a:t>
            </a:r>
            <a:endParaRPr sz="1400" b="0" i="0" u="none" strike="noStrike" cap="none">
              <a:solidFill>
                <a:srgbClr val="000000"/>
              </a:solidFill>
              <a:latin typeface="Arial"/>
              <a:ea typeface="Arial"/>
              <a:cs typeface="Arial"/>
              <a:sym typeface="Arial"/>
            </a:endParaRPr>
          </a:p>
        </p:txBody>
      </p:sp>
      <p:pic>
        <p:nvPicPr>
          <p:cNvPr id="832" name="Google Shape;832;p35" descr="C:\Users\Veriton\AppData\Local\Microsoft\Windows\INetCache\IE\78QDK8ZE\measurement[1].jpg"/>
          <p:cNvPicPr preferRelativeResize="0"/>
          <p:nvPr/>
        </p:nvPicPr>
        <p:blipFill rotWithShape="1">
          <a:blip r:embed="rId3">
            <a:alphaModFix/>
          </a:blip>
          <a:srcRect/>
          <a:stretch/>
        </p:blipFill>
        <p:spPr>
          <a:xfrm>
            <a:off x="271304" y="172347"/>
            <a:ext cx="1756248" cy="1170833"/>
          </a:xfrm>
          <a:prstGeom prst="rect">
            <a:avLst/>
          </a:prstGeom>
          <a:noFill/>
          <a:ln>
            <a:noFill/>
          </a:ln>
        </p:spPr>
      </p:pic>
      <p:sp>
        <p:nvSpPr>
          <p:cNvPr id="833" name="Google Shape;833;p35"/>
          <p:cNvSpPr txBox="1">
            <a:spLocks noGrp="1"/>
          </p:cNvSpPr>
          <p:nvPr>
            <p:ph type="title"/>
          </p:nvPr>
        </p:nvSpPr>
        <p:spPr>
          <a:xfrm>
            <a:off x="756399" y="1405562"/>
            <a:ext cx="11323972" cy="1185238"/>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r>
              <a:rPr lang="en-US" sz="5400" b="1">
                <a:solidFill>
                  <a:srgbClr val="2D348E"/>
                </a:solidFill>
              </a:rPr>
              <a:t>Establishing Measurement Tools</a:t>
            </a:r>
            <a:endParaRPr sz="5400" b="1"/>
          </a:p>
        </p:txBody>
      </p:sp>
      <p:sp>
        <p:nvSpPr>
          <p:cNvPr id="834" name="Google Shape;834;p35"/>
          <p:cNvSpPr txBox="1"/>
          <p:nvPr/>
        </p:nvSpPr>
        <p:spPr>
          <a:xfrm>
            <a:off x="635000" y="3221548"/>
            <a:ext cx="5228826" cy="776060"/>
          </a:xfrm>
          <a:prstGeom prst="rect">
            <a:avLst/>
          </a:prstGeom>
          <a:noFill/>
          <a:ln>
            <a:noFill/>
          </a:ln>
        </p:spPr>
        <p:txBody>
          <a:bodyPr spcFirstLastPara="1" wrap="square" lIns="91425" tIns="45700" rIns="91425" bIns="45700" anchor="t" anchorCtr="0">
            <a:noAutofit/>
          </a:bodyPr>
          <a:lstStyle/>
          <a:p>
            <a:pPr marL="342917" marR="0" lvl="0" indent="-342917" algn="l" rtl="0">
              <a:lnSpc>
                <a:spcPct val="100000"/>
              </a:lnSpc>
              <a:spcBef>
                <a:spcPts val="0"/>
              </a:spcBef>
              <a:spcAft>
                <a:spcPts val="0"/>
              </a:spcAft>
              <a:buClr>
                <a:srgbClr val="000000"/>
              </a:buClr>
              <a:buSzPts val="3000"/>
              <a:buFont typeface="Arial"/>
              <a:buNone/>
            </a:pPr>
            <a:r>
              <a:rPr lang="en-US" sz="3000" b="1" i="0" u="none" strike="noStrike" cap="none">
                <a:solidFill>
                  <a:srgbClr val="53585F"/>
                </a:solidFill>
                <a:latin typeface="Trebuchet MS"/>
                <a:ea typeface="Trebuchet MS"/>
                <a:cs typeface="Trebuchet MS"/>
                <a:sym typeface="Trebuchet MS"/>
              </a:rPr>
              <a:t>Output measurement tools</a:t>
            </a:r>
            <a:endParaRPr sz="1400" b="0" i="0" u="none" strike="noStrike" cap="none">
              <a:solidFill>
                <a:srgbClr val="000000"/>
              </a:solidFill>
              <a:latin typeface="Arial"/>
              <a:ea typeface="Arial"/>
              <a:cs typeface="Arial"/>
              <a:sym typeface="Arial"/>
            </a:endParaRPr>
          </a:p>
        </p:txBody>
      </p:sp>
      <p:sp>
        <p:nvSpPr>
          <p:cNvPr id="835" name="Google Shape;835;p35"/>
          <p:cNvSpPr txBox="1"/>
          <p:nvPr/>
        </p:nvSpPr>
        <p:spPr>
          <a:xfrm>
            <a:off x="6447967" y="3238598"/>
            <a:ext cx="5943590" cy="541782"/>
          </a:xfrm>
          <a:prstGeom prst="rect">
            <a:avLst/>
          </a:prstGeom>
          <a:noFill/>
          <a:ln>
            <a:noFill/>
          </a:ln>
        </p:spPr>
        <p:txBody>
          <a:bodyPr spcFirstLastPara="1" wrap="square" lIns="91425" tIns="45700" rIns="91425" bIns="45700" anchor="t" anchorCtr="0">
            <a:noAutofit/>
          </a:bodyPr>
          <a:lstStyle/>
          <a:p>
            <a:pPr marL="342917" marR="0" lvl="0" indent="-342917" algn="l" rtl="0">
              <a:lnSpc>
                <a:spcPct val="100000"/>
              </a:lnSpc>
              <a:spcBef>
                <a:spcPts val="0"/>
              </a:spcBef>
              <a:spcAft>
                <a:spcPts val="0"/>
              </a:spcAft>
              <a:buClr>
                <a:srgbClr val="000000"/>
              </a:buClr>
              <a:buSzPts val="3000"/>
              <a:buFont typeface="Arial"/>
              <a:buNone/>
            </a:pPr>
            <a:r>
              <a:rPr lang="en-US" sz="3000" b="1" i="0" u="none" strike="noStrike" cap="none">
                <a:solidFill>
                  <a:srgbClr val="5C6670"/>
                </a:solidFill>
                <a:latin typeface="Trebuchet MS"/>
                <a:ea typeface="Trebuchet MS"/>
                <a:cs typeface="Trebuchet MS"/>
                <a:sym typeface="Trebuchet MS"/>
              </a:rPr>
              <a:t>Outcome measurement tools</a:t>
            </a:r>
            <a:endParaRPr sz="3000" b="1" i="0" u="none" strike="noStrike" cap="none">
              <a:solidFill>
                <a:srgbClr val="5C6670"/>
              </a:solidFill>
              <a:latin typeface="Trebuchet MS"/>
              <a:ea typeface="Trebuchet MS"/>
              <a:cs typeface="Trebuchet MS"/>
              <a:sym typeface="Trebuchet MS"/>
            </a:endParaRPr>
          </a:p>
        </p:txBody>
      </p:sp>
      <p:grpSp>
        <p:nvGrpSpPr>
          <p:cNvPr id="836" name="Google Shape;836;p35"/>
          <p:cNvGrpSpPr/>
          <p:nvPr/>
        </p:nvGrpSpPr>
        <p:grpSpPr>
          <a:xfrm>
            <a:off x="764904" y="3997608"/>
            <a:ext cx="4541163" cy="3516897"/>
            <a:chOff x="655093" y="2996536"/>
            <a:chExt cx="3418764" cy="2377574"/>
          </a:xfrm>
        </p:grpSpPr>
        <p:sp>
          <p:nvSpPr>
            <p:cNvPr id="837" name="Google Shape;837;p35"/>
            <p:cNvSpPr txBox="1"/>
            <p:nvPr/>
          </p:nvSpPr>
          <p:spPr>
            <a:xfrm>
              <a:off x="655093" y="2996536"/>
              <a:ext cx="3418764" cy="2377574"/>
            </a:xfrm>
            <a:prstGeom prst="rect">
              <a:avLst/>
            </a:prstGeom>
            <a:noFill/>
            <a:ln w="19050" cap="flat" cmpd="sng">
              <a:solidFill>
                <a:srgbClr val="2D348E"/>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Calibri"/>
                <a:ea typeface="Calibri"/>
                <a:cs typeface="Calibri"/>
                <a:sym typeface="Calibri"/>
              </a:endParaRPr>
            </a:p>
          </p:txBody>
        </p:sp>
        <p:sp>
          <p:nvSpPr>
            <p:cNvPr id="838" name="Google Shape;838;p35"/>
            <p:cNvSpPr/>
            <p:nvPr/>
          </p:nvSpPr>
          <p:spPr>
            <a:xfrm>
              <a:off x="869496" y="3288985"/>
              <a:ext cx="2939143" cy="181021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rgbClr val="000000"/>
                  </a:solidFill>
                  <a:latin typeface="Trebuchet MS"/>
                  <a:ea typeface="Trebuchet MS"/>
                  <a:cs typeface="Trebuchet MS"/>
                  <a:sym typeface="Trebuchet MS"/>
                </a:rPr>
                <a:t>These tools document the services and processes provided by the agency or activities done by the customer. </a:t>
              </a:r>
              <a:endParaRPr sz="1400" b="0" i="0" u="none" strike="noStrike" cap="none">
                <a:solidFill>
                  <a:srgbClr val="000000"/>
                </a:solidFill>
                <a:latin typeface="Arial"/>
                <a:ea typeface="Arial"/>
                <a:cs typeface="Arial"/>
                <a:sym typeface="Arial"/>
              </a:endParaRPr>
            </a:p>
          </p:txBody>
        </p:sp>
      </p:grpSp>
      <p:sp>
        <p:nvSpPr>
          <p:cNvPr id="839" name="Google Shape;839;p35"/>
          <p:cNvSpPr txBox="1"/>
          <p:nvPr/>
        </p:nvSpPr>
        <p:spPr>
          <a:xfrm>
            <a:off x="6979018" y="3908981"/>
            <a:ext cx="4428240" cy="3516896"/>
          </a:xfrm>
          <a:prstGeom prst="rect">
            <a:avLst/>
          </a:prstGeom>
          <a:noFill/>
          <a:ln w="12700" cap="flat" cmpd="sng">
            <a:solidFill>
              <a:srgbClr val="2D348E"/>
            </a:solidFill>
            <a:prstDash val="solid"/>
            <a:round/>
            <a:headEnd type="none" w="sm" len="sm"/>
            <a:tailEnd type="none" w="sm" len="sm"/>
          </a:ln>
        </p:spPr>
        <p:txBody>
          <a:bodyPr spcFirstLastPara="1" wrap="square" lIns="91425" tIns="45700" rIns="91425" bIns="45700" anchor="t" anchorCtr="0">
            <a:noAutofit/>
          </a:bodyPr>
          <a:lstStyle/>
          <a:p>
            <a:pPr marL="342917" marR="0" lvl="0" indent="-342917" algn="l" rtl="0">
              <a:lnSpc>
                <a:spcPct val="100000"/>
              </a:lnSpc>
              <a:spcBef>
                <a:spcPts val="0"/>
              </a:spcBef>
              <a:spcAft>
                <a:spcPts val="0"/>
              </a:spcAft>
              <a:buClr>
                <a:srgbClr val="000000"/>
              </a:buClr>
              <a:buSzPts val="3000"/>
              <a:buFont typeface="Arial"/>
              <a:buNone/>
            </a:pPr>
            <a:endParaRPr sz="3000" b="0" i="0" u="none" strike="noStrike" cap="none">
              <a:solidFill>
                <a:srgbClr val="5C6670"/>
              </a:solidFill>
              <a:latin typeface="Trebuchet MS"/>
              <a:ea typeface="Trebuchet MS"/>
              <a:cs typeface="Trebuchet MS"/>
              <a:sym typeface="Trebuchet MS"/>
            </a:endParaRPr>
          </a:p>
        </p:txBody>
      </p:sp>
      <p:sp>
        <p:nvSpPr>
          <p:cNvPr id="840" name="Google Shape;840;p35"/>
          <p:cNvSpPr/>
          <p:nvPr/>
        </p:nvSpPr>
        <p:spPr>
          <a:xfrm>
            <a:off x="7582346" y="4570108"/>
            <a:ext cx="3193411" cy="181588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rgbClr val="000000"/>
                </a:solidFill>
                <a:latin typeface="Trebuchet MS"/>
                <a:ea typeface="Trebuchet MS"/>
                <a:cs typeface="Trebuchet MS"/>
                <a:sym typeface="Trebuchet MS"/>
              </a:rPr>
              <a:t>These tools document the change that has happened. </a:t>
            </a:r>
            <a:endParaRPr sz="1400" b="0" i="0" u="none" strike="noStrike" cap="none">
              <a:solidFill>
                <a:srgbClr val="000000"/>
              </a:solidFill>
              <a:latin typeface="Arial"/>
              <a:ea typeface="Arial"/>
              <a:cs typeface="Arial"/>
              <a:sym typeface="Arial"/>
            </a:endParaRPr>
          </a:p>
        </p:txBody>
      </p:sp>
      <p:pic>
        <p:nvPicPr>
          <p:cNvPr id="841" name="Google Shape;841;p35" descr="C:\Users\Veriton\AppData\Local\Microsoft\Windows\INetCache\IE\78QDK8ZE\1024px-Caoandanielinbluedoyouknow.svg[1].png"/>
          <p:cNvPicPr preferRelativeResize="0"/>
          <p:nvPr/>
        </p:nvPicPr>
        <p:blipFill rotWithShape="1">
          <a:blip r:embed="rId4">
            <a:alphaModFix/>
          </a:blip>
          <a:srcRect/>
          <a:stretch/>
        </p:blipFill>
        <p:spPr>
          <a:xfrm>
            <a:off x="4907725" y="6302600"/>
            <a:ext cx="2236115" cy="2236115"/>
          </a:xfrm>
          <a:prstGeom prst="rect">
            <a:avLst/>
          </a:prstGeom>
          <a:noFill/>
          <a:ln>
            <a:noFill/>
          </a:ln>
        </p:spPr>
      </p:pic>
      <p:sp>
        <p:nvSpPr>
          <p:cNvPr id="842" name="Google Shape;842;p35"/>
          <p:cNvSpPr txBox="1">
            <a:spLocks noGrp="1"/>
          </p:cNvSpPr>
          <p:nvPr>
            <p:ph type="sldNum" idx="12"/>
          </p:nvPr>
        </p:nvSpPr>
        <p:spPr>
          <a:xfrm>
            <a:off x="12169648" y="9007124"/>
            <a:ext cx="780300" cy="746700"/>
          </a:xfrm>
          <a:prstGeom prst="rect">
            <a:avLst/>
          </a:prstGeom>
          <a:noFill/>
          <a:ln>
            <a:noFill/>
          </a:ln>
        </p:spPr>
        <p:txBody>
          <a:bodyPr spcFirstLastPara="1" wrap="square" lIns="130025" tIns="130025" rIns="130025" bIns="130025" anchor="t" anchorCtr="0">
            <a:noAutofit/>
          </a:bodyPr>
          <a:lstStyle/>
          <a:p>
            <a:pPr marL="0" lvl="0" indent="0" algn="r" rtl="0">
              <a:lnSpc>
                <a:spcPct val="100000"/>
              </a:lnSpc>
              <a:spcBef>
                <a:spcPts val="0"/>
              </a:spcBef>
              <a:spcAft>
                <a:spcPts val="0"/>
              </a:spcAft>
              <a:buSzPts val="1800"/>
              <a:buNone/>
            </a:pPr>
            <a:fld id="{00000000-1234-1234-1234-123412341234}" type="slidenum">
              <a:rPr lang="en-US"/>
              <a:t>51</a:t>
            </a:fld>
            <a:endParaRPr/>
          </a:p>
        </p:txBody>
      </p:sp>
      <p:pic>
        <p:nvPicPr>
          <p:cNvPr id="843" name="Google Shape;843;p35"/>
          <p:cNvPicPr preferRelativeResize="0"/>
          <p:nvPr/>
        </p:nvPicPr>
        <p:blipFill rotWithShape="1">
          <a:blip r:embed="rId5">
            <a:alphaModFix/>
          </a:blip>
          <a:srcRect/>
          <a:stretch/>
        </p:blipFill>
        <p:spPr>
          <a:xfrm>
            <a:off x="11233434" y="190500"/>
            <a:ext cx="1431253" cy="685800"/>
          </a:xfrm>
          <a:prstGeom prst="rect">
            <a:avLst/>
          </a:prstGeom>
          <a:noFill/>
          <a:ln>
            <a:noFill/>
          </a:ln>
        </p:spPr>
      </p:pic>
      <p:grpSp>
        <p:nvGrpSpPr>
          <p:cNvPr id="844" name="Google Shape;844;p35"/>
          <p:cNvGrpSpPr/>
          <p:nvPr/>
        </p:nvGrpSpPr>
        <p:grpSpPr>
          <a:xfrm>
            <a:off x="8102600" y="8841472"/>
            <a:ext cx="4343399" cy="835928"/>
            <a:chOff x="8102600" y="8841472"/>
            <a:chExt cx="4343399" cy="835928"/>
          </a:xfrm>
        </p:grpSpPr>
        <p:pic>
          <p:nvPicPr>
            <p:cNvPr id="845" name="Google Shape;845;p35"/>
            <p:cNvPicPr preferRelativeResize="0"/>
            <p:nvPr/>
          </p:nvPicPr>
          <p:blipFill rotWithShape="1">
            <a:blip r:embed="rId5">
              <a:alphaModFix/>
            </a:blip>
            <a:srcRect/>
            <a:stretch/>
          </p:blipFill>
          <p:spPr>
            <a:xfrm>
              <a:off x="11014746" y="8991600"/>
              <a:ext cx="1431253" cy="685800"/>
            </a:xfrm>
            <a:prstGeom prst="rect">
              <a:avLst/>
            </a:prstGeom>
            <a:noFill/>
            <a:ln>
              <a:noFill/>
            </a:ln>
          </p:spPr>
        </p:pic>
        <p:sp>
          <p:nvSpPr>
            <p:cNvPr id="846" name="Google Shape;846;p35"/>
            <p:cNvSpPr txBox="1"/>
            <p:nvPr/>
          </p:nvSpPr>
          <p:spPr>
            <a:xfrm>
              <a:off x="8102600" y="8841472"/>
              <a:ext cx="2634325"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C0D0E"/>
                  </a:solidFill>
                  <a:latin typeface="Trebuchet MS"/>
                  <a:ea typeface="Trebuchet MS"/>
                  <a:cs typeface="Trebuchet MS"/>
                  <a:sym typeface="Trebuchet MS"/>
                </a:rPr>
                <a:t>Colorado Community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C0D0E"/>
                  </a:solidFill>
                  <a:latin typeface="Trebuchet MS"/>
                  <a:ea typeface="Trebuchet MS"/>
                  <a:cs typeface="Trebuchet MS"/>
                  <a:sym typeface="Trebuchet MS"/>
                </a:rPr>
                <a:t>Action Association</a:t>
              </a:r>
              <a:endParaRPr sz="1400" b="0" i="0" u="none" strike="noStrike" cap="none">
                <a:solidFill>
                  <a:srgbClr val="000000"/>
                </a:solidFill>
                <a:latin typeface="Arial"/>
                <a:ea typeface="Arial"/>
                <a:cs typeface="Arial"/>
                <a:sym typeface="Arial"/>
              </a:endParaRPr>
            </a:p>
          </p:txBody>
        </p:sp>
        <p:cxnSp>
          <p:nvCxnSpPr>
            <p:cNvPr id="847" name="Google Shape;847;p35"/>
            <p:cNvCxnSpPr/>
            <p:nvPr/>
          </p:nvCxnSpPr>
          <p:spPr>
            <a:xfrm>
              <a:off x="10859677" y="9046464"/>
              <a:ext cx="0" cy="598318"/>
            </a:xfrm>
            <a:prstGeom prst="straightConnector1">
              <a:avLst/>
            </a:prstGeom>
            <a:solidFill>
              <a:srgbClr val="14943F"/>
            </a:solidFill>
            <a:ln w="15875" cap="flat" cmpd="sng">
              <a:solidFill>
                <a:srgbClr val="000000"/>
              </a:solidFill>
              <a:prstDash val="solid"/>
              <a:miter lim="0"/>
              <a:headEnd type="none" w="sm" len="sm"/>
              <a:tailEnd type="none" w="sm" len="sm"/>
            </a:ln>
          </p:spPr>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36"/>
                                        </p:tgtEl>
                                        <p:attrNameLst>
                                          <p:attrName>style.visibility</p:attrName>
                                        </p:attrNameLst>
                                      </p:cBhvr>
                                      <p:to>
                                        <p:strVal val="visible"/>
                                      </p:to>
                                    </p:set>
                                    <p:animEffect transition="in" filter="fade">
                                      <p:cBhvr>
                                        <p:cTn id="7" dur="500"/>
                                        <p:tgtEl>
                                          <p:spTgt spid="83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84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851"/>
        <p:cNvGrpSpPr/>
        <p:nvPr/>
      </p:nvGrpSpPr>
      <p:grpSpPr>
        <a:xfrm>
          <a:off x="0" y="0"/>
          <a:ext cx="0" cy="0"/>
          <a:chOff x="0" y="0"/>
          <a:chExt cx="0" cy="0"/>
        </a:xfrm>
      </p:grpSpPr>
      <p:sp>
        <p:nvSpPr>
          <p:cNvPr id="853" name="Google Shape;853;p36"/>
          <p:cNvSpPr txBox="1"/>
          <p:nvPr/>
        </p:nvSpPr>
        <p:spPr>
          <a:xfrm>
            <a:off x="271304" y="8549593"/>
            <a:ext cx="3771900" cy="228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rPr>
              <a:t>MATERIAL FROM INTRO TO ROMA 5.1, 2020</a:t>
            </a:r>
            <a:endParaRPr sz="1400" b="0" i="0" u="none" strike="noStrike" cap="none">
              <a:solidFill>
                <a:srgbClr val="000000"/>
              </a:solidFill>
              <a:latin typeface="Arial"/>
              <a:ea typeface="Arial"/>
              <a:cs typeface="Arial"/>
              <a:sym typeface="Arial"/>
            </a:endParaRPr>
          </a:p>
        </p:txBody>
      </p:sp>
      <p:pic>
        <p:nvPicPr>
          <p:cNvPr id="854" name="Google Shape;854;p36"/>
          <p:cNvPicPr preferRelativeResize="0">
            <a:picLocks noGrp="1"/>
          </p:cNvPicPr>
          <p:nvPr>
            <p:ph type="body" idx="1"/>
          </p:nvPr>
        </p:nvPicPr>
        <p:blipFill rotWithShape="1">
          <a:blip r:embed="rId3">
            <a:alphaModFix/>
          </a:blip>
          <a:srcRect/>
          <a:stretch/>
        </p:blipFill>
        <p:spPr>
          <a:xfrm>
            <a:off x="2400147" y="3545397"/>
            <a:ext cx="2259752" cy="2351655"/>
          </a:xfrm>
          <a:prstGeom prst="rect">
            <a:avLst/>
          </a:prstGeom>
          <a:noFill/>
          <a:ln>
            <a:noFill/>
          </a:ln>
        </p:spPr>
      </p:pic>
      <p:pic>
        <p:nvPicPr>
          <p:cNvPr id="855" name="Google Shape;855;p36"/>
          <p:cNvPicPr preferRelativeResize="0"/>
          <p:nvPr/>
        </p:nvPicPr>
        <p:blipFill rotWithShape="1">
          <a:blip r:embed="rId4">
            <a:alphaModFix/>
          </a:blip>
          <a:srcRect/>
          <a:stretch/>
        </p:blipFill>
        <p:spPr>
          <a:xfrm>
            <a:off x="5548453" y="3525519"/>
            <a:ext cx="2133895" cy="2385930"/>
          </a:xfrm>
          <a:prstGeom prst="rect">
            <a:avLst/>
          </a:prstGeom>
          <a:noFill/>
          <a:ln>
            <a:noFill/>
          </a:ln>
        </p:spPr>
      </p:pic>
      <p:sp>
        <p:nvSpPr>
          <p:cNvPr id="856" name="Google Shape;856;p36"/>
          <p:cNvSpPr txBox="1"/>
          <p:nvPr/>
        </p:nvSpPr>
        <p:spPr>
          <a:xfrm>
            <a:off x="4292600" y="6251658"/>
            <a:ext cx="17166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rgbClr val="222222"/>
                </a:solidFill>
                <a:latin typeface="Trebuchet MS"/>
                <a:ea typeface="Trebuchet MS"/>
                <a:cs typeface="Trebuchet MS"/>
                <a:sym typeface="Trebuchet MS"/>
              </a:rPr>
              <a:t>TOOLS</a:t>
            </a:r>
            <a:endParaRPr sz="1400" b="0" i="0" u="none" strike="noStrike" cap="none">
              <a:solidFill>
                <a:srgbClr val="222222"/>
              </a:solidFill>
              <a:latin typeface="Arial"/>
              <a:ea typeface="Arial"/>
              <a:cs typeface="Arial"/>
              <a:sym typeface="Arial"/>
            </a:endParaRPr>
          </a:p>
        </p:txBody>
      </p:sp>
      <p:sp>
        <p:nvSpPr>
          <p:cNvPr id="857" name="Google Shape;857;p36"/>
          <p:cNvSpPr txBox="1">
            <a:spLocks noGrp="1"/>
          </p:cNvSpPr>
          <p:nvPr>
            <p:ph type="title"/>
          </p:nvPr>
        </p:nvSpPr>
        <p:spPr>
          <a:xfrm>
            <a:off x="492919" y="499533"/>
            <a:ext cx="12171768" cy="1443568"/>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r>
              <a:rPr lang="en-US" sz="4400" b="1">
                <a:solidFill>
                  <a:srgbClr val="2D348E"/>
                </a:solidFill>
              </a:rPr>
              <a:t>Identifying Data Procedures and Frequency</a:t>
            </a:r>
            <a:endParaRPr sz="4400" b="1"/>
          </a:p>
        </p:txBody>
      </p:sp>
      <p:pic>
        <p:nvPicPr>
          <p:cNvPr id="858" name="Google Shape;858;p36" descr="C:\Users\Veriton\AppData\Local\Microsoft\Windows\INetCache\IE\B3FVLCQS\burden-of-proof[1].jpg"/>
          <p:cNvPicPr preferRelativeResize="0"/>
          <p:nvPr/>
        </p:nvPicPr>
        <p:blipFill rotWithShape="1">
          <a:blip r:embed="rId5">
            <a:alphaModFix/>
          </a:blip>
          <a:srcRect/>
          <a:stretch/>
        </p:blipFill>
        <p:spPr>
          <a:xfrm>
            <a:off x="8894883" y="5476184"/>
            <a:ext cx="3185105" cy="2123403"/>
          </a:xfrm>
          <a:prstGeom prst="rect">
            <a:avLst/>
          </a:prstGeom>
          <a:noFill/>
          <a:ln>
            <a:noFill/>
          </a:ln>
        </p:spPr>
      </p:pic>
      <p:sp>
        <p:nvSpPr>
          <p:cNvPr id="859" name="Google Shape;859;p36"/>
          <p:cNvSpPr txBox="1"/>
          <p:nvPr/>
        </p:nvSpPr>
        <p:spPr>
          <a:xfrm>
            <a:off x="9170272" y="4553634"/>
            <a:ext cx="26343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rgbClr val="222222"/>
                </a:solidFill>
                <a:latin typeface="Trebuchet MS"/>
                <a:ea typeface="Trebuchet MS"/>
                <a:cs typeface="Trebuchet MS"/>
                <a:sym typeface="Trebuchet MS"/>
              </a:rPr>
              <a:t>PROCESSES</a:t>
            </a:r>
            <a:endParaRPr sz="1400" b="0" i="0" u="none" strike="noStrike" cap="none">
              <a:solidFill>
                <a:srgbClr val="222222"/>
              </a:solidFill>
              <a:latin typeface="Arial"/>
              <a:ea typeface="Arial"/>
              <a:cs typeface="Arial"/>
              <a:sym typeface="Arial"/>
            </a:endParaRPr>
          </a:p>
        </p:txBody>
      </p:sp>
      <p:sp>
        <p:nvSpPr>
          <p:cNvPr id="860" name="Google Shape;860;p36"/>
          <p:cNvSpPr txBox="1">
            <a:spLocks noGrp="1"/>
          </p:cNvSpPr>
          <p:nvPr>
            <p:ph type="sldNum" idx="12"/>
          </p:nvPr>
        </p:nvSpPr>
        <p:spPr>
          <a:xfrm>
            <a:off x="12169648" y="9007124"/>
            <a:ext cx="780300" cy="746700"/>
          </a:xfrm>
          <a:prstGeom prst="rect">
            <a:avLst/>
          </a:prstGeom>
          <a:noFill/>
          <a:ln>
            <a:noFill/>
          </a:ln>
        </p:spPr>
        <p:txBody>
          <a:bodyPr spcFirstLastPara="1" wrap="square" lIns="130025" tIns="130025" rIns="130025" bIns="130025" anchor="t" anchorCtr="0">
            <a:noAutofit/>
          </a:bodyPr>
          <a:lstStyle/>
          <a:p>
            <a:pPr marL="0" lvl="0" indent="0" algn="r" rtl="0">
              <a:lnSpc>
                <a:spcPct val="100000"/>
              </a:lnSpc>
              <a:spcBef>
                <a:spcPts val="0"/>
              </a:spcBef>
              <a:spcAft>
                <a:spcPts val="0"/>
              </a:spcAft>
              <a:buSzPts val="1800"/>
              <a:buNone/>
            </a:pPr>
            <a:fld id="{00000000-1234-1234-1234-123412341234}" type="slidenum">
              <a:rPr lang="en-US"/>
              <a:t>52</a:t>
            </a:fld>
            <a:endParaRPr/>
          </a:p>
        </p:txBody>
      </p:sp>
      <p:pic>
        <p:nvPicPr>
          <p:cNvPr id="861" name="Google Shape;861;p36"/>
          <p:cNvPicPr preferRelativeResize="0"/>
          <p:nvPr/>
        </p:nvPicPr>
        <p:blipFill rotWithShape="1">
          <a:blip r:embed="rId6">
            <a:alphaModFix/>
          </a:blip>
          <a:srcRect/>
          <a:stretch/>
        </p:blipFill>
        <p:spPr>
          <a:xfrm>
            <a:off x="11233434" y="190500"/>
            <a:ext cx="1431253" cy="685800"/>
          </a:xfrm>
          <a:prstGeom prst="rect">
            <a:avLst/>
          </a:prstGeom>
          <a:noFill/>
          <a:ln>
            <a:noFill/>
          </a:ln>
        </p:spPr>
      </p:pic>
      <p:grpSp>
        <p:nvGrpSpPr>
          <p:cNvPr id="862" name="Google Shape;862;p36"/>
          <p:cNvGrpSpPr/>
          <p:nvPr/>
        </p:nvGrpSpPr>
        <p:grpSpPr>
          <a:xfrm>
            <a:off x="8102600" y="8841472"/>
            <a:ext cx="4343399" cy="835928"/>
            <a:chOff x="8102600" y="8841472"/>
            <a:chExt cx="4343399" cy="835928"/>
          </a:xfrm>
        </p:grpSpPr>
        <p:pic>
          <p:nvPicPr>
            <p:cNvPr id="863" name="Google Shape;863;p36"/>
            <p:cNvPicPr preferRelativeResize="0"/>
            <p:nvPr/>
          </p:nvPicPr>
          <p:blipFill rotWithShape="1">
            <a:blip r:embed="rId6">
              <a:alphaModFix/>
            </a:blip>
            <a:srcRect/>
            <a:stretch/>
          </p:blipFill>
          <p:spPr>
            <a:xfrm>
              <a:off x="11014746" y="8991600"/>
              <a:ext cx="1431253" cy="685800"/>
            </a:xfrm>
            <a:prstGeom prst="rect">
              <a:avLst/>
            </a:prstGeom>
            <a:noFill/>
            <a:ln>
              <a:noFill/>
            </a:ln>
          </p:spPr>
        </p:pic>
        <p:sp>
          <p:nvSpPr>
            <p:cNvPr id="864" name="Google Shape;864;p36"/>
            <p:cNvSpPr txBox="1"/>
            <p:nvPr/>
          </p:nvSpPr>
          <p:spPr>
            <a:xfrm>
              <a:off x="8102600" y="8841472"/>
              <a:ext cx="2634325"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C0D0E"/>
                  </a:solidFill>
                  <a:latin typeface="Trebuchet MS"/>
                  <a:ea typeface="Trebuchet MS"/>
                  <a:cs typeface="Trebuchet MS"/>
                  <a:sym typeface="Trebuchet MS"/>
                </a:rPr>
                <a:t>Colorado Community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C0D0E"/>
                  </a:solidFill>
                  <a:latin typeface="Trebuchet MS"/>
                  <a:ea typeface="Trebuchet MS"/>
                  <a:cs typeface="Trebuchet MS"/>
                  <a:sym typeface="Trebuchet MS"/>
                </a:rPr>
                <a:t>Action Association</a:t>
              </a:r>
              <a:endParaRPr sz="1400" b="0" i="0" u="none" strike="noStrike" cap="none">
                <a:solidFill>
                  <a:srgbClr val="000000"/>
                </a:solidFill>
                <a:latin typeface="Arial"/>
                <a:ea typeface="Arial"/>
                <a:cs typeface="Arial"/>
                <a:sym typeface="Arial"/>
              </a:endParaRPr>
            </a:p>
          </p:txBody>
        </p:sp>
        <p:cxnSp>
          <p:nvCxnSpPr>
            <p:cNvPr id="865" name="Google Shape;865;p36"/>
            <p:cNvCxnSpPr/>
            <p:nvPr/>
          </p:nvCxnSpPr>
          <p:spPr>
            <a:xfrm>
              <a:off x="10859677" y="9046464"/>
              <a:ext cx="0" cy="598318"/>
            </a:xfrm>
            <a:prstGeom prst="straightConnector1">
              <a:avLst/>
            </a:prstGeom>
            <a:solidFill>
              <a:srgbClr val="14943F"/>
            </a:solidFill>
            <a:ln w="15875" cap="flat" cmpd="sng">
              <a:solidFill>
                <a:srgbClr val="000000"/>
              </a:solidFill>
              <a:prstDash val="solid"/>
              <a:miter lim="0"/>
              <a:headEnd type="none" w="sm" len="sm"/>
              <a:tailEnd type="none" w="sm" len="sm"/>
            </a:ln>
          </p:spPr>
        </p:cxnSp>
      </p:gr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869"/>
        <p:cNvGrpSpPr/>
        <p:nvPr/>
      </p:nvGrpSpPr>
      <p:grpSpPr>
        <a:xfrm>
          <a:off x="0" y="0"/>
          <a:ext cx="0" cy="0"/>
          <a:chOff x="0" y="0"/>
          <a:chExt cx="0" cy="0"/>
        </a:xfrm>
      </p:grpSpPr>
      <p:sp>
        <p:nvSpPr>
          <p:cNvPr id="871" name="Google Shape;871;p37"/>
          <p:cNvSpPr txBox="1"/>
          <p:nvPr/>
        </p:nvSpPr>
        <p:spPr>
          <a:xfrm>
            <a:off x="271304" y="8549593"/>
            <a:ext cx="3771900" cy="228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rPr>
              <a:t>MATERIAL FROM INTRO TO ROMA 5.1, 2020</a:t>
            </a:r>
            <a:endParaRPr sz="1400" b="0" i="0" u="none" strike="noStrike" cap="none">
              <a:solidFill>
                <a:srgbClr val="000000"/>
              </a:solidFill>
              <a:latin typeface="Arial"/>
              <a:ea typeface="Arial"/>
              <a:cs typeface="Arial"/>
              <a:sym typeface="Arial"/>
            </a:endParaRPr>
          </a:p>
        </p:txBody>
      </p:sp>
      <p:pic>
        <p:nvPicPr>
          <p:cNvPr id="872" name="Google Shape;872;p37" descr="C:\Users\Veriton\AppData\Local\Microsoft\Windows\INetCache\IE\78QDK8ZE\measurement[1].jpg"/>
          <p:cNvPicPr preferRelativeResize="0"/>
          <p:nvPr/>
        </p:nvPicPr>
        <p:blipFill rotWithShape="1">
          <a:blip r:embed="rId3">
            <a:alphaModFix/>
          </a:blip>
          <a:srcRect/>
          <a:stretch/>
        </p:blipFill>
        <p:spPr>
          <a:xfrm>
            <a:off x="160013" y="316202"/>
            <a:ext cx="1756248" cy="1170833"/>
          </a:xfrm>
          <a:prstGeom prst="rect">
            <a:avLst/>
          </a:prstGeom>
          <a:noFill/>
          <a:ln>
            <a:noFill/>
          </a:ln>
        </p:spPr>
      </p:pic>
      <p:sp>
        <p:nvSpPr>
          <p:cNvPr id="873" name="Google Shape;873;p37"/>
          <p:cNvSpPr txBox="1">
            <a:spLocks noGrp="1"/>
          </p:cNvSpPr>
          <p:nvPr>
            <p:ph type="title"/>
          </p:nvPr>
        </p:nvSpPr>
        <p:spPr>
          <a:xfrm>
            <a:off x="623535" y="1435023"/>
            <a:ext cx="10802775" cy="1467704"/>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SzPts val="1400"/>
              <a:buNone/>
            </a:pPr>
            <a:r>
              <a:rPr lang="en-US" sz="4000" b="1">
                <a:solidFill>
                  <a:srgbClr val="2D348E"/>
                </a:solidFill>
              </a:rPr>
              <a:t>Family Level Measurement Tools and Process</a:t>
            </a:r>
            <a:endParaRPr b="1"/>
          </a:p>
        </p:txBody>
      </p:sp>
      <p:graphicFrame>
        <p:nvGraphicFramePr>
          <p:cNvPr id="874" name="Google Shape;874;p37"/>
          <p:cNvGraphicFramePr/>
          <p:nvPr/>
        </p:nvGraphicFramePr>
        <p:xfrm>
          <a:off x="754153" y="2999361"/>
          <a:ext cx="10541525" cy="4967650"/>
        </p:xfrm>
        <a:graphic>
          <a:graphicData uri="http://schemas.openxmlformats.org/drawingml/2006/table">
            <a:tbl>
              <a:tblPr firstRow="1" bandRow="1">
                <a:noFill/>
                <a:tableStyleId>{3E4A8BD0-E08E-4CE7-BA5D-52FB5F27ED42}</a:tableStyleId>
              </a:tblPr>
              <a:tblGrid>
                <a:gridCol w="4245250">
                  <a:extLst>
                    <a:ext uri="{9D8B030D-6E8A-4147-A177-3AD203B41FA5}">
                      <a16:colId xmlns:a16="http://schemas.microsoft.com/office/drawing/2014/main" val="20000"/>
                    </a:ext>
                  </a:extLst>
                </a:gridCol>
                <a:gridCol w="2882525">
                  <a:extLst>
                    <a:ext uri="{9D8B030D-6E8A-4147-A177-3AD203B41FA5}">
                      <a16:colId xmlns:a16="http://schemas.microsoft.com/office/drawing/2014/main" val="20001"/>
                    </a:ext>
                  </a:extLst>
                </a:gridCol>
                <a:gridCol w="3413750">
                  <a:extLst>
                    <a:ext uri="{9D8B030D-6E8A-4147-A177-3AD203B41FA5}">
                      <a16:colId xmlns:a16="http://schemas.microsoft.com/office/drawing/2014/main" val="20002"/>
                    </a:ext>
                  </a:extLst>
                </a:gridCol>
              </a:tblGrid>
              <a:tr h="967150">
                <a:tc>
                  <a:txBody>
                    <a:bodyPr/>
                    <a:lstStyle/>
                    <a:p>
                      <a:pPr marL="0" marR="0" lvl="0" indent="0" algn="l" rtl="0">
                        <a:lnSpc>
                          <a:spcPct val="100000"/>
                        </a:lnSpc>
                        <a:spcBef>
                          <a:spcPts val="0"/>
                        </a:spcBef>
                        <a:spcAft>
                          <a:spcPts val="0"/>
                        </a:spcAft>
                        <a:buClr>
                          <a:srgbClr val="000000"/>
                        </a:buClr>
                        <a:buSzPts val="2300"/>
                        <a:buFont typeface="Arial"/>
                        <a:buNone/>
                      </a:pPr>
                      <a:r>
                        <a:rPr lang="en-US" sz="2300" u="none" strike="noStrike" cap="none"/>
                        <a:t>Measurement Tools</a:t>
                      </a:r>
                      <a:endParaRPr sz="1400" u="none" strike="noStrike" cap="none"/>
                    </a:p>
                  </a:txBody>
                  <a:tcPr marL="119450" marR="119450" marT="59725" marB="59725"/>
                </a:tc>
                <a:tc>
                  <a:txBody>
                    <a:bodyPr/>
                    <a:lstStyle/>
                    <a:p>
                      <a:pPr marL="0" marR="0" lvl="0" indent="0" algn="l" rtl="0">
                        <a:lnSpc>
                          <a:spcPct val="100000"/>
                        </a:lnSpc>
                        <a:spcBef>
                          <a:spcPts val="0"/>
                        </a:spcBef>
                        <a:spcAft>
                          <a:spcPts val="0"/>
                        </a:spcAft>
                        <a:buClr>
                          <a:srgbClr val="000000"/>
                        </a:buClr>
                        <a:buSzPts val="2300"/>
                        <a:buFont typeface="Arial"/>
                        <a:buNone/>
                      </a:pPr>
                      <a:r>
                        <a:rPr lang="en-US" sz="2300" u="none" strike="noStrike" cap="none"/>
                        <a:t>Data Source</a:t>
                      </a:r>
                      <a:endParaRPr sz="1400" u="none" strike="noStrike" cap="none"/>
                    </a:p>
                  </a:txBody>
                  <a:tcPr marL="119450" marR="119450" marT="59725" marB="59725"/>
                </a:tc>
                <a:tc>
                  <a:txBody>
                    <a:bodyPr/>
                    <a:lstStyle/>
                    <a:p>
                      <a:pPr marL="0" marR="0" lvl="0" indent="0" algn="l" rtl="0">
                        <a:lnSpc>
                          <a:spcPct val="100000"/>
                        </a:lnSpc>
                        <a:spcBef>
                          <a:spcPts val="0"/>
                        </a:spcBef>
                        <a:spcAft>
                          <a:spcPts val="0"/>
                        </a:spcAft>
                        <a:buClr>
                          <a:srgbClr val="000000"/>
                        </a:buClr>
                        <a:buSzPts val="2300"/>
                        <a:buFont typeface="Arial"/>
                        <a:buNone/>
                      </a:pPr>
                      <a:r>
                        <a:rPr lang="en-US" sz="2300" u="none" strike="noStrike" cap="none"/>
                        <a:t>Frequency</a:t>
                      </a:r>
                      <a:endParaRPr sz="1400" u="none" strike="noStrike" cap="none"/>
                    </a:p>
                  </a:txBody>
                  <a:tcPr marL="119450" marR="119450" marT="59725" marB="59725"/>
                </a:tc>
                <a:extLst>
                  <a:ext uri="{0D108BD9-81ED-4DB2-BD59-A6C34878D82A}">
                    <a16:rowId xmlns:a16="http://schemas.microsoft.com/office/drawing/2014/main" val="10000"/>
                  </a:ext>
                </a:extLst>
              </a:tr>
              <a:tr h="967150">
                <a:tc>
                  <a:txBody>
                    <a:bodyPr/>
                    <a:lstStyle/>
                    <a:p>
                      <a:pPr marL="0" marR="0" lvl="0" indent="0" algn="l" rtl="0">
                        <a:lnSpc>
                          <a:spcPct val="100000"/>
                        </a:lnSpc>
                        <a:spcBef>
                          <a:spcPts val="0"/>
                        </a:spcBef>
                        <a:spcAft>
                          <a:spcPts val="0"/>
                        </a:spcAft>
                        <a:buClr>
                          <a:srgbClr val="000000"/>
                        </a:buClr>
                        <a:buSzPts val="2300"/>
                        <a:buFont typeface="Arial"/>
                        <a:buNone/>
                      </a:pPr>
                      <a:r>
                        <a:rPr lang="en-US" sz="2300" u="none" strike="noStrike" cap="none">
                          <a:solidFill>
                            <a:srgbClr val="141617"/>
                          </a:solidFill>
                        </a:rPr>
                        <a:t>Output:</a:t>
                      </a:r>
                      <a:endParaRPr sz="1400" u="none" strike="noStrike" cap="none">
                        <a:solidFill>
                          <a:srgbClr val="141617"/>
                        </a:solidFill>
                      </a:endParaRPr>
                    </a:p>
                  </a:txBody>
                  <a:tcPr marL="119450" marR="119450" marT="59725" marB="59725"/>
                </a:tc>
                <a:tc>
                  <a:txBody>
                    <a:bodyPr/>
                    <a:lstStyle/>
                    <a:p>
                      <a:pPr marL="0" marR="0" lvl="0" indent="0" algn="l" rtl="0">
                        <a:lnSpc>
                          <a:spcPct val="100000"/>
                        </a:lnSpc>
                        <a:spcBef>
                          <a:spcPts val="0"/>
                        </a:spcBef>
                        <a:spcAft>
                          <a:spcPts val="0"/>
                        </a:spcAft>
                        <a:buClr>
                          <a:srgbClr val="000000"/>
                        </a:buClr>
                        <a:buSzPts val="2300"/>
                        <a:buFont typeface="Arial"/>
                        <a:buNone/>
                      </a:pPr>
                      <a:r>
                        <a:rPr lang="en-US" sz="2300" u="none" strike="noStrike" cap="none">
                          <a:solidFill>
                            <a:srgbClr val="141617"/>
                          </a:solidFill>
                        </a:rPr>
                        <a:t>Who:</a:t>
                      </a:r>
                      <a:endParaRPr sz="1400" u="none" strike="noStrike" cap="none">
                        <a:solidFill>
                          <a:srgbClr val="141617"/>
                        </a:solidFill>
                      </a:endParaRPr>
                    </a:p>
                  </a:txBody>
                  <a:tcPr marL="119450" marR="119450" marT="59725" marB="59725"/>
                </a:tc>
                <a:tc>
                  <a:txBody>
                    <a:bodyPr/>
                    <a:lstStyle/>
                    <a:p>
                      <a:pPr marL="0" marR="0" lvl="0" indent="0" algn="l" rtl="0">
                        <a:lnSpc>
                          <a:spcPct val="100000"/>
                        </a:lnSpc>
                        <a:spcBef>
                          <a:spcPts val="0"/>
                        </a:spcBef>
                        <a:spcAft>
                          <a:spcPts val="0"/>
                        </a:spcAft>
                        <a:buClr>
                          <a:srgbClr val="000000"/>
                        </a:buClr>
                        <a:buSzPts val="2300"/>
                        <a:buFont typeface="Arial"/>
                        <a:buNone/>
                      </a:pPr>
                      <a:r>
                        <a:rPr lang="en-US" sz="2300" u="none" strike="noStrike" cap="none">
                          <a:solidFill>
                            <a:srgbClr val="141617"/>
                          </a:solidFill>
                        </a:rPr>
                        <a:t>Data collection:</a:t>
                      </a:r>
                      <a:endParaRPr sz="1400" u="none" strike="noStrike" cap="none">
                        <a:solidFill>
                          <a:srgbClr val="141617"/>
                        </a:solidFill>
                      </a:endParaRPr>
                    </a:p>
                  </a:txBody>
                  <a:tcPr marL="119450" marR="119450" marT="59725" marB="59725"/>
                </a:tc>
                <a:extLst>
                  <a:ext uri="{0D108BD9-81ED-4DB2-BD59-A6C34878D82A}">
                    <a16:rowId xmlns:a16="http://schemas.microsoft.com/office/drawing/2014/main" val="10001"/>
                  </a:ext>
                </a:extLst>
              </a:tr>
              <a:tr h="967150">
                <a:tc>
                  <a:txBody>
                    <a:bodyPr/>
                    <a:lstStyle/>
                    <a:p>
                      <a:pPr marL="0" marR="0" lvl="0" indent="0" algn="l" rtl="0">
                        <a:lnSpc>
                          <a:spcPct val="100000"/>
                        </a:lnSpc>
                        <a:spcBef>
                          <a:spcPts val="0"/>
                        </a:spcBef>
                        <a:spcAft>
                          <a:spcPts val="0"/>
                        </a:spcAft>
                        <a:buClr>
                          <a:srgbClr val="000000"/>
                        </a:buClr>
                        <a:buSzPts val="2300"/>
                        <a:buFont typeface="Arial"/>
                        <a:buNone/>
                      </a:pPr>
                      <a:endParaRPr sz="2300" u="none" strike="noStrike" cap="none">
                        <a:solidFill>
                          <a:srgbClr val="141617"/>
                        </a:solidFill>
                      </a:endParaRPr>
                    </a:p>
                  </a:txBody>
                  <a:tcPr marL="119450" marR="119450" marT="59725" marB="59725"/>
                </a:tc>
                <a:tc>
                  <a:txBody>
                    <a:bodyPr/>
                    <a:lstStyle/>
                    <a:p>
                      <a:pPr marL="0" marR="0" lvl="0" indent="0" algn="l" rtl="0">
                        <a:lnSpc>
                          <a:spcPct val="100000"/>
                        </a:lnSpc>
                        <a:spcBef>
                          <a:spcPts val="0"/>
                        </a:spcBef>
                        <a:spcAft>
                          <a:spcPts val="0"/>
                        </a:spcAft>
                        <a:buClr>
                          <a:srgbClr val="000000"/>
                        </a:buClr>
                        <a:buSzPts val="2300"/>
                        <a:buFont typeface="Arial"/>
                        <a:buNone/>
                      </a:pPr>
                      <a:r>
                        <a:rPr lang="en-US" sz="2300" u="none" strike="noStrike" cap="none">
                          <a:solidFill>
                            <a:srgbClr val="141617"/>
                          </a:solidFill>
                        </a:rPr>
                        <a:t>How:</a:t>
                      </a:r>
                      <a:endParaRPr sz="1400" u="none" strike="noStrike" cap="none">
                        <a:solidFill>
                          <a:srgbClr val="141617"/>
                        </a:solidFill>
                      </a:endParaRPr>
                    </a:p>
                  </a:txBody>
                  <a:tcPr marL="119450" marR="119450" marT="59725" marB="59725"/>
                </a:tc>
                <a:tc>
                  <a:txBody>
                    <a:bodyPr/>
                    <a:lstStyle/>
                    <a:p>
                      <a:pPr marL="0" marR="0" lvl="0" indent="0" algn="l" rtl="0">
                        <a:lnSpc>
                          <a:spcPct val="100000"/>
                        </a:lnSpc>
                        <a:spcBef>
                          <a:spcPts val="0"/>
                        </a:spcBef>
                        <a:spcAft>
                          <a:spcPts val="0"/>
                        </a:spcAft>
                        <a:buClr>
                          <a:srgbClr val="000000"/>
                        </a:buClr>
                        <a:buSzPts val="2300"/>
                        <a:buFont typeface="Arial"/>
                        <a:buNone/>
                      </a:pPr>
                      <a:endParaRPr sz="2300" u="none" strike="noStrike" cap="none">
                        <a:solidFill>
                          <a:srgbClr val="141617"/>
                        </a:solidFill>
                      </a:endParaRPr>
                    </a:p>
                  </a:txBody>
                  <a:tcPr marL="119450" marR="119450" marT="59725" marB="59725"/>
                </a:tc>
                <a:extLst>
                  <a:ext uri="{0D108BD9-81ED-4DB2-BD59-A6C34878D82A}">
                    <a16:rowId xmlns:a16="http://schemas.microsoft.com/office/drawing/2014/main" val="10002"/>
                  </a:ext>
                </a:extLst>
              </a:tr>
              <a:tr h="967150">
                <a:tc>
                  <a:txBody>
                    <a:bodyPr/>
                    <a:lstStyle/>
                    <a:p>
                      <a:pPr marL="0" marR="0" lvl="0" indent="0" algn="l" rtl="0">
                        <a:lnSpc>
                          <a:spcPct val="100000"/>
                        </a:lnSpc>
                        <a:spcBef>
                          <a:spcPts val="0"/>
                        </a:spcBef>
                        <a:spcAft>
                          <a:spcPts val="0"/>
                        </a:spcAft>
                        <a:buClr>
                          <a:srgbClr val="000000"/>
                        </a:buClr>
                        <a:buSzPts val="2300"/>
                        <a:buFont typeface="Arial"/>
                        <a:buNone/>
                      </a:pPr>
                      <a:r>
                        <a:rPr lang="en-US" sz="2300" u="none" strike="noStrike" cap="none">
                          <a:solidFill>
                            <a:srgbClr val="141617"/>
                          </a:solidFill>
                        </a:rPr>
                        <a:t>Outcome:</a:t>
                      </a:r>
                      <a:endParaRPr sz="1400" u="none" strike="noStrike" cap="none">
                        <a:solidFill>
                          <a:srgbClr val="141617"/>
                        </a:solidFill>
                      </a:endParaRPr>
                    </a:p>
                  </a:txBody>
                  <a:tcPr marL="119450" marR="119450" marT="59725" marB="59725"/>
                </a:tc>
                <a:tc>
                  <a:txBody>
                    <a:bodyPr/>
                    <a:lstStyle/>
                    <a:p>
                      <a:pPr marL="0" marR="0" lvl="0" indent="0" algn="l" rtl="0">
                        <a:lnSpc>
                          <a:spcPct val="100000"/>
                        </a:lnSpc>
                        <a:spcBef>
                          <a:spcPts val="0"/>
                        </a:spcBef>
                        <a:spcAft>
                          <a:spcPts val="0"/>
                        </a:spcAft>
                        <a:buClr>
                          <a:srgbClr val="000000"/>
                        </a:buClr>
                        <a:buSzPts val="2300"/>
                        <a:buFont typeface="Arial"/>
                        <a:buNone/>
                      </a:pPr>
                      <a:r>
                        <a:rPr lang="en-US" sz="2300" u="none" strike="noStrike" cap="none">
                          <a:solidFill>
                            <a:srgbClr val="141617"/>
                          </a:solidFill>
                        </a:rPr>
                        <a:t>Where:</a:t>
                      </a:r>
                      <a:endParaRPr sz="1400" u="none" strike="noStrike" cap="none">
                        <a:solidFill>
                          <a:srgbClr val="141617"/>
                        </a:solidFill>
                      </a:endParaRPr>
                    </a:p>
                  </a:txBody>
                  <a:tcPr marL="119450" marR="119450" marT="59725" marB="59725"/>
                </a:tc>
                <a:tc>
                  <a:txBody>
                    <a:bodyPr/>
                    <a:lstStyle/>
                    <a:p>
                      <a:pPr marL="0" marR="0" lvl="0" indent="0" algn="l" rtl="0">
                        <a:lnSpc>
                          <a:spcPct val="100000"/>
                        </a:lnSpc>
                        <a:spcBef>
                          <a:spcPts val="0"/>
                        </a:spcBef>
                        <a:spcAft>
                          <a:spcPts val="0"/>
                        </a:spcAft>
                        <a:buClr>
                          <a:srgbClr val="000000"/>
                        </a:buClr>
                        <a:buSzPts val="2300"/>
                        <a:buFont typeface="Arial"/>
                        <a:buNone/>
                      </a:pPr>
                      <a:r>
                        <a:rPr lang="en-US" sz="2300" u="none" strike="noStrike" cap="none">
                          <a:solidFill>
                            <a:srgbClr val="141617"/>
                          </a:solidFill>
                        </a:rPr>
                        <a:t>Reporting:</a:t>
                      </a:r>
                      <a:endParaRPr sz="1400" u="none" strike="noStrike" cap="none">
                        <a:solidFill>
                          <a:srgbClr val="141617"/>
                        </a:solidFill>
                      </a:endParaRPr>
                    </a:p>
                  </a:txBody>
                  <a:tcPr marL="119450" marR="119450" marT="59725" marB="59725"/>
                </a:tc>
                <a:extLst>
                  <a:ext uri="{0D108BD9-81ED-4DB2-BD59-A6C34878D82A}">
                    <a16:rowId xmlns:a16="http://schemas.microsoft.com/office/drawing/2014/main" val="10003"/>
                  </a:ext>
                </a:extLst>
              </a:tr>
              <a:tr h="1099050">
                <a:tc>
                  <a:txBody>
                    <a:bodyPr/>
                    <a:lstStyle/>
                    <a:p>
                      <a:pPr marL="0" marR="0" lvl="0" indent="0" algn="l" rtl="0">
                        <a:lnSpc>
                          <a:spcPct val="100000"/>
                        </a:lnSpc>
                        <a:spcBef>
                          <a:spcPts val="0"/>
                        </a:spcBef>
                        <a:spcAft>
                          <a:spcPts val="0"/>
                        </a:spcAft>
                        <a:buClr>
                          <a:srgbClr val="000000"/>
                        </a:buClr>
                        <a:buSzPts val="2300"/>
                        <a:buFont typeface="Arial"/>
                        <a:buNone/>
                      </a:pPr>
                      <a:endParaRPr sz="2300" u="none" strike="noStrike" cap="none">
                        <a:solidFill>
                          <a:srgbClr val="141617"/>
                        </a:solidFill>
                      </a:endParaRPr>
                    </a:p>
                  </a:txBody>
                  <a:tcPr marL="119450" marR="119450" marT="59725" marB="59725"/>
                </a:tc>
                <a:tc>
                  <a:txBody>
                    <a:bodyPr/>
                    <a:lstStyle/>
                    <a:p>
                      <a:pPr marL="0" marR="0" lvl="0" indent="0" algn="l" rtl="0">
                        <a:lnSpc>
                          <a:spcPct val="100000"/>
                        </a:lnSpc>
                        <a:spcBef>
                          <a:spcPts val="0"/>
                        </a:spcBef>
                        <a:spcAft>
                          <a:spcPts val="0"/>
                        </a:spcAft>
                        <a:buClr>
                          <a:srgbClr val="000000"/>
                        </a:buClr>
                        <a:buSzPts val="2300"/>
                        <a:buFont typeface="Arial"/>
                        <a:buNone/>
                      </a:pPr>
                      <a:endParaRPr sz="2300" u="none" strike="noStrike" cap="none">
                        <a:solidFill>
                          <a:srgbClr val="141617"/>
                        </a:solidFill>
                      </a:endParaRPr>
                    </a:p>
                  </a:txBody>
                  <a:tcPr marL="119450" marR="119450" marT="59725" marB="59725"/>
                </a:tc>
                <a:tc>
                  <a:txBody>
                    <a:bodyPr/>
                    <a:lstStyle/>
                    <a:p>
                      <a:pPr marL="0" marR="0" lvl="0" indent="0" algn="l" rtl="0">
                        <a:lnSpc>
                          <a:spcPct val="100000"/>
                        </a:lnSpc>
                        <a:spcBef>
                          <a:spcPts val="0"/>
                        </a:spcBef>
                        <a:spcAft>
                          <a:spcPts val="0"/>
                        </a:spcAft>
                        <a:buClr>
                          <a:srgbClr val="000000"/>
                        </a:buClr>
                        <a:buSzPts val="2300"/>
                        <a:buFont typeface="Arial"/>
                        <a:buNone/>
                      </a:pPr>
                      <a:endParaRPr sz="2300" u="none" strike="noStrike" cap="none">
                        <a:solidFill>
                          <a:srgbClr val="141617"/>
                        </a:solidFill>
                      </a:endParaRPr>
                    </a:p>
                  </a:txBody>
                  <a:tcPr marL="119450" marR="119450" marT="59725" marB="59725"/>
                </a:tc>
                <a:extLst>
                  <a:ext uri="{0D108BD9-81ED-4DB2-BD59-A6C34878D82A}">
                    <a16:rowId xmlns:a16="http://schemas.microsoft.com/office/drawing/2014/main" val="10004"/>
                  </a:ext>
                </a:extLst>
              </a:tr>
            </a:tbl>
          </a:graphicData>
        </a:graphic>
      </p:graphicFrame>
      <p:sp>
        <p:nvSpPr>
          <p:cNvPr id="875" name="Google Shape;875;p37"/>
          <p:cNvSpPr/>
          <p:nvPr/>
        </p:nvSpPr>
        <p:spPr>
          <a:xfrm>
            <a:off x="4698542" y="8007823"/>
            <a:ext cx="2652746" cy="430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0" i="0" u="none" strike="noStrike" cap="none">
                <a:solidFill>
                  <a:srgbClr val="2D348E"/>
                </a:solidFill>
                <a:latin typeface="Trebuchet MS"/>
                <a:ea typeface="Trebuchet MS"/>
                <a:cs typeface="Trebuchet MS"/>
                <a:sym typeface="Trebuchet MS"/>
              </a:rPr>
              <a:t>Virtual Logic Model</a:t>
            </a:r>
            <a:endParaRPr sz="1400" b="0" i="0" u="none" strike="noStrike" cap="none">
              <a:solidFill>
                <a:srgbClr val="000000"/>
              </a:solidFill>
              <a:latin typeface="Arial"/>
              <a:ea typeface="Arial"/>
              <a:cs typeface="Arial"/>
              <a:sym typeface="Arial"/>
            </a:endParaRPr>
          </a:p>
        </p:txBody>
      </p:sp>
      <p:sp>
        <p:nvSpPr>
          <p:cNvPr id="876" name="Google Shape;876;p37"/>
          <p:cNvSpPr txBox="1">
            <a:spLocks noGrp="1"/>
          </p:cNvSpPr>
          <p:nvPr>
            <p:ph type="sldNum" idx="12"/>
          </p:nvPr>
        </p:nvSpPr>
        <p:spPr>
          <a:xfrm>
            <a:off x="12169648" y="9007124"/>
            <a:ext cx="780300" cy="746700"/>
          </a:xfrm>
          <a:prstGeom prst="rect">
            <a:avLst/>
          </a:prstGeom>
          <a:noFill/>
          <a:ln>
            <a:noFill/>
          </a:ln>
        </p:spPr>
        <p:txBody>
          <a:bodyPr spcFirstLastPara="1" wrap="square" lIns="130025" tIns="130025" rIns="130025" bIns="130025" anchor="t" anchorCtr="0">
            <a:noAutofit/>
          </a:bodyPr>
          <a:lstStyle/>
          <a:p>
            <a:pPr marL="0" lvl="0" indent="0" algn="r" rtl="0">
              <a:lnSpc>
                <a:spcPct val="100000"/>
              </a:lnSpc>
              <a:spcBef>
                <a:spcPts val="0"/>
              </a:spcBef>
              <a:spcAft>
                <a:spcPts val="0"/>
              </a:spcAft>
              <a:buSzPts val="1800"/>
              <a:buNone/>
            </a:pPr>
            <a:fld id="{00000000-1234-1234-1234-123412341234}" type="slidenum">
              <a:rPr lang="en-US"/>
              <a:t>53</a:t>
            </a:fld>
            <a:endParaRPr/>
          </a:p>
        </p:txBody>
      </p:sp>
      <p:pic>
        <p:nvPicPr>
          <p:cNvPr id="877" name="Google Shape;877;p37"/>
          <p:cNvPicPr preferRelativeResize="0"/>
          <p:nvPr/>
        </p:nvPicPr>
        <p:blipFill rotWithShape="1">
          <a:blip r:embed="rId4">
            <a:alphaModFix/>
          </a:blip>
          <a:srcRect/>
          <a:stretch/>
        </p:blipFill>
        <p:spPr>
          <a:xfrm>
            <a:off x="11233434" y="190500"/>
            <a:ext cx="1431253" cy="685800"/>
          </a:xfrm>
          <a:prstGeom prst="rect">
            <a:avLst/>
          </a:prstGeom>
          <a:noFill/>
          <a:ln>
            <a:noFill/>
          </a:ln>
        </p:spPr>
      </p:pic>
      <p:pic>
        <p:nvPicPr>
          <p:cNvPr id="878" name="Google Shape;878;p37"/>
          <p:cNvPicPr preferRelativeResize="0"/>
          <p:nvPr/>
        </p:nvPicPr>
        <p:blipFill rotWithShape="1">
          <a:blip r:embed="rId4">
            <a:alphaModFix/>
          </a:blip>
          <a:srcRect/>
          <a:stretch/>
        </p:blipFill>
        <p:spPr>
          <a:xfrm>
            <a:off x="11233426" y="190495"/>
            <a:ext cx="1431253" cy="685800"/>
          </a:xfrm>
          <a:prstGeom prst="rect">
            <a:avLst/>
          </a:prstGeom>
          <a:noFill/>
          <a:ln>
            <a:noFill/>
          </a:ln>
        </p:spPr>
      </p:pic>
      <p:grpSp>
        <p:nvGrpSpPr>
          <p:cNvPr id="879" name="Google Shape;879;p37"/>
          <p:cNvGrpSpPr/>
          <p:nvPr/>
        </p:nvGrpSpPr>
        <p:grpSpPr>
          <a:xfrm>
            <a:off x="8102600" y="8841472"/>
            <a:ext cx="4343399" cy="835928"/>
            <a:chOff x="8102600" y="8841472"/>
            <a:chExt cx="4343399" cy="835928"/>
          </a:xfrm>
        </p:grpSpPr>
        <p:pic>
          <p:nvPicPr>
            <p:cNvPr id="880" name="Google Shape;880;p37"/>
            <p:cNvPicPr preferRelativeResize="0"/>
            <p:nvPr/>
          </p:nvPicPr>
          <p:blipFill rotWithShape="1">
            <a:blip r:embed="rId4">
              <a:alphaModFix/>
            </a:blip>
            <a:srcRect/>
            <a:stretch/>
          </p:blipFill>
          <p:spPr>
            <a:xfrm>
              <a:off x="11014746" y="8991600"/>
              <a:ext cx="1431253" cy="685800"/>
            </a:xfrm>
            <a:prstGeom prst="rect">
              <a:avLst/>
            </a:prstGeom>
            <a:noFill/>
            <a:ln>
              <a:noFill/>
            </a:ln>
          </p:spPr>
        </p:pic>
        <p:sp>
          <p:nvSpPr>
            <p:cNvPr id="881" name="Google Shape;881;p37"/>
            <p:cNvSpPr txBox="1"/>
            <p:nvPr/>
          </p:nvSpPr>
          <p:spPr>
            <a:xfrm>
              <a:off x="8102600" y="8841472"/>
              <a:ext cx="2634325"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C0D0E"/>
                  </a:solidFill>
                  <a:latin typeface="Trebuchet MS"/>
                  <a:ea typeface="Trebuchet MS"/>
                  <a:cs typeface="Trebuchet MS"/>
                  <a:sym typeface="Trebuchet MS"/>
                </a:rPr>
                <a:t>Colorado Community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C0D0E"/>
                  </a:solidFill>
                  <a:latin typeface="Trebuchet MS"/>
                  <a:ea typeface="Trebuchet MS"/>
                  <a:cs typeface="Trebuchet MS"/>
                  <a:sym typeface="Trebuchet MS"/>
                </a:rPr>
                <a:t>Action Association</a:t>
              </a:r>
              <a:endParaRPr sz="1400" b="0" i="0" u="none" strike="noStrike" cap="none">
                <a:solidFill>
                  <a:srgbClr val="000000"/>
                </a:solidFill>
                <a:latin typeface="Arial"/>
                <a:ea typeface="Arial"/>
                <a:cs typeface="Arial"/>
                <a:sym typeface="Arial"/>
              </a:endParaRPr>
            </a:p>
          </p:txBody>
        </p:sp>
        <p:cxnSp>
          <p:nvCxnSpPr>
            <p:cNvPr id="882" name="Google Shape;882;p37"/>
            <p:cNvCxnSpPr/>
            <p:nvPr/>
          </p:nvCxnSpPr>
          <p:spPr>
            <a:xfrm>
              <a:off x="10859677" y="9046464"/>
              <a:ext cx="0" cy="598318"/>
            </a:xfrm>
            <a:prstGeom prst="straightConnector1">
              <a:avLst/>
            </a:prstGeom>
            <a:solidFill>
              <a:srgbClr val="14943F"/>
            </a:solidFill>
            <a:ln w="15875" cap="flat" cmpd="sng">
              <a:solidFill>
                <a:srgbClr val="000000"/>
              </a:solidFill>
              <a:prstDash val="solid"/>
              <a:miter lim="0"/>
              <a:headEnd type="none" w="sm" len="sm"/>
              <a:tailEnd type="none" w="sm" len="sm"/>
            </a:ln>
          </p:spPr>
        </p:cxnSp>
      </p:gr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886"/>
        <p:cNvGrpSpPr/>
        <p:nvPr/>
      </p:nvGrpSpPr>
      <p:grpSpPr>
        <a:xfrm>
          <a:off x="0" y="0"/>
          <a:ext cx="0" cy="0"/>
          <a:chOff x="0" y="0"/>
          <a:chExt cx="0" cy="0"/>
        </a:xfrm>
      </p:grpSpPr>
      <p:sp>
        <p:nvSpPr>
          <p:cNvPr id="887" name="Google Shape;887;p87"/>
          <p:cNvSpPr txBox="1">
            <a:spLocks noGrp="1"/>
          </p:cNvSpPr>
          <p:nvPr>
            <p:ph type="sldNum" idx="12"/>
          </p:nvPr>
        </p:nvSpPr>
        <p:spPr>
          <a:xfrm>
            <a:off x="12169648" y="9007124"/>
            <a:ext cx="780300" cy="746700"/>
          </a:xfrm>
          <a:prstGeom prst="rect">
            <a:avLst/>
          </a:prstGeom>
          <a:noFill/>
          <a:ln>
            <a:noFill/>
          </a:ln>
        </p:spPr>
        <p:txBody>
          <a:bodyPr spcFirstLastPara="1" wrap="square" lIns="130025" tIns="130025" rIns="130025" bIns="130025" anchor="t" anchorCtr="0">
            <a:noAutofit/>
          </a:bodyPr>
          <a:lstStyle/>
          <a:p>
            <a:pPr marL="0" lvl="0" indent="0" algn="r" rtl="0">
              <a:lnSpc>
                <a:spcPct val="100000"/>
              </a:lnSpc>
              <a:spcBef>
                <a:spcPts val="0"/>
              </a:spcBef>
              <a:spcAft>
                <a:spcPts val="0"/>
              </a:spcAft>
              <a:buSzPts val="1800"/>
              <a:buNone/>
            </a:pPr>
            <a:fld id="{00000000-1234-1234-1234-123412341234}" type="slidenum">
              <a:rPr lang="en-US"/>
              <a:t>54</a:t>
            </a:fld>
            <a:endParaRPr/>
          </a:p>
        </p:txBody>
      </p:sp>
      <p:pic>
        <p:nvPicPr>
          <p:cNvPr id="888" name="Google Shape;888;p87"/>
          <p:cNvPicPr preferRelativeResize="0"/>
          <p:nvPr/>
        </p:nvPicPr>
        <p:blipFill rotWithShape="1">
          <a:blip r:embed="rId3">
            <a:alphaModFix/>
          </a:blip>
          <a:srcRect/>
          <a:stretch/>
        </p:blipFill>
        <p:spPr>
          <a:xfrm>
            <a:off x="11233434" y="190500"/>
            <a:ext cx="1431253" cy="685800"/>
          </a:xfrm>
          <a:prstGeom prst="rect">
            <a:avLst/>
          </a:prstGeom>
          <a:noFill/>
          <a:ln>
            <a:noFill/>
          </a:ln>
        </p:spPr>
      </p:pic>
      <p:grpSp>
        <p:nvGrpSpPr>
          <p:cNvPr id="889" name="Google Shape;889;p87"/>
          <p:cNvGrpSpPr/>
          <p:nvPr/>
        </p:nvGrpSpPr>
        <p:grpSpPr>
          <a:xfrm>
            <a:off x="8102600" y="8833926"/>
            <a:ext cx="4343399" cy="835928"/>
            <a:chOff x="8102600" y="8841472"/>
            <a:chExt cx="4343399" cy="835928"/>
          </a:xfrm>
        </p:grpSpPr>
        <p:pic>
          <p:nvPicPr>
            <p:cNvPr id="890" name="Google Shape;890;p87"/>
            <p:cNvPicPr preferRelativeResize="0"/>
            <p:nvPr/>
          </p:nvPicPr>
          <p:blipFill rotWithShape="1">
            <a:blip r:embed="rId3">
              <a:alphaModFix/>
            </a:blip>
            <a:srcRect/>
            <a:stretch/>
          </p:blipFill>
          <p:spPr>
            <a:xfrm>
              <a:off x="11014746" y="8991600"/>
              <a:ext cx="1431253" cy="685800"/>
            </a:xfrm>
            <a:prstGeom prst="rect">
              <a:avLst/>
            </a:prstGeom>
            <a:noFill/>
            <a:ln>
              <a:noFill/>
            </a:ln>
          </p:spPr>
        </p:pic>
        <p:sp>
          <p:nvSpPr>
            <p:cNvPr id="891" name="Google Shape;891;p87"/>
            <p:cNvSpPr txBox="1"/>
            <p:nvPr/>
          </p:nvSpPr>
          <p:spPr>
            <a:xfrm>
              <a:off x="8102600" y="8841472"/>
              <a:ext cx="2634325"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C0D0E"/>
                  </a:solidFill>
                  <a:latin typeface="Trebuchet MS"/>
                  <a:ea typeface="Trebuchet MS"/>
                  <a:cs typeface="Trebuchet MS"/>
                  <a:sym typeface="Trebuchet MS"/>
                </a:rPr>
                <a:t>Colorado Community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C0D0E"/>
                  </a:solidFill>
                  <a:latin typeface="Trebuchet MS"/>
                  <a:ea typeface="Trebuchet MS"/>
                  <a:cs typeface="Trebuchet MS"/>
                  <a:sym typeface="Trebuchet MS"/>
                </a:rPr>
                <a:t>Action Association</a:t>
              </a:r>
              <a:endParaRPr sz="1400" b="0" i="0" u="none" strike="noStrike" cap="none">
                <a:solidFill>
                  <a:srgbClr val="000000"/>
                </a:solidFill>
                <a:latin typeface="Arial"/>
                <a:ea typeface="Arial"/>
                <a:cs typeface="Arial"/>
                <a:sym typeface="Arial"/>
              </a:endParaRPr>
            </a:p>
          </p:txBody>
        </p:sp>
        <p:cxnSp>
          <p:nvCxnSpPr>
            <p:cNvPr id="892" name="Google Shape;892;p87"/>
            <p:cNvCxnSpPr/>
            <p:nvPr/>
          </p:nvCxnSpPr>
          <p:spPr>
            <a:xfrm>
              <a:off x="10859677" y="9046464"/>
              <a:ext cx="0" cy="598318"/>
            </a:xfrm>
            <a:prstGeom prst="straightConnector1">
              <a:avLst/>
            </a:prstGeom>
            <a:solidFill>
              <a:srgbClr val="14943F"/>
            </a:solidFill>
            <a:ln w="15875" cap="flat" cmpd="sng">
              <a:solidFill>
                <a:srgbClr val="000000"/>
              </a:solidFill>
              <a:prstDash val="solid"/>
              <a:miter lim="0"/>
              <a:headEnd type="none" w="sm" len="sm"/>
              <a:tailEnd type="none" w="sm" len="sm"/>
            </a:ln>
          </p:spPr>
        </p:cxnSp>
      </p:grpSp>
      <p:sp>
        <p:nvSpPr>
          <p:cNvPr id="893" name="Google Shape;893;p87"/>
          <p:cNvSpPr txBox="1">
            <a:spLocks noGrp="1"/>
          </p:cNvSpPr>
          <p:nvPr>
            <p:ph type="title"/>
          </p:nvPr>
        </p:nvSpPr>
        <p:spPr>
          <a:xfrm>
            <a:off x="757572" y="1024720"/>
            <a:ext cx="10972800" cy="1213513"/>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SzPts val="1400"/>
              <a:buNone/>
            </a:pPr>
            <a:r>
              <a:rPr lang="en-US" b="1">
                <a:solidFill>
                  <a:srgbClr val="2D348E"/>
                </a:solidFill>
              </a:rPr>
              <a:t>ACTIVITY</a:t>
            </a:r>
            <a:endParaRPr/>
          </a:p>
        </p:txBody>
      </p:sp>
      <p:sp>
        <p:nvSpPr>
          <p:cNvPr id="894" name="Google Shape;894;p87"/>
          <p:cNvSpPr txBox="1"/>
          <p:nvPr/>
        </p:nvSpPr>
        <p:spPr>
          <a:xfrm>
            <a:off x="1856096" y="6011661"/>
            <a:ext cx="9158650" cy="76944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4400" b="0" i="0" u="none" strike="noStrike" cap="none">
                <a:solidFill>
                  <a:srgbClr val="000000"/>
                </a:solidFill>
                <a:latin typeface="Trebuchet MS"/>
                <a:ea typeface="Trebuchet MS"/>
                <a:cs typeface="Trebuchet MS"/>
                <a:sym typeface="Trebuchet MS"/>
              </a:rPr>
              <a:t>Large Group:</a:t>
            </a:r>
            <a:endParaRPr/>
          </a:p>
        </p:txBody>
      </p:sp>
      <p:grpSp>
        <p:nvGrpSpPr>
          <p:cNvPr id="895" name="Google Shape;895;p87"/>
          <p:cNvGrpSpPr/>
          <p:nvPr/>
        </p:nvGrpSpPr>
        <p:grpSpPr>
          <a:xfrm>
            <a:off x="8102600" y="8841472"/>
            <a:ext cx="4343399" cy="835928"/>
            <a:chOff x="8102600" y="8841472"/>
            <a:chExt cx="4343399" cy="835928"/>
          </a:xfrm>
        </p:grpSpPr>
        <p:pic>
          <p:nvPicPr>
            <p:cNvPr id="896" name="Google Shape;896;p87"/>
            <p:cNvPicPr preferRelativeResize="0"/>
            <p:nvPr/>
          </p:nvPicPr>
          <p:blipFill rotWithShape="1">
            <a:blip r:embed="rId3">
              <a:alphaModFix/>
            </a:blip>
            <a:srcRect/>
            <a:stretch/>
          </p:blipFill>
          <p:spPr>
            <a:xfrm>
              <a:off x="11014746" y="8991600"/>
              <a:ext cx="1431253" cy="685800"/>
            </a:xfrm>
            <a:prstGeom prst="rect">
              <a:avLst/>
            </a:prstGeom>
            <a:noFill/>
            <a:ln>
              <a:noFill/>
            </a:ln>
          </p:spPr>
        </p:pic>
        <p:sp>
          <p:nvSpPr>
            <p:cNvPr id="897" name="Google Shape;897;p87"/>
            <p:cNvSpPr txBox="1"/>
            <p:nvPr/>
          </p:nvSpPr>
          <p:spPr>
            <a:xfrm>
              <a:off x="8102600" y="8841472"/>
              <a:ext cx="2634325"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C0D0E"/>
                  </a:solidFill>
                  <a:latin typeface="Trebuchet MS"/>
                  <a:ea typeface="Trebuchet MS"/>
                  <a:cs typeface="Trebuchet MS"/>
                  <a:sym typeface="Trebuchet MS"/>
                </a:rPr>
                <a:t>Colorado Community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C0D0E"/>
                  </a:solidFill>
                  <a:latin typeface="Trebuchet MS"/>
                  <a:ea typeface="Trebuchet MS"/>
                  <a:cs typeface="Trebuchet MS"/>
                  <a:sym typeface="Trebuchet MS"/>
                </a:rPr>
                <a:t>Action Association</a:t>
              </a:r>
              <a:endParaRPr sz="1400" b="0" i="0" u="none" strike="noStrike" cap="none">
                <a:solidFill>
                  <a:srgbClr val="000000"/>
                </a:solidFill>
                <a:latin typeface="Arial"/>
                <a:ea typeface="Arial"/>
                <a:cs typeface="Arial"/>
                <a:sym typeface="Arial"/>
              </a:endParaRPr>
            </a:p>
          </p:txBody>
        </p:sp>
        <p:cxnSp>
          <p:nvCxnSpPr>
            <p:cNvPr id="898" name="Google Shape;898;p87"/>
            <p:cNvCxnSpPr/>
            <p:nvPr/>
          </p:nvCxnSpPr>
          <p:spPr>
            <a:xfrm>
              <a:off x="10859677" y="9046464"/>
              <a:ext cx="0" cy="598318"/>
            </a:xfrm>
            <a:prstGeom prst="straightConnector1">
              <a:avLst/>
            </a:prstGeom>
            <a:solidFill>
              <a:srgbClr val="14943F"/>
            </a:solidFill>
            <a:ln w="15875" cap="flat" cmpd="sng">
              <a:solidFill>
                <a:srgbClr val="000000"/>
              </a:solidFill>
              <a:prstDash val="solid"/>
              <a:miter lim="0"/>
              <a:headEnd type="none" w="sm" len="sm"/>
              <a:tailEnd type="none" w="sm" len="sm"/>
            </a:ln>
          </p:spPr>
        </p:cxnSp>
      </p:grpSp>
      <p:sp>
        <p:nvSpPr>
          <p:cNvPr id="899" name="Google Shape;899;p87"/>
          <p:cNvSpPr txBox="1"/>
          <p:nvPr/>
        </p:nvSpPr>
        <p:spPr>
          <a:xfrm>
            <a:off x="1277384" y="3086968"/>
            <a:ext cx="10450031" cy="212365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4400" b="1" i="0" u="none" strike="noStrike" cap="none">
                <a:solidFill>
                  <a:srgbClr val="000000"/>
                </a:solidFill>
                <a:latin typeface="Trebuchet MS"/>
                <a:ea typeface="Trebuchet MS"/>
                <a:cs typeface="Trebuchet MS"/>
                <a:sym typeface="Trebuchet MS"/>
              </a:rPr>
              <a:t>Organization/Small group ROMA Logic Model Columns 6-8 </a:t>
            </a:r>
            <a:endParaRPr/>
          </a:p>
          <a:p>
            <a:pPr marL="0" marR="0" lvl="0" indent="0" algn="ctr" rtl="0">
              <a:lnSpc>
                <a:spcPct val="100000"/>
              </a:lnSpc>
              <a:spcBef>
                <a:spcPts val="0"/>
              </a:spcBef>
              <a:spcAft>
                <a:spcPts val="0"/>
              </a:spcAft>
              <a:buNone/>
            </a:pPr>
            <a:r>
              <a:rPr lang="en-US" sz="4400" b="1" i="0" u="none" strike="noStrike" cap="none">
                <a:solidFill>
                  <a:srgbClr val="000000"/>
                </a:solidFill>
                <a:latin typeface="Trebuchet MS"/>
                <a:ea typeface="Trebuchet MS"/>
                <a:cs typeface="Trebuchet MS"/>
                <a:sym typeface="Trebuchet MS"/>
              </a:rPr>
              <a:t>Handout</a:t>
            </a:r>
            <a:endParaRPr/>
          </a:p>
        </p:txBody>
      </p:sp>
      <p:sp>
        <p:nvSpPr>
          <p:cNvPr id="900" name="Google Shape;900;p87"/>
          <p:cNvSpPr txBox="1"/>
          <p:nvPr/>
        </p:nvSpPr>
        <p:spPr>
          <a:xfrm>
            <a:off x="1719615" y="2357260"/>
            <a:ext cx="9158650" cy="76944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4400" b="0" i="0" u="none" strike="noStrike" cap="none">
                <a:solidFill>
                  <a:srgbClr val="000000"/>
                </a:solidFill>
                <a:latin typeface="Trebuchet MS"/>
                <a:ea typeface="Trebuchet MS"/>
                <a:cs typeface="Trebuchet MS"/>
                <a:sym typeface="Trebuchet MS"/>
              </a:rPr>
              <a:t>Breakout Groups:</a:t>
            </a:r>
            <a:endParaRPr sz="4400" b="0" i="0" u="none" strike="noStrike" cap="none">
              <a:solidFill>
                <a:srgbClr val="000000"/>
              </a:solidFill>
              <a:latin typeface="Trebuchet MS"/>
              <a:ea typeface="Trebuchet MS"/>
              <a:cs typeface="Trebuchet MS"/>
              <a:sym typeface="Trebuchet MS"/>
            </a:endParaRPr>
          </a:p>
        </p:txBody>
      </p:sp>
      <p:sp>
        <p:nvSpPr>
          <p:cNvPr id="901" name="Google Shape;901;p87"/>
          <p:cNvSpPr txBox="1"/>
          <p:nvPr/>
        </p:nvSpPr>
        <p:spPr>
          <a:xfrm>
            <a:off x="1277384" y="6740961"/>
            <a:ext cx="10450031" cy="76944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4400" b="1" i="0" u="none" strike="noStrike" cap="none">
                <a:solidFill>
                  <a:srgbClr val="000000"/>
                </a:solidFill>
                <a:latin typeface="Trebuchet MS"/>
                <a:ea typeface="Trebuchet MS"/>
                <a:cs typeface="Trebuchet MS"/>
                <a:sym typeface="Trebuchet MS"/>
              </a:rPr>
              <a:t>Group ROMA Logic Model Columns 6-8</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905"/>
        <p:cNvGrpSpPr/>
        <p:nvPr/>
      </p:nvGrpSpPr>
      <p:grpSpPr>
        <a:xfrm>
          <a:off x="0" y="0"/>
          <a:ext cx="0" cy="0"/>
          <a:chOff x="0" y="0"/>
          <a:chExt cx="0" cy="0"/>
        </a:xfrm>
      </p:grpSpPr>
      <p:grpSp>
        <p:nvGrpSpPr>
          <p:cNvPr id="906" name="Google Shape;906;p38"/>
          <p:cNvGrpSpPr/>
          <p:nvPr/>
        </p:nvGrpSpPr>
        <p:grpSpPr>
          <a:xfrm>
            <a:off x="8102600" y="8817432"/>
            <a:ext cx="4343399" cy="859968"/>
            <a:chOff x="8102600" y="8817432"/>
            <a:chExt cx="4343399" cy="859968"/>
          </a:xfrm>
        </p:grpSpPr>
        <p:pic>
          <p:nvPicPr>
            <p:cNvPr id="907" name="Google Shape;907;p38"/>
            <p:cNvPicPr preferRelativeResize="0"/>
            <p:nvPr/>
          </p:nvPicPr>
          <p:blipFill rotWithShape="1">
            <a:blip r:embed="rId3">
              <a:alphaModFix/>
            </a:blip>
            <a:srcRect/>
            <a:stretch/>
          </p:blipFill>
          <p:spPr>
            <a:xfrm>
              <a:off x="11014746" y="8991600"/>
              <a:ext cx="1431253" cy="685800"/>
            </a:xfrm>
            <a:prstGeom prst="rect">
              <a:avLst/>
            </a:prstGeom>
            <a:noFill/>
            <a:ln>
              <a:noFill/>
            </a:ln>
          </p:spPr>
        </p:pic>
        <p:sp>
          <p:nvSpPr>
            <p:cNvPr id="908" name="Google Shape;908;p38"/>
            <p:cNvSpPr txBox="1"/>
            <p:nvPr/>
          </p:nvSpPr>
          <p:spPr>
            <a:xfrm>
              <a:off x="8102600" y="8817432"/>
              <a:ext cx="2634325"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dirty="0">
                  <a:solidFill>
                    <a:srgbClr val="0C0D0E"/>
                  </a:solidFill>
                  <a:latin typeface="Trebuchet MS"/>
                  <a:ea typeface="Trebuchet MS"/>
                  <a:cs typeface="Trebuchet MS"/>
                  <a:sym typeface="Trebuchet MS"/>
                </a:rPr>
                <a:t>Colorado Community</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dirty="0">
                  <a:solidFill>
                    <a:srgbClr val="0C0D0E"/>
                  </a:solidFill>
                  <a:latin typeface="Trebuchet MS"/>
                  <a:ea typeface="Trebuchet MS"/>
                  <a:cs typeface="Trebuchet MS"/>
                  <a:sym typeface="Trebuchet MS"/>
                </a:rPr>
                <a:t>Action Association</a:t>
              </a:r>
              <a:endParaRPr sz="1400" b="0" i="0" u="none" strike="noStrike" cap="none" dirty="0">
                <a:solidFill>
                  <a:srgbClr val="000000"/>
                </a:solidFill>
                <a:latin typeface="Arial"/>
                <a:ea typeface="Arial"/>
                <a:cs typeface="Arial"/>
                <a:sym typeface="Arial"/>
              </a:endParaRPr>
            </a:p>
          </p:txBody>
        </p:sp>
        <p:cxnSp>
          <p:nvCxnSpPr>
            <p:cNvPr id="909" name="Google Shape;909;p38"/>
            <p:cNvCxnSpPr/>
            <p:nvPr/>
          </p:nvCxnSpPr>
          <p:spPr>
            <a:xfrm>
              <a:off x="10859677" y="9046464"/>
              <a:ext cx="0" cy="598318"/>
            </a:xfrm>
            <a:prstGeom prst="straightConnector1">
              <a:avLst/>
            </a:prstGeom>
            <a:solidFill>
              <a:srgbClr val="14943F"/>
            </a:solidFill>
            <a:ln w="15875" cap="flat" cmpd="sng">
              <a:solidFill>
                <a:srgbClr val="000000"/>
              </a:solidFill>
              <a:prstDash val="solid"/>
              <a:miter lim="0"/>
              <a:headEnd type="none" w="sm" len="sm"/>
              <a:tailEnd type="none" w="sm" len="sm"/>
            </a:ln>
          </p:spPr>
        </p:cxnSp>
      </p:grpSp>
      <p:sp>
        <p:nvSpPr>
          <p:cNvPr id="911" name="Google Shape;911;p38"/>
          <p:cNvSpPr txBox="1"/>
          <p:nvPr/>
        </p:nvSpPr>
        <p:spPr>
          <a:xfrm>
            <a:off x="271304" y="8549593"/>
            <a:ext cx="3771900" cy="228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rPr>
              <a:t>MATERIAL FROM INTRO TO ROMA 5.1, 2020</a:t>
            </a:r>
            <a:endParaRPr sz="1400" b="0" i="0" u="none" strike="noStrike" cap="none">
              <a:solidFill>
                <a:srgbClr val="000000"/>
              </a:solidFill>
              <a:latin typeface="Arial"/>
              <a:ea typeface="Arial"/>
              <a:cs typeface="Arial"/>
              <a:sym typeface="Arial"/>
            </a:endParaRPr>
          </a:p>
        </p:txBody>
      </p:sp>
      <p:sp>
        <p:nvSpPr>
          <p:cNvPr id="912" name="Google Shape;912;p38"/>
          <p:cNvSpPr txBox="1">
            <a:spLocks noGrp="1"/>
          </p:cNvSpPr>
          <p:nvPr>
            <p:ph type="title"/>
          </p:nvPr>
        </p:nvSpPr>
        <p:spPr>
          <a:xfrm>
            <a:off x="257958" y="936368"/>
            <a:ext cx="10802775" cy="955306"/>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1400"/>
              <a:buNone/>
            </a:pPr>
            <a:r>
              <a:rPr lang="en-US" sz="4000" b="1">
                <a:solidFill>
                  <a:srgbClr val="2D348E"/>
                </a:solidFill>
              </a:rPr>
              <a:t>Does the Information Match?</a:t>
            </a:r>
            <a:endParaRPr b="1"/>
          </a:p>
        </p:txBody>
      </p:sp>
      <p:pic>
        <p:nvPicPr>
          <p:cNvPr id="913" name="Google Shape;913;p38"/>
          <p:cNvPicPr preferRelativeResize="0"/>
          <p:nvPr/>
        </p:nvPicPr>
        <p:blipFill rotWithShape="1">
          <a:blip r:embed="rId4">
            <a:alphaModFix/>
          </a:blip>
          <a:srcRect/>
          <a:stretch/>
        </p:blipFill>
        <p:spPr>
          <a:xfrm>
            <a:off x="7940857" y="672597"/>
            <a:ext cx="3405195" cy="1341176"/>
          </a:xfrm>
          <a:prstGeom prst="rect">
            <a:avLst/>
          </a:prstGeom>
          <a:noFill/>
          <a:ln>
            <a:noFill/>
          </a:ln>
        </p:spPr>
      </p:pic>
      <p:graphicFrame>
        <p:nvGraphicFramePr>
          <p:cNvPr id="914" name="Google Shape;914;p38"/>
          <p:cNvGraphicFramePr/>
          <p:nvPr/>
        </p:nvGraphicFramePr>
        <p:xfrm>
          <a:off x="705964" y="2215932"/>
          <a:ext cx="11024200" cy="1947225"/>
        </p:xfrm>
        <a:graphic>
          <a:graphicData uri="http://schemas.openxmlformats.org/drawingml/2006/table">
            <a:tbl>
              <a:tblPr>
                <a:noFill/>
                <a:tableStyleId>{3E4A8BD0-E08E-4CE7-BA5D-52FB5F27ED42}</a:tableStyleId>
              </a:tblPr>
              <a:tblGrid>
                <a:gridCol w="1243675">
                  <a:extLst>
                    <a:ext uri="{9D8B030D-6E8A-4147-A177-3AD203B41FA5}">
                      <a16:colId xmlns:a16="http://schemas.microsoft.com/office/drawing/2014/main" val="20000"/>
                    </a:ext>
                  </a:extLst>
                </a:gridCol>
                <a:gridCol w="1663550">
                  <a:extLst>
                    <a:ext uri="{9D8B030D-6E8A-4147-A177-3AD203B41FA5}">
                      <a16:colId xmlns:a16="http://schemas.microsoft.com/office/drawing/2014/main" val="20001"/>
                    </a:ext>
                  </a:extLst>
                </a:gridCol>
                <a:gridCol w="1380600">
                  <a:extLst>
                    <a:ext uri="{9D8B030D-6E8A-4147-A177-3AD203B41FA5}">
                      <a16:colId xmlns:a16="http://schemas.microsoft.com/office/drawing/2014/main" val="20002"/>
                    </a:ext>
                  </a:extLst>
                </a:gridCol>
                <a:gridCol w="1524350">
                  <a:extLst>
                    <a:ext uri="{9D8B030D-6E8A-4147-A177-3AD203B41FA5}">
                      <a16:colId xmlns:a16="http://schemas.microsoft.com/office/drawing/2014/main" val="20003"/>
                    </a:ext>
                  </a:extLst>
                </a:gridCol>
                <a:gridCol w="1376475">
                  <a:extLst>
                    <a:ext uri="{9D8B030D-6E8A-4147-A177-3AD203B41FA5}">
                      <a16:colId xmlns:a16="http://schemas.microsoft.com/office/drawing/2014/main" val="20004"/>
                    </a:ext>
                  </a:extLst>
                </a:gridCol>
                <a:gridCol w="1738425">
                  <a:extLst>
                    <a:ext uri="{9D8B030D-6E8A-4147-A177-3AD203B41FA5}">
                      <a16:colId xmlns:a16="http://schemas.microsoft.com/office/drawing/2014/main" val="20005"/>
                    </a:ext>
                  </a:extLst>
                </a:gridCol>
                <a:gridCol w="2097125">
                  <a:extLst>
                    <a:ext uri="{9D8B030D-6E8A-4147-A177-3AD203B41FA5}">
                      <a16:colId xmlns:a16="http://schemas.microsoft.com/office/drawing/2014/main" val="20006"/>
                    </a:ext>
                  </a:extLst>
                </a:gridCol>
              </a:tblGrid>
              <a:tr h="1947225">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Trebuchet MS"/>
                          <a:ea typeface="Trebuchet MS"/>
                          <a:cs typeface="Trebuchet MS"/>
                          <a:sym typeface="Trebuchet MS"/>
                        </a:rPr>
                        <a:t>Column 1</a:t>
                      </a:r>
                      <a:endParaRPr sz="1400" u="none" strike="noStrike" cap="none"/>
                    </a:p>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Trebuchet MS"/>
                        <a:ea typeface="Trebuchet MS"/>
                        <a:cs typeface="Trebuchet MS"/>
                        <a:sym typeface="Trebuchet MS"/>
                      </a:endParaRPr>
                    </a:p>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Trebuchet MS"/>
                          <a:ea typeface="Trebuchet MS"/>
                          <a:cs typeface="Trebuchet MS"/>
                          <a:sym typeface="Trebuchet MS"/>
                        </a:rPr>
                        <a:t>Need</a:t>
                      </a:r>
                      <a:endParaRPr sz="1400" u="none" strike="noStrike" cap="none"/>
                    </a:p>
                  </a:txBody>
                  <a:tcPr marL="19275" marR="19275" marT="19275" marB="19275">
                    <a:solidFill>
                      <a:srgbClr val="2D348E"/>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Trebuchet MS"/>
                          <a:ea typeface="Trebuchet MS"/>
                          <a:cs typeface="Trebuchet MS"/>
                          <a:sym typeface="Trebuchet MS"/>
                        </a:rPr>
                        <a:t>Column 2</a:t>
                      </a:r>
                      <a:endParaRPr sz="1400" u="none" strike="noStrike" cap="none"/>
                    </a:p>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Trebuchet MS"/>
                        <a:ea typeface="Trebuchet MS"/>
                        <a:cs typeface="Trebuchet MS"/>
                        <a:sym typeface="Trebuchet MS"/>
                      </a:endParaRPr>
                    </a:p>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Trebuchet MS"/>
                          <a:ea typeface="Trebuchet MS"/>
                          <a:cs typeface="Trebuchet MS"/>
                          <a:sym typeface="Trebuchet MS"/>
                        </a:rPr>
                        <a:t>Service or Activity</a:t>
                      </a:r>
                      <a:endParaRPr sz="1400" b="1" u="none" strike="noStrike" cap="none">
                        <a:latin typeface="Trebuchet MS"/>
                        <a:ea typeface="Trebuchet MS"/>
                        <a:cs typeface="Trebuchet MS"/>
                        <a:sym typeface="Trebuchet MS"/>
                      </a:endParaRPr>
                    </a:p>
                  </a:txBody>
                  <a:tcPr marL="19275" marR="19275" marT="19275" marB="19275">
                    <a:solidFill>
                      <a:srgbClr val="2D348E"/>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Trebuchet MS"/>
                          <a:ea typeface="Trebuchet MS"/>
                          <a:cs typeface="Trebuchet MS"/>
                          <a:sym typeface="Trebuchet MS"/>
                        </a:rPr>
                        <a:t>Column 3</a:t>
                      </a:r>
                      <a:endParaRPr sz="1400" u="none" strike="noStrike" cap="none"/>
                    </a:p>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Trebuchet MS"/>
                        <a:ea typeface="Trebuchet MS"/>
                        <a:cs typeface="Trebuchet MS"/>
                        <a:sym typeface="Trebuchet MS"/>
                      </a:endParaRPr>
                    </a:p>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Trebuchet MS"/>
                          <a:ea typeface="Trebuchet MS"/>
                          <a:cs typeface="Trebuchet MS"/>
                          <a:sym typeface="Trebuchet MS"/>
                        </a:rPr>
                        <a:t>Outcome</a:t>
                      </a:r>
                      <a:endParaRPr sz="1400" b="1" u="none" strike="noStrike" cap="none">
                        <a:latin typeface="Trebuchet MS"/>
                        <a:ea typeface="Trebuchet MS"/>
                        <a:cs typeface="Trebuchet MS"/>
                        <a:sym typeface="Trebuchet MS"/>
                      </a:endParaRPr>
                    </a:p>
                  </a:txBody>
                  <a:tcPr marL="19275" marR="19275" marT="19275" marB="19275">
                    <a:solidFill>
                      <a:srgbClr val="2D348E"/>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Trebuchet MS"/>
                          <a:ea typeface="Trebuchet MS"/>
                          <a:cs typeface="Trebuchet MS"/>
                          <a:sym typeface="Trebuchet MS"/>
                        </a:rPr>
                        <a:t>Column 4</a:t>
                      </a:r>
                      <a:endParaRPr sz="1400" u="none" strike="noStrike" cap="none"/>
                    </a:p>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Trebuchet MS"/>
                        <a:ea typeface="Trebuchet MS"/>
                        <a:cs typeface="Trebuchet MS"/>
                        <a:sym typeface="Trebuchet MS"/>
                      </a:endParaRPr>
                    </a:p>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Trebuchet MS"/>
                          <a:ea typeface="Trebuchet MS"/>
                          <a:cs typeface="Trebuchet MS"/>
                          <a:sym typeface="Trebuchet MS"/>
                        </a:rPr>
                        <a:t>Outcome/Indicator</a:t>
                      </a:r>
                      <a:endParaRPr sz="1400" b="1" u="none" strike="noStrike" cap="none">
                        <a:latin typeface="Trebuchet MS"/>
                        <a:ea typeface="Trebuchet MS"/>
                        <a:cs typeface="Trebuchet MS"/>
                        <a:sym typeface="Trebuchet MS"/>
                      </a:endParaRPr>
                    </a:p>
                  </a:txBody>
                  <a:tcPr marL="19275" marR="19275" marT="19275" marB="19275">
                    <a:solidFill>
                      <a:srgbClr val="2D348E"/>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Trebuchet MS"/>
                          <a:ea typeface="Trebuchet MS"/>
                          <a:cs typeface="Trebuchet MS"/>
                          <a:sym typeface="Trebuchet MS"/>
                        </a:rPr>
                        <a:t>Column 6</a:t>
                      </a:r>
                      <a:endParaRPr sz="1400" u="none" strike="noStrike" cap="none"/>
                    </a:p>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Trebuchet MS"/>
                        <a:ea typeface="Trebuchet MS"/>
                        <a:cs typeface="Trebuchet MS"/>
                        <a:sym typeface="Trebuchet MS"/>
                      </a:endParaRPr>
                    </a:p>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Trebuchet MS"/>
                          <a:ea typeface="Trebuchet MS"/>
                          <a:cs typeface="Trebuchet MS"/>
                          <a:sym typeface="Trebuchet MS"/>
                        </a:rPr>
                        <a:t>Measurement Tool</a:t>
                      </a:r>
                      <a:endParaRPr sz="1400" b="1" u="none" strike="noStrike" cap="none">
                        <a:latin typeface="Trebuchet MS"/>
                        <a:ea typeface="Trebuchet MS"/>
                        <a:cs typeface="Trebuchet MS"/>
                        <a:sym typeface="Trebuchet MS"/>
                      </a:endParaRPr>
                    </a:p>
                  </a:txBody>
                  <a:tcPr marL="19275" marR="19275" marT="19275" marB="19275">
                    <a:solidFill>
                      <a:srgbClr val="2D348E"/>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Trebuchet MS"/>
                          <a:ea typeface="Trebuchet MS"/>
                          <a:cs typeface="Trebuchet MS"/>
                          <a:sym typeface="Trebuchet MS"/>
                        </a:rPr>
                        <a:t>Column 7</a:t>
                      </a:r>
                      <a:endParaRPr sz="1400" u="none" strike="noStrike" cap="none"/>
                    </a:p>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Trebuchet MS"/>
                        <a:ea typeface="Trebuchet MS"/>
                        <a:cs typeface="Trebuchet MS"/>
                        <a:sym typeface="Trebuchet MS"/>
                      </a:endParaRPr>
                    </a:p>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Trebuchet MS"/>
                          <a:ea typeface="Trebuchet MS"/>
                          <a:cs typeface="Trebuchet MS"/>
                          <a:sym typeface="Trebuchet MS"/>
                        </a:rPr>
                        <a:t>Data Source, </a:t>
                      </a:r>
                      <a:br>
                        <a:rPr lang="en-US" sz="1400" b="1" u="none" strike="noStrike" cap="none">
                          <a:latin typeface="Trebuchet MS"/>
                          <a:ea typeface="Trebuchet MS"/>
                          <a:cs typeface="Trebuchet MS"/>
                          <a:sym typeface="Trebuchet MS"/>
                        </a:rPr>
                      </a:br>
                      <a:r>
                        <a:rPr lang="en-US" sz="1400" b="1" u="none" strike="noStrike" cap="none">
                          <a:latin typeface="Trebuchet MS"/>
                          <a:ea typeface="Trebuchet MS"/>
                          <a:cs typeface="Trebuchet MS"/>
                          <a:sym typeface="Trebuchet MS"/>
                        </a:rPr>
                        <a:t>Data Collection Procedures, </a:t>
                      </a:r>
                      <a:br>
                        <a:rPr lang="en-US" sz="1400" b="1" u="none" strike="noStrike" cap="none">
                          <a:latin typeface="Trebuchet MS"/>
                          <a:ea typeface="Trebuchet MS"/>
                          <a:cs typeface="Trebuchet MS"/>
                          <a:sym typeface="Trebuchet MS"/>
                        </a:rPr>
                      </a:br>
                      <a:r>
                        <a:rPr lang="en-US" sz="1400" b="1" u="none" strike="noStrike" cap="none">
                          <a:latin typeface="Trebuchet MS"/>
                          <a:ea typeface="Trebuchet MS"/>
                          <a:cs typeface="Trebuchet MS"/>
                          <a:sym typeface="Trebuchet MS"/>
                        </a:rPr>
                        <a:t>Personnel</a:t>
                      </a:r>
                      <a:endParaRPr sz="1400" u="none" strike="noStrike" cap="none"/>
                    </a:p>
                  </a:txBody>
                  <a:tcPr marL="19275" marR="19275" marT="19275" marB="19275">
                    <a:solidFill>
                      <a:srgbClr val="2D348E"/>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Trebuchet MS"/>
                          <a:ea typeface="Trebuchet MS"/>
                          <a:cs typeface="Trebuchet MS"/>
                          <a:sym typeface="Trebuchet MS"/>
                        </a:rPr>
                        <a:t>Column 8</a:t>
                      </a:r>
                      <a:endParaRPr sz="1400" u="none" strike="noStrike" cap="none"/>
                    </a:p>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Trebuchet MS"/>
                        <a:ea typeface="Trebuchet MS"/>
                        <a:cs typeface="Trebuchet MS"/>
                        <a:sym typeface="Trebuchet MS"/>
                      </a:endParaRPr>
                    </a:p>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Trebuchet MS"/>
                          <a:ea typeface="Trebuchet MS"/>
                          <a:cs typeface="Trebuchet MS"/>
                          <a:sym typeface="Trebuchet MS"/>
                        </a:rPr>
                        <a:t>Frequency of Data Collection</a:t>
                      </a:r>
                      <a:br>
                        <a:rPr lang="en-US" sz="1400" b="1" u="none" strike="noStrike" cap="none">
                          <a:latin typeface="Trebuchet MS"/>
                          <a:ea typeface="Trebuchet MS"/>
                          <a:cs typeface="Trebuchet MS"/>
                          <a:sym typeface="Trebuchet MS"/>
                        </a:rPr>
                      </a:br>
                      <a:r>
                        <a:rPr lang="en-US" sz="1400" b="1" u="none" strike="noStrike" cap="none">
                          <a:latin typeface="Trebuchet MS"/>
                          <a:ea typeface="Trebuchet MS"/>
                          <a:cs typeface="Trebuchet MS"/>
                          <a:sym typeface="Trebuchet MS"/>
                        </a:rPr>
                        <a:t>and Reporting</a:t>
                      </a:r>
                      <a:br>
                        <a:rPr lang="en-US" sz="1400" b="1" u="none" strike="noStrike" cap="none">
                          <a:latin typeface="Trebuchet MS"/>
                          <a:ea typeface="Trebuchet MS"/>
                          <a:cs typeface="Trebuchet MS"/>
                          <a:sym typeface="Trebuchet MS"/>
                        </a:rPr>
                      </a:br>
                      <a:br>
                        <a:rPr lang="en-US" sz="1400" b="1" u="none" strike="noStrike" cap="none">
                          <a:latin typeface="Trebuchet MS"/>
                          <a:ea typeface="Trebuchet MS"/>
                          <a:cs typeface="Trebuchet MS"/>
                          <a:sym typeface="Trebuchet MS"/>
                        </a:rPr>
                      </a:br>
                      <a:endParaRPr sz="1400" b="1" u="none" strike="noStrike" cap="none">
                        <a:latin typeface="Trebuchet MS"/>
                        <a:ea typeface="Trebuchet MS"/>
                        <a:cs typeface="Trebuchet MS"/>
                        <a:sym typeface="Trebuchet MS"/>
                      </a:endParaRPr>
                    </a:p>
                  </a:txBody>
                  <a:tcPr marL="19275" marR="19275" marT="19275" marB="19275">
                    <a:solidFill>
                      <a:srgbClr val="2D348E"/>
                    </a:solidFill>
                  </a:tcPr>
                </a:tc>
                <a:extLst>
                  <a:ext uri="{0D108BD9-81ED-4DB2-BD59-A6C34878D82A}">
                    <a16:rowId xmlns:a16="http://schemas.microsoft.com/office/drawing/2014/main" val="10000"/>
                  </a:ext>
                </a:extLst>
              </a:tr>
            </a:tbl>
          </a:graphicData>
        </a:graphic>
      </p:graphicFrame>
      <p:graphicFrame>
        <p:nvGraphicFramePr>
          <p:cNvPr id="915" name="Google Shape;915;p38"/>
          <p:cNvGraphicFramePr/>
          <p:nvPr/>
        </p:nvGraphicFramePr>
        <p:xfrm>
          <a:off x="705965" y="4461584"/>
          <a:ext cx="11024250" cy="3053450"/>
        </p:xfrm>
        <a:graphic>
          <a:graphicData uri="http://schemas.openxmlformats.org/drawingml/2006/table">
            <a:tbl>
              <a:tblPr>
                <a:noFill/>
                <a:tableStyleId>{3E4A8BD0-E08E-4CE7-BA5D-52FB5F27ED42}</a:tableStyleId>
              </a:tblPr>
              <a:tblGrid>
                <a:gridCol w="1425850">
                  <a:extLst>
                    <a:ext uri="{9D8B030D-6E8A-4147-A177-3AD203B41FA5}">
                      <a16:colId xmlns:a16="http://schemas.microsoft.com/office/drawing/2014/main" val="20000"/>
                    </a:ext>
                  </a:extLst>
                </a:gridCol>
                <a:gridCol w="1481400">
                  <a:extLst>
                    <a:ext uri="{9D8B030D-6E8A-4147-A177-3AD203B41FA5}">
                      <a16:colId xmlns:a16="http://schemas.microsoft.com/office/drawing/2014/main" val="20001"/>
                    </a:ext>
                  </a:extLst>
                </a:gridCol>
                <a:gridCol w="1380600">
                  <a:extLst>
                    <a:ext uri="{9D8B030D-6E8A-4147-A177-3AD203B41FA5}">
                      <a16:colId xmlns:a16="http://schemas.microsoft.com/office/drawing/2014/main" val="20002"/>
                    </a:ext>
                  </a:extLst>
                </a:gridCol>
                <a:gridCol w="1524350">
                  <a:extLst>
                    <a:ext uri="{9D8B030D-6E8A-4147-A177-3AD203B41FA5}">
                      <a16:colId xmlns:a16="http://schemas.microsoft.com/office/drawing/2014/main" val="20003"/>
                    </a:ext>
                  </a:extLst>
                </a:gridCol>
                <a:gridCol w="1427400">
                  <a:extLst>
                    <a:ext uri="{9D8B030D-6E8A-4147-A177-3AD203B41FA5}">
                      <a16:colId xmlns:a16="http://schemas.microsoft.com/office/drawing/2014/main" val="20004"/>
                    </a:ext>
                  </a:extLst>
                </a:gridCol>
                <a:gridCol w="1736925">
                  <a:extLst>
                    <a:ext uri="{9D8B030D-6E8A-4147-A177-3AD203B41FA5}">
                      <a16:colId xmlns:a16="http://schemas.microsoft.com/office/drawing/2014/main" val="20005"/>
                    </a:ext>
                  </a:extLst>
                </a:gridCol>
                <a:gridCol w="2047725">
                  <a:extLst>
                    <a:ext uri="{9D8B030D-6E8A-4147-A177-3AD203B41FA5}">
                      <a16:colId xmlns:a16="http://schemas.microsoft.com/office/drawing/2014/main" val="20006"/>
                    </a:ext>
                  </a:extLst>
                </a:gridCol>
              </a:tblGrid>
              <a:tr h="3053450">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latin typeface="Calibri"/>
                          <a:ea typeface="Calibri"/>
                          <a:cs typeface="Calibri"/>
                          <a:sym typeface="Calibri"/>
                        </a:rPr>
                        <a:t>Individuals have limited financial literacy skills.</a:t>
                      </a:r>
                      <a:endParaRPr sz="1800" u="none" strike="noStrike" cap="none">
                        <a:latin typeface="Calibri"/>
                        <a:ea typeface="Calibri"/>
                        <a:cs typeface="Calibri"/>
                        <a:sym typeface="Calibri"/>
                      </a:endParaRPr>
                    </a:p>
                  </a:txBody>
                  <a:tcPr marL="19275" marR="19275" marT="19275" marB="19275">
                    <a:solidFill>
                      <a:srgbClr val="2D348E"/>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latin typeface="Calibri"/>
                          <a:ea typeface="Calibri"/>
                          <a:cs typeface="Calibri"/>
                          <a:sym typeface="Calibri"/>
                        </a:rPr>
                        <a:t>Individuals receive advanced financial counseling.</a:t>
                      </a:r>
                      <a:endParaRPr sz="1800" u="none" strike="noStrike" cap="none">
                        <a:latin typeface="Calibri"/>
                        <a:ea typeface="Calibri"/>
                        <a:cs typeface="Calibri"/>
                        <a:sym typeface="Calibri"/>
                      </a:endParaRPr>
                    </a:p>
                  </a:txBody>
                  <a:tcPr marL="19275" marR="19275" marT="19275" marB="19275">
                    <a:solidFill>
                      <a:srgbClr val="2D348E"/>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latin typeface="Calibri"/>
                          <a:ea typeface="Calibri"/>
                          <a:cs typeface="Calibri"/>
                          <a:sym typeface="Calibri"/>
                        </a:rPr>
                        <a:t>Individuals increase their financial position in order to qualify for home mortgages</a:t>
                      </a:r>
                      <a:endParaRPr sz="1800" u="none" strike="noStrike" cap="none">
                        <a:latin typeface="Calibri"/>
                        <a:ea typeface="Calibri"/>
                        <a:cs typeface="Calibri"/>
                        <a:sym typeface="Calibri"/>
                      </a:endParaRPr>
                    </a:p>
                  </a:txBody>
                  <a:tcPr marL="19275" marR="19275" marT="19275" marB="19275">
                    <a:solidFill>
                      <a:srgbClr val="2D348E"/>
                    </a:solidFill>
                  </a:tcPr>
                </a:tc>
                <a:tc>
                  <a:txBody>
                    <a:bodyPr/>
                    <a:lstStyle/>
                    <a:p>
                      <a:pPr marL="0" marR="0" lvl="0" indent="0" algn="ctr" rtl="0">
                        <a:lnSpc>
                          <a:spcPct val="100000"/>
                        </a:lnSpc>
                        <a:spcBef>
                          <a:spcPts val="0"/>
                        </a:spcBef>
                        <a:spcAft>
                          <a:spcPts val="0"/>
                        </a:spcAft>
                        <a:buClr>
                          <a:srgbClr val="000000"/>
                        </a:buClr>
                        <a:buSzPts val="1800"/>
                        <a:buFont typeface="Arial"/>
                        <a:buNone/>
                      </a:pPr>
                      <a:br>
                        <a:rPr lang="en-US" sz="1800" u="none" strike="noStrike" cap="none">
                          <a:latin typeface="Calibri"/>
                          <a:ea typeface="Calibri"/>
                          <a:cs typeface="Calibri"/>
                          <a:sym typeface="Calibri"/>
                        </a:rPr>
                      </a:br>
                      <a:r>
                        <a:rPr lang="en-US" sz="1800" u="none" strike="noStrike" cap="none">
                          <a:latin typeface="Calibri"/>
                          <a:ea typeface="Calibri"/>
                          <a:cs typeface="Calibri"/>
                          <a:sym typeface="Calibri"/>
                        </a:rPr>
                        <a:t>7/20 or 35% of Individuals will increase their credit score by 10% or more.</a:t>
                      </a:r>
                      <a:endParaRPr sz="1800" u="none" strike="noStrike" cap="none">
                        <a:latin typeface="Calibri"/>
                        <a:ea typeface="Calibri"/>
                        <a:cs typeface="Calibri"/>
                        <a:sym typeface="Calibri"/>
                      </a:endParaRPr>
                    </a:p>
                  </a:txBody>
                  <a:tcPr marL="19275" marR="19275" marT="19275" marB="19275">
                    <a:solidFill>
                      <a:srgbClr val="2D348E"/>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latin typeface="Calibri"/>
                          <a:ea typeface="Calibri"/>
                          <a:cs typeface="Calibri"/>
                          <a:sym typeface="Calibri"/>
                        </a:rPr>
                        <a:t>Attendance at counseling sessions; record of home mortgage </a:t>
                      </a:r>
                      <a:endParaRPr sz="1800" u="none" strike="noStrike" cap="none">
                        <a:latin typeface="Calibri"/>
                        <a:ea typeface="Calibri"/>
                        <a:cs typeface="Calibri"/>
                        <a:sym typeface="Calibri"/>
                      </a:endParaRPr>
                    </a:p>
                  </a:txBody>
                  <a:tcPr marL="19275" marR="19275" marT="19275" marB="19275">
                    <a:solidFill>
                      <a:srgbClr val="2D348E"/>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latin typeface="Calibri"/>
                          <a:ea typeface="Calibri"/>
                          <a:cs typeface="Calibri"/>
                          <a:sym typeface="Calibri"/>
                        </a:rPr>
                        <a:t>Case record</a:t>
                      </a:r>
                      <a:endParaRPr sz="1800" u="none" strike="noStrike" cap="none">
                        <a:latin typeface="Calibri"/>
                        <a:ea typeface="Calibri"/>
                        <a:cs typeface="Calibri"/>
                        <a:sym typeface="Calibri"/>
                      </a:endParaRPr>
                    </a:p>
                  </a:txBody>
                  <a:tcPr marL="19275" marR="19275" marT="19275" marB="19275">
                    <a:solidFill>
                      <a:srgbClr val="2D348E"/>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latin typeface="Calibri"/>
                          <a:ea typeface="Calibri"/>
                          <a:cs typeface="Calibri"/>
                          <a:sym typeface="Calibri"/>
                        </a:rPr>
                        <a:t>At time of counseling attendance.</a:t>
                      </a:r>
                      <a:endParaRPr sz="1400" u="none" strike="noStrike" cap="none"/>
                    </a:p>
                    <a:p>
                      <a:pPr marL="0" marR="0" lvl="0" indent="0" algn="l" rtl="0">
                        <a:lnSpc>
                          <a:spcPct val="100000"/>
                        </a:lnSpc>
                        <a:spcBef>
                          <a:spcPts val="0"/>
                        </a:spcBef>
                        <a:spcAft>
                          <a:spcPts val="0"/>
                        </a:spcAft>
                        <a:buClr>
                          <a:srgbClr val="000000"/>
                        </a:buClr>
                        <a:buSzPts val="1800"/>
                        <a:buFont typeface="Arial"/>
                        <a:buNone/>
                      </a:pPr>
                      <a:r>
                        <a:rPr lang="en-US" sz="1800" u="none" strike="noStrike" cap="none">
                          <a:latin typeface="Calibri"/>
                          <a:ea typeface="Calibri"/>
                          <a:cs typeface="Calibri"/>
                          <a:sym typeface="Calibri"/>
                        </a:rPr>
                        <a:t> </a:t>
                      </a:r>
                      <a:endParaRPr sz="1800" u="none" strike="noStrike" cap="none">
                        <a:latin typeface="Calibri"/>
                        <a:ea typeface="Calibri"/>
                        <a:cs typeface="Calibri"/>
                        <a:sym typeface="Calibri"/>
                      </a:endParaRPr>
                    </a:p>
                  </a:txBody>
                  <a:tcPr marL="19275" marR="19275" marT="19275" marB="19275">
                    <a:solidFill>
                      <a:srgbClr val="2D348E"/>
                    </a:solidFill>
                  </a:tcPr>
                </a:tc>
                <a:extLst>
                  <a:ext uri="{0D108BD9-81ED-4DB2-BD59-A6C34878D82A}">
                    <a16:rowId xmlns:a16="http://schemas.microsoft.com/office/drawing/2014/main" val="10000"/>
                  </a:ext>
                </a:extLst>
              </a:tr>
            </a:tbl>
          </a:graphicData>
        </a:graphic>
      </p:graphicFrame>
      <p:sp>
        <p:nvSpPr>
          <p:cNvPr id="916" name="Google Shape;916;p38"/>
          <p:cNvSpPr txBox="1">
            <a:spLocks noGrp="1"/>
          </p:cNvSpPr>
          <p:nvPr>
            <p:ph type="sldNum" idx="12"/>
          </p:nvPr>
        </p:nvSpPr>
        <p:spPr>
          <a:xfrm>
            <a:off x="12169648" y="9007124"/>
            <a:ext cx="780300" cy="746700"/>
          </a:xfrm>
          <a:prstGeom prst="rect">
            <a:avLst/>
          </a:prstGeom>
          <a:noFill/>
          <a:ln>
            <a:noFill/>
          </a:ln>
        </p:spPr>
        <p:txBody>
          <a:bodyPr spcFirstLastPara="1" wrap="square" lIns="130025" tIns="130025" rIns="130025" bIns="130025" anchor="t" anchorCtr="0">
            <a:noAutofit/>
          </a:bodyPr>
          <a:lstStyle/>
          <a:p>
            <a:pPr marL="0" lvl="0" indent="0" algn="r" rtl="0">
              <a:lnSpc>
                <a:spcPct val="100000"/>
              </a:lnSpc>
              <a:spcBef>
                <a:spcPts val="0"/>
              </a:spcBef>
              <a:spcAft>
                <a:spcPts val="0"/>
              </a:spcAft>
              <a:buSzPts val="1800"/>
              <a:buNone/>
            </a:pPr>
            <a:fld id="{00000000-1234-1234-1234-123412341234}" type="slidenum">
              <a:rPr lang="en-US"/>
              <a:t>55</a:t>
            </a:fld>
            <a:endParaRPr/>
          </a:p>
        </p:txBody>
      </p:sp>
      <p:pic>
        <p:nvPicPr>
          <p:cNvPr id="917" name="Google Shape;917;p38"/>
          <p:cNvPicPr preferRelativeResize="0"/>
          <p:nvPr/>
        </p:nvPicPr>
        <p:blipFill rotWithShape="1">
          <a:blip r:embed="rId3">
            <a:alphaModFix/>
          </a:blip>
          <a:srcRect/>
          <a:stretch/>
        </p:blipFill>
        <p:spPr>
          <a:xfrm>
            <a:off x="11233434" y="190500"/>
            <a:ext cx="1431253" cy="685800"/>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921"/>
        <p:cNvGrpSpPr/>
        <p:nvPr/>
      </p:nvGrpSpPr>
      <p:grpSpPr>
        <a:xfrm>
          <a:off x="0" y="0"/>
          <a:ext cx="0" cy="0"/>
          <a:chOff x="0" y="0"/>
          <a:chExt cx="0" cy="0"/>
        </a:xfrm>
      </p:grpSpPr>
      <p:sp>
        <p:nvSpPr>
          <p:cNvPr id="923" name="Google Shape;923;p39"/>
          <p:cNvSpPr txBox="1"/>
          <p:nvPr/>
        </p:nvSpPr>
        <p:spPr>
          <a:xfrm>
            <a:off x="271304" y="8549593"/>
            <a:ext cx="3771900" cy="228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rPr>
              <a:t>MATERIAL FROM INTRO TO ROMA 5.1, 2020</a:t>
            </a:r>
            <a:endParaRPr sz="1400" b="0" i="0" u="none" strike="noStrike" cap="none">
              <a:solidFill>
                <a:srgbClr val="000000"/>
              </a:solidFill>
              <a:latin typeface="Arial"/>
              <a:ea typeface="Arial"/>
              <a:cs typeface="Arial"/>
              <a:sym typeface="Arial"/>
            </a:endParaRPr>
          </a:p>
        </p:txBody>
      </p:sp>
      <p:sp>
        <p:nvSpPr>
          <p:cNvPr id="924" name="Google Shape;924;p39"/>
          <p:cNvSpPr txBox="1">
            <a:spLocks noGrp="1"/>
          </p:cNvSpPr>
          <p:nvPr>
            <p:ph type="title"/>
          </p:nvPr>
        </p:nvSpPr>
        <p:spPr>
          <a:xfrm>
            <a:off x="257958" y="936368"/>
            <a:ext cx="10802775" cy="955306"/>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1400"/>
              <a:buNone/>
            </a:pPr>
            <a:r>
              <a:rPr lang="en-US" sz="4000" b="1">
                <a:solidFill>
                  <a:srgbClr val="2D348E"/>
                </a:solidFill>
              </a:rPr>
              <a:t>Does the Information Match?</a:t>
            </a:r>
            <a:endParaRPr b="1"/>
          </a:p>
        </p:txBody>
      </p:sp>
      <p:graphicFrame>
        <p:nvGraphicFramePr>
          <p:cNvPr id="925" name="Google Shape;925;p39"/>
          <p:cNvGraphicFramePr/>
          <p:nvPr/>
        </p:nvGraphicFramePr>
        <p:xfrm>
          <a:off x="705964" y="2215932"/>
          <a:ext cx="11024200" cy="1947225"/>
        </p:xfrm>
        <a:graphic>
          <a:graphicData uri="http://schemas.openxmlformats.org/drawingml/2006/table">
            <a:tbl>
              <a:tblPr>
                <a:noFill/>
                <a:tableStyleId>{3E4A8BD0-E08E-4CE7-BA5D-52FB5F27ED42}</a:tableStyleId>
              </a:tblPr>
              <a:tblGrid>
                <a:gridCol w="1243675">
                  <a:extLst>
                    <a:ext uri="{9D8B030D-6E8A-4147-A177-3AD203B41FA5}">
                      <a16:colId xmlns:a16="http://schemas.microsoft.com/office/drawing/2014/main" val="20000"/>
                    </a:ext>
                  </a:extLst>
                </a:gridCol>
                <a:gridCol w="1663550">
                  <a:extLst>
                    <a:ext uri="{9D8B030D-6E8A-4147-A177-3AD203B41FA5}">
                      <a16:colId xmlns:a16="http://schemas.microsoft.com/office/drawing/2014/main" val="20001"/>
                    </a:ext>
                  </a:extLst>
                </a:gridCol>
                <a:gridCol w="1380600">
                  <a:extLst>
                    <a:ext uri="{9D8B030D-6E8A-4147-A177-3AD203B41FA5}">
                      <a16:colId xmlns:a16="http://schemas.microsoft.com/office/drawing/2014/main" val="20002"/>
                    </a:ext>
                  </a:extLst>
                </a:gridCol>
                <a:gridCol w="1584800">
                  <a:extLst>
                    <a:ext uri="{9D8B030D-6E8A-4147-A177-3AD203B41FA5}">
                      <a16:colId xmlns:a16="http://schemas.microsoft.com/office/drawing/2014/main" val="20003"/>
                    </a:ext>
                  </a:extLst>
                </a:gridCol>
                <a:gridCol w="1316025">
                  <a:extLst>
                    <a:ext uri="{9D8B030D-6E8A-4147-A177-3AD203B41FA5}">
                      <a16:colId xmlns:a16="http://schemas.microsoft.com/office/drawing/2014/main" val="20004"/>
                    </a:ext>
                  </a:extLst>
                </a:gridCol>
                <a:gridCol w="1738425">
                  <a:extLst>
                    <a:ext uri="{9D8B030D-6E8A-4147-A177-3AD203B41FA5}">
                      <a16:colId xmlns:a16="http://schemas.microsoft.com/office/drawing/2014/main" val="20005"/>
                    </a:ext>
                  </a:extLst>
                </a:gridCol>
                <a:gridCol w="2097125">
                  <a:extLst>
                    <a:ext uri="{9D8B030D-6E8A-4147-A177-3AD203B41FA5}">
                      <a16:colId xmlns:a16="http://schemas.microsoft.com/office/drawing/2014/main" val="20006"/>
                    </a:ext>
                  </a:extLst>
                </a:gridCol>
              </a:tblGrid>
              <a:tr h="1947225">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Trebuchet MS"/>
                          <a:ea typeface="Trebuchet MS"/>
                          <a:cs typeface="Trebuchet MS"/>
                          <a:sym typeface="Trebuchet MS"/>
                        </a:rPr>
                        <a:t>Column 1</a:t>
                      </a:r>
                      <a:endParaRPr sz="1400" u="none" strike="noStrike" cap="none"/>
                    </a:p>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Trebuchet MS"/>
                        <a:ea typeface="Trebuchet MS"/>
                        <a:cs typeface="Trebuchet MS"/>
                        <a:sym typeface="Trebuchet MS"/>
                      </a:endParaRPr>
                    </a:p>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Trebuchet MS"/>
                          <a:ea typeface="Trebuchet MS"/>
                          <a:cs typeface="Trebuchet MS"/>
                          <a:sym typeface="Trebuchet MS"/>
                        </a:rPr>
                        <a:t>Need</a:t>
                      </a:r>
                      <a:endParaRPr sz="1400" u="none" strike="noStrike" cap="none"/>
                    </a:p>
                  </a:txBody>
                  <a:tcPr marL="19275" marR="19275" marT="19275" marB="19275">
                    <a:solidFill>
                      <a:srgbClr val="2D348E"/>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Trebuchet MS"/>
                          <a:ea typeface="Trebuchet MS"/>
                          <a:cs typeface="Trebuchet MS"/>
                          <a:sym typeface="Trebuchet MS"/>
                        </a:rPr>
                        <a:t>Column 2</a:t>
                      </a:r>
                      <a:endParaRPr sz="1400" u="none" strike="noStrike" cap="none"/>
                    </a:p>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Trebuchet MS"/>
                        <a:ea typeface="Trebuchet MS"/>
                        <a:cs typeface="Trebuchet MS"/>
                        <a:sym typeface="Trebuchet MS"/>
                      </a:endParaRPr>
                    </a:p>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Trebuchet MS"/>
                          <a:ea typeface="Trebuchet MS"/>
                          <a:cs typeface="Trebuchet MS"/>
                          <a:sym typeface="Trebuchet MS"/>
                        </a:rPr>
                        <a:t>Service or Activity</a:t>
                      </a:r>
                      <a:endParaRPr sz="1400" b="1" u="none" strike="noStrike" cap="none">
                        <a:latin typeface="Trebuchet MS"/>
                        <a:ea typeface="Trebuchet MS"/>
                        <a:cs typeface="Trebuchet MS"/>
                        <a:sym typeface="Trebuchet MS"/>
                      </a:endParaRPr>
                    </a:p>
                  </a:txBody>
                  <a:tcPr marL="19275" marR="19275" marT="19275" marB="19275">
                    <a:solidFill>
                      <a:srgbClr val="2D348E"/>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Trebuchet MS"/>
                          <a:ea typeface="Trebuchet MS"/>
                          <a:cs typeface="Trebuchet MS"/>
                          <a:sym typeface="Trebuchet MS"/>
                        </a:rPr>
                        <a:t>Column 3</a:t>
                      </a:r>
                      <a:endParaRPr sz="1400" u="none" strike="noStrike" cap="none"/>
                    </a:p>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Trebuchet MS"/>
                        <a:ea typeface="Trebuchet MS"/>
                        <a:cs typeface="Trebuchet MS"/>
                        <a:sym typeface="Trebuchet MS"/>
                      </a:endParaRPr>
                    </a:p>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Trebuchet MS"/>
                          <a:ea typeface="Trebuchet MS"/>
                          <a:cs typeface="Trebuchet MS"/>
                          <a:sym typeface="Trebuchet MS"/>
                        </a:rPr>
                        <a:t>Outcome</a:t>
                      </a:r>
                      <a:endParaRPr sz="1400" b="1" u="none" strike="noStrike" cap="none">
                        <a:latin typeface="Trebuchet MS"/>
                        <a:ea typeface="Trebuchet MS"/>
                        <a:cs typeface="Trebuchet MS"/>
                        <a:sym typeface="Trebuchet MS"/>
                      </a:endParaRPr>
                    </a:p>
                  </a:txBody>
                  <a:tcPr marL="19275" marR="19275" marT="19275" marB="19275">
                    <a:solidFill>
                      <a:srgbClr val="2D348E"/>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Trebuchet MS"/>
                          <a:ea typeface="Trebuchet MS"/>
                          <a:cs typeface="Trebuchet MS"/>
                          <a:sym typeface="Trebuchet MS"/>
                        </a:rPr>
                        <a:t>Column 4</a:t>
                      </a:r>
                      <a:endParaRPr sz="1400" u="none" strike="noStrike" cap="none"/>
                    </a:p>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Trebuchet MS"/>
                        <a:ea typeface="Trebuchet MS"/>
                        <a:cs typeface="Trebuchet MS"/>
                        <a:sym typeface="Trebuchet MS"/>
                      </a:endParaRPr>
                    </a:p>
                    <a:p>
                      <a:pPr marL="0" marR="0" lvl="0" indent="0" algn="ctr" rtl="0">
                        <a:lnSpc>
                          <a:spcPct val="100000"/>
                        </a:lnSpc>
                        <a:spcBef>
                          <a:spcPts val="0"/>
                        </a:spcBef>
                        <a:spcAft>
                          <a:spcPts val="0"/>
                        </a:spcAft>
                        <a:buClr>
                          <a:srgbClr val="000000"/>
                        </a:buClr>
                        <a:buSzPts val="1300"/>
                        <a:buFont typeface="Arial"/>
                        <a:buNone/>
                      </a:pPr>
                      <a:r>
                        <a:rPr lang="en-US" sz="1300" b="1" u="none" strike="noStrike" cap="none">
                          <a:latin typeface="Trebuchet MS"/>
                          <a:ea typeface="Trebuchet MS"/>
                          <a:cs typeface="Trebuchet MS"/>
                          <a:sym typeface="Trebuchet MS"/>
                        </a:rPr>
                        <a:t>Outcome/Indicator</a:t>
                      </a:r>
                      <a:endParaRPr sz="1300" b="1" u="none" strike="noStrike" cap="none">
                        <a:latin typeface="Trebuchet MS"/>
                        <a:ea typeface="Trebuchet MS"/>
                        <a:cs typeface="Trebuchet MS"/>
                        <a:sym typeface="Trebuchet MS"/>
                      </a:endParaRPr>
                    </a:p>
                  </a:txBody>
                  <a:tcPr marL="19275" marR="19275" marT="19275" marB="19275">
                    <a:solidFill>
                      <a:srgbClr val="2D348E"/>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Trebuchet MS"/>
                          <a:ea typeface="Trebuchet MS"/>
                          <a:cs typeface="Trebuchet MS"/>
                          <a:sym typeface="Trebuchet MS"/>
                        </a:rPr>
                        <a:t>Column 6</a:t>
                      </a:r>
                      <a:endParaRPr sz="1400" u="none" strike="noStrike" cap="none"/>
                    </a:p>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Trebuchet MS"/>
                        <a:ea typeface="Trebuchet MS"/>
                        <a:cs typeface="Trebuchet MS"/>
                        <a:sym typeface="Trebuchet MS"/>
                      </a:endParaRPr>
                    </a:p>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Trebuchet MS"/>
                          <a:ea typeface="Trebuchet MS"/>
                          <a:cs typeface="Trebuchet MS"/>
                          <a:sym typeface="Trebuchet MS"/>
                        </a:rPr>
                        <a:t>Measurement Tool</a:t>
                      </a:r>
                      <a:endParaRPr sz="1400" b="1" u="none" strike="noStrike" cap="none">
                        <a:latin typeface="Trebuchet MS"/>
                        <a:ea typeface="Trebuchet MS"/>
                        <a:cs typeface="Trebuchet MS"/>
                        <a:sym typeface="Trebuchet MS"/>
                      </a:endParaRPr>
                    </a:p>
                  </a:txBody>
                  <a:tcPr marL="19275" marR="19275" marT="19275" marB="19275">
                    <a:solidFill>
                      <a:srgbClr val="2D348E"/>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Trebuchet MS"/>
                          <a:ea typeface="Trebuchet MS"/>
                          <a:cs typeface="Trebuchet MS"/>
                          <a:sym typeface="Trebuchet MS"/>
                        </a:rPr>
                        <a:t>Column 7</a:t>
                      </a:r>
                      <a:endParaRPr sz="1400" u="none" strike="noStrike" cap="none"/>
                    </a:p>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Trebuchet MS"/>
                        <a:ea typeface="Trebuchet MS"/>
                        <a:cs typeface="Trebuchet MS"/>
                        <a:sym typeface="Trebuchet MS"/>
                      </a:endParaRPr>
                    </a:p>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Trebuchet MS"/>
                          <a:ea typeface="Trebuchet MS"/>
                          <a:cs typeface="Trebuchet MS"/>
                          <a:sym typeface="Trebuchet MS"/>
                        </a:rPr>
                        <a:t>Data Source, </a:t>
                      </a:r>
                      <a:br>
                        <a:rPr lang="en-US" sz="1400" b="1" u="none" strike="noStrike" cap="none">
                          <a:latin typeface="Trebuchet MS"/>
                          <a:ea typeface="Trebuchet MS"/>
                          <a:cs typeface="Trebuchet MS"/>
                          <a:sym typeface="Trebuchet MS"/>
                        </a:rPr>
                      </a:br>
                      <a:r>
                        <a:rPr lang="en-US" sz="1400" b="1" u="none" strike="noStrike" cap="none">
                          <a:latin typeface="Trebuchet MS"/>
                          <a:ea typeface="Trebuchet MS"/>
                          <a:cs typeface="Trebuchet MS"/>
                          <a:sym typeface="Trebuchet MS"/>
                        </a:rPr>
                        <a:t>Data Collection Procedures, </a:t>
                      </a:r>
                      <a:br>
                        <a:rPr lang="en-US" sz="1400" b="1" u="none" strike="noStrike" cap="none">
                          <a:latin typeface="Trebuchet MS"/>
                          <a:ea typeface="Trebuchet MS"/>
                          <a:cs typeface="Trebuchet MS"/>
                          <a:sym typeface="Trebuchet MS"/>
                        </a:rPr>
                      </a:br>
                      <a:r>
                        <a:rPr lang="en-US" sz="1400" b="1" u="none" strike="noStrike" cap="none">
                          <a:latin typeface="Trebuchet MS"/>
                          <a:ea typeface="Trebuchet MS"/>
                          <a:cs typeface="Trebuchet MS"/>
                          <a:sym typeface="Trebuchet MS"/>
                        </a:rPr>
                        <a:t>Personnel</a:t>
                      </a:r>
                      <a:endParaRPr sz="1400" u="none" strike="noStrike" cap="none"/>
                    </a:p>
                  </a:txBody>
                  <a:tcPr marL="19275" marR="19275" marT="19275" marB="19275">
                    <a:solidFill>
                      <a:srgbClr val="2D348E"/>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Trebuchet MS"/>
                          <a:ea typeface="Trebuchet MS"/>
                          <a:cs typeface="Trebuchet MS"/>
                          <a:sym typeface="Trebuchet MS"/>
                        </a:rPr>
                        <a:t>Column 8</a:t>
                      </a:r>
                      <a:endParaRPr sz="1400" u="none" strike="noStrike" cap="none"/>
                    </a:p>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Trebuchet MS"/>
                        <a:ea typeface="Trebuchet MS"/>
                        <a:cs typeface="Trebuchet MS"/>
                        <a:sym typeface="Trebuchet MS"/>
                      </a:endParaRPr>
                    </a:p>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Trebuchet MS"/>
                          <a:ea typeface="Trebuchet MS"/>
                          <a:cs typeface="Trebuchet MS"/>
                          <a:sym typeface="Trebuchet MS"/>
                        </a:rPr>
                        <a:t>Frequency of Data Collection</a:t>
                      </a:r>
                      <a:br>
                        <a:rPr lang="en-US" sz="1400" b="1" u="none" strike="noStrike" cap="none">
                          <a:latin typeface="Trebuchet MS"/>
                          <a:ea typeface="Trebuchet MS"/>
                          <a:cs typeface="Trebuchet MS"/>
                          <a:sym typeface="Trebuchet MS"/>
                        </a:rPr>
                      </a:br>
                      <a:r>
                        <a:rPr lang="en-US" sz="1400" b="1" u="none" strike="noStrike" cap="none">
                          <a:latin typeface="Trebuchet MS"/>
                          <a:ea typeface="Trebuchet MS"/>
                          <a:cs typeface="Trebuchet MS"/>
                          <a:sym typeface="Trebuchet MS"/>
                        </a:rPr>
                        <a:t>and Reporting</a:t>
                      </a:r>
                      <a:br>
                        <a:rPr lang="en-US" sz="1400" b="1" u="none" strike="noStrike" cap="none">
                          <a:latin typeface="Trebuchet MS"/>
                          <a:ea typeface="Trebuchet MS"/>
                          <a:cs typeface="Trebuchet MS"/>
                          <a:sym typeface="Trebuchet MS"/>
                        </a:rPr>
                      </a:br>
                      <a:br>
                        <a:rPr lang="en-US" sz="1400" b="1" u="none" strike="noStrike" cap="none">
                          <a:latin typeface="Trebuchet MS"/>
                          <a:ea typeface="Trebuchet MS"/>
                          <a:cs typeface="Trebuchet MS"/>
                          <a:sym typeface="Trebuchet MS"/>
                        </a:rPr>
                      </a:br>
                      <a:endParaRPr sz="1400" b="1" u="none" strike="noStrike" cap="none">
                        <a:latin typeface="Trebuchet MS"/>
                        <a:ea typeface="Trebuchet MS"/>
                        <a:cs typeface="Trebuchet MS"/>
                        <a:sym typeface="Trebuchet MS"/>
                      </a:endParaRPr>
                    </a:p>
                  </a:txBody>
                  <a:tcPr marL="19275" marR="19275" marT="19275" marB="19275">
                    <a:solidFill>
                      <a:srgbClr val="2D348E"/>
                    </a:solidFill>
                  </a:tcPr>
                </a:tc>
                <a:extLst>
                  <a:ext uri="{0D108BD9-81ED-4DB2-BD59-A6C34878D82A}">
                    <a16:rowId xmlns:a16="http://schemas.microsoft.com/office/drawing/2014/main" val="10000"/>
                  </a:ext>
                </a:extLst>
              </a:tr>
            </a:tbl>
          </a:graphicData>
        </a:graphic>
      </p:graphicFrame>
      <p:sp>
        <p:nvSpPr>
          <p:cNvPr id="926" name="Google Shape;926;p39"/>
          <p:cNvSpPr txBox="1"/>
          <p:nvPr/>
        </p:nvSpPr>
        <p:spPr>
          <a:xfrm>
            <a:off x="826391" y="4304132"/>
            <a:ext cx="1038230" cy="1384995"/>
          </a:xfrm>
          <a:prstGeom prst="rect">
            <a:avLst/>
          </a:prstGeom>
          <a:noFill/>
          <a:ln w="9525" cap="flat" cmpd="sng">
            <a:solidFill>
              <a:schemeClr val="lt2"/>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Trebuchet MS"/>
                <a:ea typeface="Trebuchet MS"/>
                <a:cs typeface="Trebuchet MS"/>
                <a:sym typeface="Trebuchet MS"/>
              </a:rPr>
              <a:t>Individuals have limited financial literacy skills.</a:t>
            </a:r>
            <a:endParaRPr sz="1400" b="0" i="0" u="none" strike="noStrike" cap="none">
              <a:solidFill>
                <a:srgbClr val="000000"/>
              </a:solidFill>
              <a:latin typeface="Trebuchet MS"/>
              <a:ea typeface="Trebuchet MS"/>
              <a:cs typeface="Trebuchet MS"/>
              <a:sym typeface="Trebuchet MS"/>
            </a:endParaRPr>
          </a:p>
        </p:txBody>
      </p:sp>
      <p:sp>
        <p:nvSpPr>
          <p:cNvPr id="927" name="Google Shape;927;p39"/>
          <p:cNvSpPr txBox="1"/>
          <p:nvPr/>
        </p:nvSpPr>
        <p:spPr>
          <a:xfrm>
            <a:off x="2227805" y="4362451"/>
            <a:ext cx="1121506" cy="1169551"/>
          </a:xfrm>
          <a:prstGeom prst="rect">
            <a:avLst/>
          </a:prstGeom>
          <a:noFill/>
          <a:ln w="9525" cap="flat" cmpd="sng">
            <a:solidFill>
              <a:schemeClr val="lt2"/>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Trebuchet MS"/>
                <a:ea typeface="Trebuchet MS"/>
                <a:cs typeface="Trebuchet MS"/>
                <a:sym typeface="Trebuchet MS"/>
              </a:rPr>
              <a:t>Individuals receive advanced financial counseling.</a:t>
            </a:r>
            <a:endParaRPr sz="1400" b="0" i="0" u="none" strike="noStrike" cap="none">
              <a:solidFill>
                <a:srgbClr val="000000"/>
              </a:solidFill>
              <a:latin typeface="Trebuchet MS"/>
              <a:ea typeface="Trebuchet MS"/>
              <a:cs typeface="Trebuchet MS"/>
              <a:sym typeface="Trebuchet MS"/>
            </a:endParaRPr>
          </a:p>
        </p:txBody>
      </p:sp>
      <p:sp>
        <p:nvSpPr>
          <p:cNvPr id="928" name="Google Shape;928;p39"/>
          <p:cNvSpPr txBox="1"/>
          <p:nvPr/>
        </p:nvSpPr>
        <p:spPr>
          <a:xfrm>
            <a:off x="2227805" y="5777345"/>
            <a:ext cx="945573" cy="1754326"/>
          </a:xfrm>
          <a:prstGeom prst="rect">
            <a:avLst/>
          </a:prstGeom>
          <a:noFill/>
          <a:ln w="9525" cap="flat" cmpd="sng">
            <a:solidFill>
              <a:schemeClr val="lt2"/>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350"/>
              <a:buFont typeface="Arial"/>
              <a:buNone/>
            </a:pPr>
            <a:r>
              <a:rPr lang="en-US" sz="1350" b="0" i="0" u="none" strike="noStrike" cap="none">
                <a:solidFill>
                  <a:srgbClr val="000000"/>
                </a:solidFill>
                <a:latin typeface="Calibri"/>
                <a:ea typeface="Calibri"/>
                <a:cs typeface="Calibri"/>
                <a:sym typeface="Calibri"/>
              </a:rPr>
              <a:t>20 Individuals receive financial counseling within the program year.</a:t>
            </a:r>
            <a:endParaRPr sz="1350" b="0" i="0" u="none" strike="noStrike" cap="none">
              <a:solidFill>
                <a:srgbClr val="000000"/>
              </a:solidFill>
              <a:latin typeface="Calibri"/>
              <a:ea typeface="Calibri"/>
              <a:cs typeface="Calibri"/>
              <a:sym typeface="Calibri"/>
            </a:endParaRPr>
          </a:p>
        </p:txBody>
      </p:sp>
      <p:sp>
        <p:nvSpPr>
          <p:cNvPr id="929" name="Google Shape;929;p39"/>
          <p:cNvSpPr txBox="1"/>
          <p:nvPr/>
        </p:nvSpPr>
        <p:spPr>
          <a:xfrm>
            <a:off x="3794932" y="4352232"/>
            <a:ext cx="1122218" cy="1962076"/>
          </a:xfrm>
          <a:prstGeom prst="rect">
            <a:avLst/>
          </a:prstGeom>
          <a:noFill/>
          <a:ln w="9525" cap="flat" cmpd="sng">
            <a:solidFill>
              <a:schemeClr val="lt2"/>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350"/>
              <a:buFont typeface="Arial"/>
              <a:buNone/>
            </a:pPr>
            <a:r>
              <a:rPr lang="en-US" sz="1350" b="0" i="0" u="none" strike="noStrike" cap="none">
                <a:solidFill>
                  <a:srgbClr val="000000"/>
                </a:solidFill>
                <a:latin typeface="Calibri"/>
                <a:ea typeface="Calibri"/>
                <a:cs typeface="Calibri"/>
                <a:sym typeface="Calibri"/>
              </a:rPr>
              <a:t>Individuals increase their financial position in order to qualify for home mortgages</a:t>
            </a:r>
            <a:endParaRPr sz="1350" b="0" i="0" u="none" strike="noStrike" cap="none">
              <a:solidFill>
                <a:srgbClr val="000000"/>
              </a:solidFill>
              <a:latin typeface="Calibri"/>
              <a:ea typeface="Calibri"/>
              <a:cs typeface="Calibri"/>
              <a:sym typeface="Calibri"/>
            </a:endParaRPr>
          </a:p>
        </p:txBody>
      </p:sp>
      <p:sp>
        <p:nvSpPr>
          <p:cNvPr id="930" name="Google Shape;930;p39"/>
          <p:cNvSpPr txBox="1"/>
          <p:nvPr/>
        </p:nvSpPr>
        <p:spPr>
          <a:xfrm>
            <a:off x="3883254" y="6503384"/>
            <a:ext cx="945573" cy="1131079"/>
          </a:xfrm>
          <a:prstGeom prst="rect">
            <a:avLst/>
          </a:prstGeom>
          <a:noFill/>
          <a:ln w="9525" cap="flat" cmpd="sng">
            <a:solidFill>
              <a:schemeClr val="lt2"/>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350"/>
              <a:buFont typeface="Arial"/>
              <a:buNone/>
            </a:pPr>
            <a:r>
              <a:rPr lang="en-US" sz="1350" b="0" i="0" u="none" strike="noStrike" cap="none">
                <a:solidFill>
                  <a:srgbClr val="000000"/>
                </a:solidFill>
                <a:latin typeface="Calibri"/>
                <a:ea typeface="Calibri"/>
                <a:cs typeface="Calibri"/>
                <a:sym typeface="Calibri"/>
              </a:rPr>
              <a:t>Individuals increase financial literacy skills.</a:t>
            </a:r>
            <a:endParaRPr sz="1350" b="0" i="0" u="none" strike="noStrike" cap="none">
              <a:solidFill>
                <a:srgbClr val="000000"/>
              </a:solidFill>
              <a:latin typeface="Calibri"/>
              <a:ea typeface="Calibri"/>
              <a:cs typeface="Calibri"/>
              <a:sym typeface="Calibri"/>
            </a:endParaRPr>
          </a:p>
        </p:txBody>
      </p:sp>
      <p:sp>
        <p:nvSpPr>
          <p:cNvPr id="931" name="Google Shape;931;p39"/>
          <p:cNvSpPr txBox="1"/>
          <p:nvPr/>
        </p:nvSpPr>
        <p:spPr>
          <a:xfrm>
            <a:off x="5164138" y="4362451"/>
            <a:ext cx="1053935" cy="1754326"/>
          </a:xfrm>
          <a:prstGeom prst="rect">
            <a:avLst/>
          </a:prstGeom>
          <a:noFill/>
          <a:ln w="9525" cap="flat" cmpd="sng">
            <a:solidFill>
              <a:schemeClr val="lt2"/>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350"/>
              <a:buFont typeface="Arial"/>
              <a:buNone/>
            </a:pPr>
            <a:r>
              <a:rPr lang="en-US" sz="1350" b="0" i="0" u="none" strike="noStrike" cap="none">
                <a:solidFill>
                  <a:srgbClr val="000000"/>
                </a:solidFill>
                <a:latin typeface="Calibri"/>
                <a:ea typeface="Calibri"/>
                <a:cs typeface="Calibri"/>
                <a:sym typeface="Calibri"/>
              </a:rPr>
              <a:t>7/20 or 35% of individuals will increase their credit score by 10% or more.</a:t>
            </a:r>
            <a:endParaRPr sz="1350" b="0" i="0" u="none" strike="noStrike" cap="none">
              <a:solidFill>
                <a:srgbClr val="000000"/>
              </a:solidFill>
              <a:latin typeface="Calibri"/>
              <a:ea typeface="Calibri"/>
              <a:cs typeface="Calibri"/>
              <a:sym typeface="Calibri"/>
            </a:endParaRPr>
          </a:p>
        </p:txBody>
      </p:sp>
      <p:sp>
        <p:nvSpPr>
          <p:cNvPr id="932" name="Google Shape;932;p39"/>
          <p:cNvSpPr txBox="1"/>
          <p:nvPr/>
        </p:nvSpPr>
        <p:spPr>
          <a:xfrm>
            <a:off x="5135382" y="6296985"/>
            <a:ext cx="1108859" cy="2169825"/>
          </a:xfrm>
          <a:prstGeom prst="rect">
            <a:avLst/>
          </a:prstGeom>
          <a:noFill/>
          <a:ln w="9525" cap="flat" cmpd="sng">
            <a:solidFill>
              <a:schemeClr val="lt2"/>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350"/>
              <a:buFont typeface="Arial"/>
              <a:buNone/>
            </a:pPr>
            <a:r>
              <a:rPr lang="en-US" sz="1350" b="0" i="0" u="none" strike="noStrike" cap="none">
                <a:solidFill>
                  <a:srgbClr val="000000"/>
                </a:solidFill>
                <a:latin typeface="Calibri"/>
                <a:ea typeface="Calibri"/>
                <a:cs typeface="Calibri"/>
                <a:sym typeface="Calibri"/>
              </a:rPr>
              <a:t>7/20 or 35% of individuals will increase their financial literacy skills within the program year.</a:t>
            </a:r>
            <a:endParaRPr sz="1350" b="0" i="0" u="none" strike="noStrike" cap="none">
              <a:solidFill>
                <a:srgbClr val="000000"/>
              </a:solidFill>
              <a:latin typeface="Calibri"/>
              <a:ea typeface="Calibri"/>
              <a:cs typeface="Calibri"/>
              <a:sym typeface="Calibri"/>
            </a:endParaRPr>
          </a:p>
        </p:txBody>
      </p:sp>
      <p:sp>
        <p:nvSpPr>
          <p:cNvPr id="933" name="Google Shape;933;p39"/>
          <p:cNvSpPr txBox="1"/>
          <p:nvPr/>
        </p:nvSpPr>
        <p:spPr>
          <a:xfrm>
            <a:off x="6737582" y="4362451"/>
            <a:ext cx="1104405" cy="1546577"/>
          </a:xfrm>
          <a:prstGeom prst="rect">
            <a:avLst/>
          </a:prstGeom>
          <a:noFill/>
          <a:ln w="9525" cap="flat" cmpd="sng">
            <a:solidFill>
              <a:schemeClr val="lt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350"/>
              <a:buFont typeface="Arial"/>
              <a:buNone/>
            </a:pPr>
            <a:r>
              <a:rPr lang="en-US" sz="1350" b="0" i="0" u="none" strike="noStrike" cap="none">
                <a:solidFill>
                  <a:srgbClr val="000000"/>
                </a:solidFill>
                <a:latin typeface="Calibri"/>
                <a:ea typeface="Calibri"/>
                <a:cs typeface="Calibri"/>
                <a:sym typeface="Calibri"/>
              </a:rPr>
              <a:t>Attendance at counseling sessions; record of home mortgage </a:t>
            </a:r>
            <a:endParaRPr sz="1350" b="0" i="0" u="none" strike="noStrike" cap="none">
              <a:solidFill>
                <a:srgbClr val="000000"/>
              </a:solidFill>
              <a:latin typeface="Calibri"/>
              <a:ea typeface="Calibri"/>
              <a:cs typeface="Calibri"/>
              <a:sym typeface="Calibri"/>
            </a:endParaRPr>
          </a:p>
        </p:txBody>
      </p:sp>
      <p:sp>
        <p:nvSpPr>
          <p:cNvPr id="934" name="Google Shape;934;p39"/>
          <p:cNvSpPr txBox="1"/>
          <p:nvPr/>
        </p:nvSpPr>
        <p:spPr>
          <a:xfrm>
            <a:off x="6626089" y="6209668"/>
            <a:ext cx="1284020" cy="1962076"/>
          </a:xfrm>
          <a:prstGeom prst="rect">
            <a:avLst/>
          </a:prstGeom>
          <a:noFill/>
          <a:ln w="9525" cap="flat" cmpd="sng">
            <a:solidFill>
              <a:schemeClr val="lt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350"/>
              <a:buFont typeface="Arial"/>
              <a:buNone/>
            </a:pPr>
            <a:r>
              <a:rPr lang="en-US" sz="1350" b="0" i="0" u="none" strike="noStrike" cap="none">
                <a:solidFill>
                  <a:srgbClr val="000000"/>
                </a:solidFill>
                <a:latin typeface="Calibri"/>
                <a:ea typeface="Calibri"/>
                <a:cs typeface="Calibri"/>
                <a:sym typeface="Calibri"/>
              </a:rPr>
              <a:t>Intake forms; Log of attendance at counseling sessions (OP); pre/post test of financial literacy skills (OC) </a:t>
            </a:r>
            <a:endParaRPr sz="1350" b="0" i="0" u="none" strike="noStrike" cap="none">
              <a:solidFill>
                <a:srgbClr val="000000"/>
              </a:solidFill>
              <a:latin typeface="Calibri"/>
              <a:ea typeface="Calibri"/>
              <a:cs typeface="Calibri"/>
              <a:sym typeface="Calibri"/>
            </a:endParaRPr>
          </a:p>
        </p:txBody>
      </p:sp>
      <p:sp>
        <p:nvSpPr>
          <p:cNvPr id="935" name="Google Shape;935;p39"/>
          <p:cNvSpPr txBox="1"/>
          <p:nvPr/>
        </p:nvSpPr>
        <p:spPr>
          <a:xfrm>
            <a:off x="8227037" y="4722239"/>
            <a:ext cx="837211" cy="507831"/>
          </a:xfrm>
          <a:prstGeom prst="rect">
            <a:avLst/>
          </a:prstGeom>
          <a:noFill/>
          <a:ln w="9525" cap="flat" cmpd="sng">
            <a:solidFill>
              <a:schemeClr val="lt2"/>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350"/>
              <a:buFont typeface="Arial"/>
              <a:buNone/>
            </a:pPr>
            <a:r>
              <a:rPr lang="en-US" sz="1350" b="0" i="0" u="none" strike="noStrike" cap="none">
                <a:solidFill>
                  <a:srgbClr val="000000"/>
                </a:solidFill>
                <a:latin typeface="Calibri"/>
                <a:ea typeface="Calibri"/>
                <a:cs typeface="Calibri"/>
                <a:sym typeface="Calibri"/>
              </a:rPr>
              <a:t>Case Record</a:t>
            </a:r>
            <a:endParaRPr sz="1350" b="0" i="0" u="none" strike="noStrike" cap="none">
              <a:solidFill>
                <a:srgbClr val="000000"/>
              </a:solidFill>
              <a:latin typeface="Calibri"/>
              <a:ea typeface="Calibri"/>
              <a:cs typeface="Calibri"/>
              <a:sym typeface="Calibri"/>
            </a:endParaRPr>
          </a:p>
        </p:txBody>
      </p:sp>
      <p:sp>
        <p:nvSpPr>
          <p:cNvPr id="936" name="Google Shape;936;p39"/>
          <p:cNvSpPr txBox="1"/>
          <p:nvPr/>
        </p:nvSpPr>
        <p:spPr>
          <a:xfrm>
            <a:off x="8206245" y="5522346"/>
            <a:ext cx="1013855" cy="1962076"/>
          </a:xfrm>
          <a:prstGeom prst="rect">
            <a:avLst/>
          </a:prstGeom>
          <a:noFill/>
          <a:ln w="9525" cap="flat" cmpd="sng">
            <a:solidFill>
              <a:schemeClr val="lt2"/>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350"/>
              <a:buFont typeface="Arial"/>
              <a:buNone/>
            </a:pPr>
            <a:r>
              <a:rPr lang="en-US" sz="1350" b="0" i="0" u="none" strike="noStrike" cap="none">
                <a:solidFill>
                  <a:srgbClr val="000000"/>
                </a:solidFill>
                <a:latin typeface="Calibri"/>
                <a:ea typeface="Calibri"/>
                <a:cs typeface="Calibri"/>
                <a:sym typeface="Calibri"/>
              </a:rPr>
              <a:t>Case Manager meets with individuals in office; enters data into case record and data base.</a:t>
            </a:r>
            <a:endParaRPr sz="1350" b="0" i="0" u="none" strike="noStrike" cap="none">
              <a:solidFill>
                <a:srgbClr val="000000"/>
              </a:solidFill>
              <a:latin typeface="Calibri"/>
              <a:ea typeface="Calibri"/>
              <a:cs typeface="Calibri"/>
              <a:sym typeface="Calibri"/>
            </a:endParaRPr>
          </a:p>
        </p:txBody>
      </p:sp>
      <p:sp>
        <p:nvSpPr>
          <p:cNvPr id="937" name="Google Shape;937;p39"/>
          <p:cNvSpPr txBox="1"/>
          <p:nvPr/>
        </p:nvSpPr>
        <p:spPr>
          <a:xfrm>
            <a:off x="10218215" y="4215432"/>
            <a:ext cx="1089560" cy="507831"/>
          </a:xfrm>
          <a:prstGeom prst="rect">
            <a:avLst/>
          </a:prstGeom>
          <a:noFill/>
          <a:ln w="9525" cap="flat" cmpd="sng">
            <a:solidFill>
              <a:schemeClr val="lt2"/>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350"/>
              <a:buFont typeface="Arial"/>
              <a:buNone/>
            </a:pPr>
            <a:r>
              <a:rPr lang="en-US" sz="1350" b="0" i="0" u="none" strike="noStrike" cap="none">
                <a:solidFill>
                  <a:srgbClr val="000000"/>
                </a:solidFill>
                <a:latin typeface="Calibri"/>
                <a:ea typeface="Calibri"/>
                <a:cs typeface="Calibri"/>
                <a:sym typeface="Calibri"/>
              </a:rPr>
              <a:t>At time of counseling</a:t>
            </a:r>
            <a:endParaRPr sz="1350" b="0" i="0" u="none" strike="noStrike" cap="none">
              <a:solidFill>
                <a:srgbClr val="000000"/>
              </a:solidFill>
              <a:latin typeface="Calibri"/>
              <a:ea typeface="Calibri"/>
              <a:cs typeface="Calibri"/>
              <a:sym typeface="Calibri"/>
            </a:endParaRPr>
          </a:p>
        </p:txBody>
      </p:sp>
      <p:sp>
        <p:nvSpPr>
          <p:cNvPr id="938" name="Google Shape;938;p39"/>
          <p:cNvSpPr txBox="1"/>
          <p:nvPr/>
        </p:nvSpPr>
        <p:spPr>
          <a:xfrm>
            <a:off x="10023756" y="4813132"/>
            <a:ext cx="1478478" cy="2793072"/>
          </a:xfrm>
          <a:prstGeom prst="rect">
            <a:avLst/>
          </a:prstGeom>
          <a:noFill/>
          <a:ln w="9525" cap="flat" cmpd="sng">
            <a:solidFill>
              <a:schemeClr val="lt2"/>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350"/>
              <a:buFont typeface="Arial"/>
              <a:buNone/>
            </a:pPr>
            <a:r>
              <a:rPr lang="en-US" sz="1350" b="0" i="0" u="none" strike="noStrike" cap="none">
                <a:solidFill>
                  <a:srgbClr val="000000"/>
                </a:solidFill>
                <a:latin typeface="Calibri"/>
                <a:ea typeface="Calibri"/>
                <a:cs typeface="Calibri"/>
                <a:sym typeface="Calibri"/>
              </a:rPr>
              <a:t>Data collected at time of each counseling session.  Post test done at last session.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350"/>
              <a:buFont typeface="Arial"/>
              <a:buNone/>
            </a:pPr>
            <a:r>
              <a:rPr lang="en-US" sz="1350" b="0" i="0" u="none" strike="noStrike" cap="none">
                <a:solidFill>
                  <a:srgbClr val="000000"/>
                </a:solidFill>
                <a:latin typeface="Calibri"/>
                <a:ea typeface="Calibri"/>
                <a:cs typeface="Calibri"/>
                <a:sym typeface="Calibri"/>
              </a:rPr>
              <a:t>Data reported weekly to supervisor, quarterly to admin and board, annually to funding source. </a:t>
            </a:r>
            <a:endParaRPr sz="1350" b="0" i="0" u="none" strike="noStrike" cap="none">
              <a:solidFill>
                <a:srgbClr val="000000"/>
              </a:solidFill>
              <a:latin typeface="Calibri"/>
              <a:ea typeface="Calibri"/>
              <a:cs typeface="Calibri"/>
              <a:sym typeface="Calibri"/>
            </a:endParaRPr>
          </a:p>
        </p:txBody>
      </p:sp>
      <p:sp>
        <p:nvSpPr>
          <p:cNvPr id="939" name="Google Shape;939;p39"/>
          <p:cNvSpPr txBox="1">
            <a:spLocks noGrp="1"/>
          </p:cNvSpPr>
          <p:nvPr>
            <p:ph type="sldNum" idx="12"/>
          </p:nvPr>
        </p:nvSpPr>
        <p:spPr>
          <a:xfrm>
            <a:off x="12169648" y="9007124"/>
            <a:ext cx="780300" cy="746700"/>
          </a:xfrm>
          <a:prstGeom prst="rect">
            <a:avLst/>
          </a:prstGeom>
          <a:noFill/>
          <a:ln>
            <a:noFill/>
          </a:ln>
        </p:spPr>
        <p:txBody>
          <a:bodyPr spcFirstLastPara="1" wrap="square" lIns="130025" tIns="130025" rIns="130025" bIns="130025" anchor="t" anchorCtr="0">
            <a:noAutofit/>
          </a:bodyPr>
          <a:lstStyle/>
          <a:p>
            <a:pPr marL="0" lvl="0" indent="0" algn="r" rtl="0">
              <a:lnSpc>
                <a:spcPct val="100000"/>
              </a:lnSpc>
              <a:spcBef>
                <a:spcPts val="0"/>
              </a:spcBef>
              <a:spcAft>
                <a:spcPts val="0"/>
              </a:spcAft>
              <a:buSzPts val="1800"/>
              <a:buNone/>
            </a:pPr>
            <a:fld id="{00000000-1234-1234-1234-123412341234}" type="slidenum">
              <a:rPr lang="en-US"/>
              <a:t>56</a:t>
            </a:fld>
            <a:endParaRPr/>
          </a:p>
        </p:txBody>
      </p:sp>
      <p:pic>
        <p:nvPicPr>
          <p:cNvPr id="940" name="Google Shape;940;p39"/>
          <p:cNvPicPr preferRelativeResize="0"/>
          <p:nvPr/>
        </p:nvPicPr>
        <p:blipFill rotWithShape="1">
          <a:blip r:embed="rId3">
            <a:alphaModFix/>
          </a:blip>
          <a:srcRect/>
          <a:stretch/>
        </p:blipFill>
        <p:spPr>
          <a:xfrm>
            <a:off x="11233434" y="190500"/>
            <a:ext cx="1431253" cy="685800"/>
          </a:xfrm>
          <a:prstGeom prst="rect">
            <a:avLst/>
          </a:prstGeom>
          <a:noFill/>
          <a:ln>
            <a:noFill/>
          </a:ln>
        </p:spPr>
      </p:pic>
      <p:pic>
        <p:nvPicPr>
          <p:cNvPr id="941" name="Google Shape;941;p39"/>
          <p:cNvPicPr preferRelativeResize="0"/>
          <p:nvPr/>
        </p:nvPicPr>
        <p:blipFill rotWithShape="1">
          <a:blip r:embed="rId4">
            <a:alphaModFix/>
          </a:blip>
          <a:srcRect/>
          <a:stretch/>
        </p:blipFill>
        <p:spPr>
          <a:xfrm>
            <a:off x="7940857" y="672597"/>
            <a:ext cx="3405195" cy="1341176"/>
          </a:xfrm>
          <a:prstGeom prst="rect">
            <a:avLst/>
          </a:prstGeom>
          <a:noFill/>
          <a:ln>
            <a:noFill/>
          </a:ln>
        </p:spPr>
      </p:pic>
      <p:grpSp>
        <p:nvGrpSpPr>
          <p:cNvPr id="942" name="Google Shape;942;p39"/>
          <p:cNvGrpSpPr/>
          <p:nvPr/>
        </p:nvGrpSpPr>
        <p:grpSpPr>
          <a:xfrm>
            <a:off x="8102600" y="8841472"/>
            <a:ext cx="4343399" cy="835928"/>
            <a:chOff x="8102600" y="8841472"/>
            <a:chExt cx="4343399" cy="835928"/>
          </a:xfrm>
        </p:grpSpPr>
        <p:pic>
          <p:nvPicPr>
            <p:cNvPr id="943" name="Google Shape;943;p39"/>
            <p:cNvPicPr preferRelativeResize="0"/>
            <p:nvPr/>
          </p:nvPicPr>
          <p:blipFill rotWithShape="1">
            <a:blip r:embed="rId3">
              <a:alphaModFix/>
            </a:blip>
            <a:srcRect/>
            <a:stretch/>
          </p:blipFill>
          <p:spPr>
            <a:xfrm>
              <a:off x="11014746" y="8991600"/>
              <a:ext cx="1431253" cy="685800"/>
            </a:xfrm>
            <a:prstGeom prst="rect">
              <a:avLst/>
            </a:prstGeom>
            <a:noFill/>
            <a:ln>
              <a:noFill/>
            </a:ln>
          </p:spPr>
        </p:pic>
        <p:sp>
          <p:nvSpPr>
            <p:cNvPr id="944" name="Google Shape;944;p39"/>
            <p:cNvSpPr txBox="1"/>
            <p:nvPr/>
          </p:nvSpPr>
          <p:spPr>
            <a:xfrm>
              <a:off x="8102600" y="8841472"/>
              <a:ext cx="2634325"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C0D0E"/>
                  </a:solidFill>
                  <a:latin typeface="Trebuchet MS"/>
                  <a:ea typeface="Trebuchet MS"/>
                  <a:cs typeface="Trebuchet MS"/>
                  <a:sym typeface="Trebuchet MS"/>
                </a:rPr>
                <a:t>Colorado Community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C0D0E"/>
                  </a:solidFill>
                  <a:latin typeface="Trebuchet MS"/>
                  <a:ea typeface="Trebuchet MS"/>
                  <a:cs typeface="Trebuchet MS"/>
                  <a:sym typeface="Trebuchet MS"/>
                </a:rPr>
                <a:t>Action Association</a:t>
              </a:r>
              <a:endParaRPr sz="1400" b="0" i="0" u="none" strike="noStrike" cap="none">
                <a:solidFill>
                  <a:srgbClr val="000000"/>
                </a:solidFill>
                <a:latin typeface="Arial"/>
                <a:ea typeface="Arial"/>
                <a:cs typeface="Arial"/>
                <a:sym typeface="Arial"/>
              </a:endParaRPr>
            </a:p>
          </p:txBody>
        </p:sp>
        <p:cxnSp>
          <p:nvCxnSpPr>
            <p:cNvPr id="945" name="Google Shape;945;p39"/>
            <p:cNvCxnSpPr/>
            <p:nvPr/>
          </p:nvCxnSpPr>
          <p:spPr>
            <a:xfrm>
              <a:off x="10859677" y="9046464"/>
              <a:ext cx="0" cy="598318"/>
            </a:xfrm>
            <a:prstGeom prst="straightConnector1">
              <a:avLst/>
            </a:prstGeom>
            <a:solidFill>
              <a:srgbClr val="14943F"/>
            </a:solidFill>
            <a:ln w="15875" cap="flat" cmpd="sng">
              <a:solidFill>
                <a:srgbClr val="000000"/>
              </a:solidFill>
              <a:prstDash val="solid"/>
              <a:miter lim="0"/>
              <a:headEnd type="none" w="sm" len="sm"/>
              <a:tailEnd type="none" w="sm" len="sm"/>
            </a:ln>
          </p:spPr>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30"/>
                                        </p:tgtEl>
                                        <p:attrNameLst>
                                          <p:attrName>style.visibility</p:attrName>
                                        </p:attrNameLst>
                                      </p:cBhvr>
                                      <p:to>
                                        <p:strVal val="visible"/>
                                      </p:to>
                                    </p:set>
                                    <p:anim calcmode="lin" valueType="num">
                                      <p:cBhvr additive="base">
                                        <p:cTn id="7" dur="500"/>
                                        <p:tgtEl>
                                          <p:spTgt spid="930"/>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928"/>
                                        </p:tgtEl>
                                        <p:attrNameLst>
                                          <p:attrName>style.visibility</p:attrName>
                                        </p:attrNameLst>
                                      </p:cBhvr>
                                      <p:to>
                                        <p:strVal val="visible"/>
                                      </p:to>
                                    </p:set>
                                    <p:anim calcmode="lin" valueType="num">
                                      <p:cBhvr additive="base">
                                        <p:cTn id="12" dur="500"/>
                                        <p:tgtEl>
                                          <p:spTgt spid="928"/>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932"/>
                                        </p:tgtEl>
                                        <p:attrNameLst>
                                          <p:attrName>style.visibility</p:attrName>
                                        </p:attrNameLst>
                                      </p:cBhvr>
                                      <p:to>
                                        <p:strVal val="visible"/>
                                      </p:to>
                                    </p:set>
                                    <p:anim calcmode="lin" valueType="num">
                                      <p:cBhvr additive="base">
                                        <p:cTn id="17" dur="500"/>
                                        <p:tgtEl>
                                          <p:spTgt spid="932"/>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934"/>
                                        </p:tgtEl>
                                        <p:attrNameLst>
                                          <p:attrName>style.visibility</p:attrName>
                                        </p:attrNameLst>
                                      </p:cBhvr>
                                      <p:to>
                                        <p:strVal val="visible"/>
                                      </p:to>
                                    </p:set>
                                    <p:anim calcmode="lin" valueType="num">
                                      <p:cBhvr additive="base">
                                        <p:cTn id="22" dur="500"/>
                                        <p:tgtEl>
                                          <p:spTgt spid="934"/>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936"/>
                                        </p:tgtEl>
                                        <p:attrNameLst>
                                          <p:attrName>style.visibility</p:attrName>
                                        </p:attrNameLst>
                                      </p:cBhvr>
                                      <p:to>
                                        <p:strVal val="visible"/>
                                      </p:to>
                                    </p:set>
                                    <p:anim calcmode="lin" valueType="num">
                                      <p:cBhvr additive="base">
                                        <p:cTn id="27" dur="500"/>
                                        <p:tgtEl>
                                          <p:spTgt spid="936"/>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938"/>
                                        </p:tgtEl>
                                        <p:attrNameLst>
                                          <p:attrName>style.visibility</p:attrName>
                                        </p:attrNameLst>
                                      </p:cBhvr>
                                      <p:to>
                                        <p:strVal val="visible"/>
                                      </p:to>
                                    </p:set>
                                    <p:anim calcmode="lin" valueType="num">
                                      <p:cBhvr additive="base">
                                        <p:cTn id="32" dur="500"/>
                                        <p:tgtEl>
                                          <p:spTgt spid="9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949"/>
        <p:cNvGrpSpPr/>
        <p:nvPr/>
      </p:nvGrpSpPr>
      <p:grpSpPr>
        <a:xfrm>
          <a:off x="0" y="0"/>
          <a:ext cx="0" cy="0"/>
          <a:chOff x="0" y="0"/>
          <a:chExt cx="0" cy="0"/>
        </a:xfrm>
      </p:grpSpPr>
      <p:sp>
        <p:nvSpPr>
          <p:cNvPr id="950" name="Google Shape;950;p88"/>
          <p:cNvSpPr txBox="1">
            <a:spLocks noGrp="1"/>
          </p:cNvSpPr>
          <p:nvPr>
            <p:ph type="sldNum" idx="12"/>
          </p:nvPr>
        </p:nvSpPr>
        <p:spPr>
          <a:xfrm>
            <a:off x="12169648" y="9007124"/>
            <a:ext cx="780300" cy="746700"/>
          </a:xfrm>
          <a:prstGeom prst="rect">
            <a:avLst/>
          </a:prstGeom>
          <a:noFill/>
          <a:ln>
            <a:noFill/>
          </a:ln>
        </p:spPr>
        <p:txBody>
          <a:bodyPr spcFirstLastPara="1" wrap="square" lIns="130025" tIns="130025" rIns="130025" bIns="130025" anchor="t" anchorCtr="0">
            <a:noAutofit/>
          </a:bodyPr>
          <a:lstStyle/>
          <a:p>
            <a:pPr marL="0" lvl="0" indent="0" algn="r" rtl="0">
              <a:lnSpc>
                <a:spcPct val="100000"/>
              </a:lnSpc>
              <a:spcBef>
                <a:spcPts val="0"/>
              </a:spcBef>
              <a:spcAft>
                <a:spcPts val="0"/>
              </a:spcAft>
              <a:buSzPts val="1800"/>
              <a:buNone/>
            </a:pPr>
            <a:fld id="{00000000-1234-1234-1234-123412341234}" type="slidenum">
              <a:rPr lang="en-US"/>
              <a:t>57</a:t>
            </a:fld>
            <a:endParaRPr/>
          </a:p>
        </p:txBody>
      </p:sp>
      <p:pic>
        <p:nvPicPr>
          <p:cNvPr id="951" name="Google Shape;951;p88"/>
          <p:cNvPicPr preferRelativeResize="0"/>
          <p:nvPr/>
        </p:nvPicPr>
        <p:blipFill rotWithShape="1">
          <a:blip r:embed="rId3">
            <a:alphaModFix/>
          </a:blip>
          <a:srcRect/>
          <a:stretch/>
        </p:blipFill>
        <p:spPr>
          <a:xfrm>
            <a:off x="11233434" y="190500"/>
            <a:ext cx="1431253" cy="685800"/>
          </a:xfrm>
          <a:prstGeom prst="rect">
            <a:avLst/>
          </a:prstGeom>
          <a:noFill/>
          <a:ln>
            <a:noFill/>
          </a:ln>
        </p:spPr>
      </p:pic>
      <p:grpSp>
        <p:nvGrpSpPr>
          <p:cNvPr id="952" name="Google Shape;952;p88"/>
          <p:cNvGrpSpPr/>
          <p:nvPr/>
        </p:nvGrpSpPr>
        <p:grpSpPr>
          <a:xfrm>
            <a:off x="8102600" y="8833926"/>
            <a:ext cx="4343399" cy="835928"/>
            <a:chOff x="8102600" y="8841472"/>
            <a:chExt cx="4343399" cy="835928"/>
          </a:xfrm>
        </p:grpSpPr>
        <p:pic>
          <p:nvPicPr>
            <p:cNvPr id="953" name="Google Shape;953;p88"/>
            <p:cNvPicPr preferRelativeResize="0"/>
            <p:nvPr/>
          </p:nvPicPr>
          <p:blipFill rotWithShape="1">
            <a:blip r:embed="rId3">
              <a:alphaModFix/>
            </a:blip>
            <a:srcRect/>
            <a:stretch/>
          </p:blipFill>
          <p:spPr>
            <a:xfrm>
              <a:off x="11014746" y="8991600"/>
              <a:ext cx="1431253" cy="685800"/>
            </a:xfrm>
            <a:prstGeom prst="rect">
              <a:avLst/>
            </a:prstGeom>
            <a:noFill/>
            <a:ln>
              <a:noFill/>
            </a:ln>
          </p:spPr>
        </p:pic>
        <p:sp>
          <p:nvSpPr>
            <p:cNvPr id="954" name="Google Shape;954;p88"/>
            <p:cNvSpPr txBox="1"/>
            <p:nvPr/>
          </p:nvSpPr>
          <p:spPr>
            <a:xfrm>
              <a:off x="8102600" y="8841472"/>
              <a:ext cx="2634325"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C0D0E"/>
                  </a:solidFill>
                  <a:latin typeface="Trebuchet MS"/>
                  <a:ea typeface="Trebuchet MS"/>
                  <a:cs typeface="Trebuchet MS"/>
                  <a:sym typeface="Trebuchet MS"/>
                </a:rPr>
                <a:t>Colorado Community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C0D0E"/>
                  </a:solidFill>
                  <a:latin typeface="Trebuchet MS"/>
                  <a:ea typeface="Trebuchet MS"/>
                  <a:cs typeface="Trebuchet MS"/>
                  <a:sym typeface="Trebuchet MS"/>
                </a:rPr>
                <a:t>Action Association</a:t>
              </a:r>
              <a:endParaRPr sz="1400" b="0" i="0" u="none" strike="noStrike" cap="none">
                <a:solidFill>
                  <a:srgbClr val="000000"/>
                </a:solidFill>
                <a:latin typeface="Arial"/>
                <a:ea typeface="Arial"/>
                <a:cs typeface="Arial"/>
                <a:sym typeface="Arial"/>
              </a:endParaRPr>
            </a:p>
          </p:txBody>
        </p:sp>
        <p:cxnSp>
          <p:nvCxnSpPr>
            <p:cNvPr id="955" name="Google Shape;955;p88"/>
            <p:cNvCxnSpPr/>
            <p:nvPr/>
          </p:nvCxnSpPr>
          <p:spPr>
            <a:xfrm>
              <a:off x="10859677" y="9046464"/>
              <a:ext cx="0" cy="598318"/>
            </a:xfrm>
            <a:prstGeom prst="straightConnector1">
              <a:avLst/>
            </a:prstGeom>
            <a:solidFill>
              <a:srgbClr val="14943F"/>
            </a:solidFill>
            <a:ln w="15875" cap="flat" cmpd="sng">
              <a:solidFill>
                <a:srgbClr val="000000"/>
              </a:solidFill>
              <a:prstDash val="solid"/>
              <a:miter lim="0"/>
              <a:headEnd type="none" w="sm" len="sm"/>
              <a:tailEnd type="none" w="sm" len="sm"/>
            </a:ln>
          </p:spPr>
        </p:cxnSp>
      </p:grpSp>
      <p:sp>
        <p:nvSpPr>
          <p:cNvPr id="956" name="Google Shape;956;p88"/>
          <p:cNvSpPr txBox="1">
            <a:spLocks noGrp="1"/>
          </p:cNvSpPr>
          <p:nvPr>
            <p:ph type="title"/>
          </p:nvPr>
        </p:nvSpPr>
        <p:spPr>
          <a:xfrm>
            <a:off x="757572" y="1024720"/>
            <a:ext cx="10972800" cy="121350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SzPts val="1400"/>
              <a:buNone/>
            </a:pPr>
            <a:r>
              <a:rPr lang="en-US" b="1">
                <a:solidFill>
                  <a:srgbClr val="2D348E"/>
                </a:solidFill>
              </a:rPr>
              <a:t>ACTIVITY</a:t>
            </a:r>
            <a:endParaRPr/>
          </a:p>
        </p:txBody>
      </p:sp>
      <p:sp>
        <p:nvSpPr>
          <p:cNvPr id="957" name="Google Shape;957;p88"/>
          <p:cNvSpPr txBox="1"/>
          <p:nvPr/>
        </p:nvSpPr>
        <p:spPr>
          <a:xfrm>
            <a:off x="1701027" y="3967004"/>
            <a:ext cx="9158700" cy="769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4400" b="0" i="0" u="none" strike="noStrike" cap="none">
                <a:solidFill>
                  <a:srgbClr val="000000"/>
                </a:solidFill>
                <a:latin typeface="Trebuchet MS"/>
                <a:ea typeface="Trebuchet MS"/>
                <a:cs typeface="Trebuchet MS"/>
                <a:sym typeface="Trebuchet MS"/>
              </a:rPr>
              <a:t>Large Group:</a:t>
            </a:r>
            <a:endParaRPr/>
          </a:p>
        </p:txBody>
      </p:sp>
      <p:grpSp>
        <p:nvGrpSpPr>
          <p:cNvPr id="958" name="Google Shape;958;p88"/>
          <p:cNvGrpSpPr/>
          <p:nvPr/>
        </p:nvGrpSpPr>
        <p:grpSpPr>
          <a:xfrm>
            <a:off x="8102600" y="8841472"/>
            <a:ext cx="4343399" cy="835928"/>
            <a:chOff x="8102600" y="8841472"/>
            <a:chExt cx="4343399" cy="835928"/>
          </a:xfrm>
        </p:grpSpPr>
        <p:pic>
          <p:nvPicPr>
            <p:cNvPr id="959" name="Google Shape;959;p88"/>
            <p:cNvPicPr preferRelativeResize="0"/>
            <p:nvPr/>
          </p:nvPicPr>
          <p:blipFill rotWithShape="1">
            <a:blip r:embed="rId3">
              <a:alphaModFix/>
            </a:blip>
            <a:srcRect/>
            <a:stretch/>
          </p:blipFill>
          <p:spPr>
            <a:xfrm>
              <a:off x="11014746" y="8991600"/>
              <a:ext cx="1431253" cy="685800"/>
            </a:xfrm>
            <a:prstGeom prst="rect">
              <a:avLst/>
            </a:prstGeom>
            <a:noFill/>
            <a:ln>
              <a:noFill/>
            </a:ln>
          </p:spPr>
        </p:pic>
        <p:sp>
          <p:nvSpPr>
            <p:cNvPr id="960" name="Google Shape;960;p88"/>
            <p:cNvSpPr txBox="1"/>
            <p:nvPr/>
          </p:nvSpPr>
          <p:spPr>
            <a:xfrm>
              <a:off x="8102600" y="8841472"/>
              <a:ext cx="2634325"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C0D0E"/>
                  </a:solidFill>
                  <a:latin typeface="Trebuchet MS"/>
                  <a:ea typeface="Trebuchet MS"/>
                  <a:cs typeface="Trebuchet MS"/>
                  <a:sym typeface="Trebuchet MS"/>
                </a:rPr>
                <a:t>Colorado Community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C0D0E"/>
                  </a:solidFill>
                  <a:latin typeface="Trebuchet MS"/>
                  <a:ea typeface="Trebuchet MS"/>
                  <a:cs typeface="Trebuchet MS"/>
                  <a:sym typeface="Trebuchet MS"/>
                </a:rPr>
                <a:t>Action Association</a:t>
              </a:r>
              <a:endParaRPr sz="1400" b="0" i="0" u="none" strike="noStrike" cap="none">
                <a:solidFill>
                  <a:srgbClr val="000000"/>
                </a:solidFill>
                <a:latin typeface="Arial"/>
                <a:ea typeface="Arial"/>
                <a:cs typeface="Arial"/>
                <a:sym typeface="Arial"/>
              </a:endParaRPr>
            </a:p>
          </p:txBody>
        </p:sp>
        <p:cxnSp>
          <p:nvCxnSpPr>
            <p:cNvPr id="961" name="Google Shape;961;p88"/>
            <p:cNvCxnSpPr/>
            <p:nvPr/>
          </p:nvCxnSpPr>
          <p:spPr>
            <a:xfrm>
              <a:off x="10859677" y="9046464"/>
              <a:ext cx="0" cy="598318"/>
            </a:xfrm>
            <a:prstGeom prst="straightConnector1">
              <a:avLst/>
            </a:prstGeom>
            <a:solidFill>
              <a:srgbClr val="14943F"/>
            </a:solidFill>
            <a:ln w="15875" cap="flat" cmpd="sng">
              <a:solidFill>
                <a:srgbClr val="000000"/>
              </a:solidFill>
              <a:prstDash val="solid"/>
              <a:miter lim="0"/>
              <a:headEnd type="none" w="sm" len="sm"/>
              <a:tailEnd type="none" w="sm" len="sm"/>
            </a:ln>
          </p:spPr>
        </p:cxnSp>
      </p:grpSp>
      <p:sp>
        <p:nvSpPr>
          <p:cNvPr id="962" name="Google Shape;962;p88"/>
          <p:cNvSpPr txBox="1"/>
          <p:nvPr/>
        </p:nvSpPr>
        <p:spPr>
          <a:xfrm>
            <a:off x="1277384" y="4808193"/>
            <a:ext cx="10892400" cy="2124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4400" b="1" i="0" u="none" strike="noStrike" cap="none">
                <a:solidFill>
                  <a:srgbClr val="000000"/>
                </a:solidFill>
                <a:latin typeface="Trebuchet MS"/>
                <a:ea typeface="Trebuchet MS"/>
                <a:cs typeface="Trebuchet MS"/>
                <a:sym typeface="Trebuchet MS"/>
              </a:rPr>
              <a:t>Do they match?</a:t>
            </a:r>
            <a:endParaRPr/>
          </a:p>
          <a:p>
            <a:pPr marL="0" marR="0" lvl="0" indent="0" algn="ctr" rtl="0">
              <a:lnSpc>
                <a:spcPct val="100000"/>
              </a:lnSpc>
              <a:spcBef>
                <a:spcPts val="0"/>
              </a:spcBef>
              <a:spcAft>
                <a:spcPts val="0"/>
              </a:spcAft>
              <a:buNone/>
            </a:pPr>
            <a:r>
              <a:rPr lang="en-US" sz="4400" b="1" i="0" u="none" strike="noStrike" cap="none">
                <a:solidFill>
                  <a:srgbClr val="000000"/>
                </a:solidFill>
                <a:latin typeface="Trebuchet MS"/>
                <a:ea typeface="Trebuchet MS"/>
                <a:cs typeface="Trebuchet MS"/>
                <a:sym typeface="Trebuchet MS"/>
              </a:rPr>
              <a:t>Organization/Small group ROMA Logic Model Examples</a:t>
            </a:r>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967"/>
        <p:cNvGrpSpPr/>
        <p:nvPr/>
      </p:nvGrpSpPr>
      <p:grpSpPr>
        <a:xfrm>
          <a:off x="0" y="0"/>
          <a:ext cx="0" cy="0"/>
          <a:chOff x="0" y="0"/>
          <a:chExt cx="0" cy="0"/>
        </a:xfrm>
      </p:grpSpPr>
      <p:graphicFrame>
        <p:nvGraphicFramePr>
          <p:cNvPr id="968" name="Google Shape;968;p40"/>
          <p:cNvGraphicFramePr/>
          <p:nvPr/>
        </p:nvGraphicFramePr>
        <p:xfrm>
          <a:off x="323346" y="1717752"/>
          <a:ext cx="12414550" cy="6571845"/>
        </p:xfrm>
        <a:graphic>
          <a:graphicData uri="http://schemas.openxmlformats.org/drawingml/2006/table">
            <a:tbl>
              <a:tblPr>
                <a:noFill/>
                <a:tableStyleId>{50708489-6D70-48B8-981B-AF6EA95B0DDD}</a:tableStyleId>
              </a:tblPr>
              <a:tblGrid>
                <a:gridCol w="1505925">
                  <a:extLst>
                    <a:ext uri="{9D8B030D-6E8A-4147-A177-3AD203B41FA5}">
                      <a16:colId xmlns:a16="http://schemas.microsoft.com/office/drawing/2014/main" val="20000"/>
                    </a:ext>
                  </a:extLst>
                </a:gridCol>
                <a:gridCol w="1534950">
                  <a:extLst>
                    <a:ext uri="{9D8B030D-6E8A-4147-A177-3AD203B41FA5}">
                      <a16:colId xmlns:a16="http://schemas.microsoft.com/office/drawing/2014/main" val="20001"/>
                    </a:ext>
                  </a:extLst>
                </a:gridCol>
                <a:gridCol w="1510575">
                  <a:extLst>
                    <a:ext uri="{9D8B030D-6E8A-4147-A177-3AD203B41FA5}">
                      <a16:colId xmlns:a16="http://schemas.microsoft.com/office/drawing/2014/main" val="20002"/>
                    </a:ext>
                  </a:extLst>
                </a:gridCol>
                <a:gridCol w="1607125">
                  <a:extLst>
                    <a:ext uri="{9D8B030D-6E8A-4147-A177-3AD203B41FA5}">
                      <a16:colId xmlns:a16="http://schemas.microsoft.com/office/drawing/2014/main" val="20003"/>
                    </a:ext>
                  </a:extLst>
                </a:gridCol>
                <a:gridCol w="1701750">
                  <a:extLst>
                    <a:ext uri="{9D8B030D-6E8A-4147-A177-3AD203B41FA5}">
                      <a16:colId xmlns:a16="http://schemas.microsoft.com/office/drawing/2014/main" val="20004"/>
                    </a:ext>
                  </a:extLst>
                </a:gridCol>
                <a:gridCol w="1518075">
                  <a:extLst>
                    <a:ext uri="{9D8B030D-6E8A-4147-A177-3AD203B41FA5}">
                      <a16:colId xmlns:a16="http://schemas.microsoft.com/office/drawing/2014/main" val="20005"/>
                    </a:ext>
                  </a:extLst>
                </a:gridCol>
                <a:gridCol w="1518075">
                  <a:extLst>
                    <a:ext uri="{9D8B030D-6E8A-4147-A177-3AD203B41FA5}">
                      <a16:colId xmlns:a16="http://schemas.microsoft.com/office/drawing/2014/main" val="20006"/>
                    </a:ext>
                  </a:extLst>
                </a:gridCol>
                <a:gridCol w="1518075">
                  <a:extLst>
                    <a:ext uri="{9D8B030D-6E8A-4147-A177-3AD203B41FA5}">
                      <a16:colId xmlns:a16="http://schemas.microsoft.com/office/drawing/2014/main" val="20007"/>
                    </a:ext>
                  </a:extLst>
                </a:gridCol>
              </a:tblGrid>
              <a:tr h="535775">
                <a:tc>
                  <a:txBody>
                    <a:bodyPr/>
                    <a:lstStyle/>
                    <a:p>
                      <a:pPr marL="0" marR="0" lvl="0" indent="0" algn="ctr" rtl="0">
                        <a:lnSpc>
                          <a:spcPct val="100000"/>
                        </a:lnSpc>
                        <a:spcBef>
                          <a:spcPts val="0"/>
                        </a:spcBef>
                        <a:spcAft>
                          <a:spcPts val="0"/>
                        </a:spcAft>
                        <a:buClr>
                          <a:schemeClr val="lt2"/>
                        </a:buClr>
                        <a:buSzPts val="1100"/>
                        <a:buFont typeface="Arial"/>
                        <a:buNone/>
                      </a:pPr>
                      <a:r>
                        <a:rPr lang="en-US" b="1" u="sng" strike="noStrike" cap="none">
                          <a:solidFill>
                            <a:srgbClr val="222222"/>
                          </a:solidFill>
                          <a:latin typeface="Arial"/>
                          <a:ea typeface="Arial"/>
                          <a:cs typeface="Arial"/>
                          <a:sym typeface="Arial"/>
                        </a:rPr>
                        <a:t>Need </a:t>
                      </a:r>
                      <a:endParaRPr b="1" u="none" strike="noStrike" cap="none">
                        <a:solidFill>
                          <a:srgbClr val="222222"/>
                        </a:solidFill>
                        <a:latin typeface="Calibri"/>
                        <a:ea typeface="Calibri"/>
                        <a:cs typeface="Calibri"/>
                        <a:sym typeface="Calibri"/>
                      </a:endParaRPr>
                    </a:p>
                  </a:txBody>
                  <a:tcPr marL="70675" marR="706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lt2"/>
                        </a:buClr>
                        <a:buSzPts val="1100"/>
                        <a:buFont typeface="Arial"/>
                        <a:buNone/>
                      </a:pPr>
                      <a:r>
                        <a:rPr lang="en-US" b="1" u="sng" strike="noStrike" cap="none">
                          <a:solidFill>
                            <a:srgbClr val="222222"/>
                          </a:solidFill>
                          <a:latin typeface="Arial"/>
                          <a:ea typeface="Arial"/>
                          <a:cs typeface="Arial"/>
                          <a:sym typeface="Arial"/>
                        </a:rPr>
                        <a:t>Service or Activity</a:t>
                      </a:r>
                      <a:endParaRPr b="1" u="none" strike="noStrike" cap="none">
                        <a:solidFill>
                          <a:srgbClr val="222222"/>
                        </a:solidFill>
                        <a:latin typeface="Calibri"/>
                        <a:ea typeface="Calibri"/>
                        <a:cs typeface="Calibri"/>
                        <a:sym typeface="Calibri"/>
                      </a:endParaRPr>
                    </a:p>
                  </a:txBody>
                  <a:tcPr marL="70675" marR="706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lt2"/>
                        </a:buClr>
                        <a:buSzPts val="1100"/>
                        <a:buFont typeface="Arial"/>
                        <a:buNone/>
                      </a:pPr>
                      <a:r>
                        <a:rPr lang="en-US" b="1" u="sng" strike="noStrike" cap="none">
                          <a:solidFill>
                            <a:srgbClr val="222222"/>
                          </a:solidFill>
                          <a:latin typeface="Arial"/>
                          <a:ea typeface="Arial"/>
                          <a:cs typeface="Arial"/>
                          <a:sym typeface="Arial"/>
                        </a:rPr>
                        <a:t>Outcome</a:t>
                      </a:r>
                      <a:endParaRPr b="1" u="none" strike="noStrike" cap="none">
                        <a:solidFill>
                          <a:srgbClr val="222222"/>
                        </a:solidFill>
                        <a:latin typeface="Calibri"/>
                        <a:ea typeface="Calibri"/>
                        <a:cs typeface="Calibri"/>
                        <a:sym typeface="Calibri"/>
                      </a:endParaRPr>
                    </a:p>
                  </a:txBody>
                  <a:tcPr marL="70675" marR="706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lt2"/>
                        </a:buClr>
                        <a:buSzPts val="1100"/>
                        <a:buFont typeface="Arial"/>
                        <a:buNone/>
                      </a:pPr>
                      <a:r>
                        <a:rPr lang="en-US" b="1" u="sng" strike="noStrike" cap="none">
                          <a:solidFill>
                            <a:srgbClr val="222222"/>
                          </a:solidFill>
                          <a:latin typeface="Arial"/>
                          <a:ea typeface="Arial"/>
                          <a:cs typeface="Arial"/>
                          <a:sym typeface="Arial"/>
                        </a:rPr>
                        <a:t>Projected Indicator</a:t>
                      </a:r>
                      <a:endParaRPr b="1" u="none" strike="noStrike" cap="none">
                        <a:solidFill>
                          <a:srgbClr val="222222"/>
                        </a:solidFill>
                        <a:latin typeface="Calibri"/>
                        <a:ea typeface="Calibri"/>
                        <a:cs typeface="Calibri"/>
                        <a:sym typeface="Calibri"/>
                      </a:endParaRPr>
                    </a:p>
                  </a:txBody>
                  <a:tcPr marL="70675" marR="706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lt2"/>
                        </a:buClr>
                        <a:buSzPts val="1100"/>
                        <a:buFont typeface="Arial"/>
                        <a:buNone/>
                      </a:pPr>
                      <a:r>
                        <a:rPr lang="en-US" b="1" u="sng" strike="noStrike" cap="none">
                          <a:solidFill>
                            <a:srgbClr val="222222"/>
                          </a:solidFill>
                          <a:latin typeface="Arial"/>
                          <a:ea typeface="Arial"/>
                          <a:cs typeface="Arial"/>
                          <a:sym typeface="Arial"/>
                        </a:rPr>
                        <a:t>Actual Indicator</a:t>
                      </a:r>
                      <a:endParaRPr b="1" u="none" strike="noStrike" cap="none">
                        <a:solidFill>
                          <a:srgbClr val="222222"/>
                        </a:solidFill>
                        <a:latin typeface="Calibri"/>
                        <a:ea typeface="Calibri"/>
                        <a:cs typeface="Calibri"/>
                        <a:sym typeface="Calibri"/>
                      </a:endParaRPr>
                    </a:p>
                  </a:txBody>
                  <a:tcPr marL="70675" marR="706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lt2"/>
                        </a:buClr>
                        <a:buSzPts val="1100"/>
                        <a:buFont typeface="Arial"/>
                        <a:buNone/>
                      </a:pPr>
                      <a:r>
                        <a:rPr lang="en-US" b="1" u="sng" strike="noStrike" cap="none">
                          <a:solidFill>
                            <a:srgbClr val="222222"/>
                          </a:solidFill>
                          <a:latin typeface="Arial"/>
                          <a:ea typeface="Arial"/>
                          <a:cs typeface="Arial"/>
                          <a:sym typeface="Arial"/>
                        </a:rPr>
                        <a:t>Measurement Tool</a:t>
                      </a:r>
                      <a:endParaRPr b="1" u="none" strike="noStrike" cap="none">
                        <a:solidFill>
                          <a:srgbClr val="222222"/>
                        </a:solidFill>
                        <a:latin typeface="Calibri"/>
                        <a:ea typeface="Calibri"/>
                        <a:cs typeface="Calibri"/>
                        <a:sym typeface="Calibri"/>
                      </a:endParaRPr>
                    </a:p>
                  </a:txBody>
                  <a:tcPr marL="70675" marR="706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lt2"/>
                        </a:buClr>
                        <a:buSzPts val="1100"/>
                        <a:buFont typeface="Arial"/>
                        <a:buNone/>
                      </a:pPr>
                      <a:r>
                        <a:rPr lang="en-US" b="1" u="sng" strike="noStrike" cap="none">
                          <a:solidFill>
                            <a:srgbClr val="222222"/>
                          </a:solidFill>
                          <a:latin typeface="Arial"/>
                          <a:ea typeface="Arial"/>
                          <a:cs typeface="Arial"/>
                          <a:sym typeface="Arial"/>
                        </a:rPr>
                        <a:t>Data Procedures</a:t>
                      </a:r>
                      <a:endParaRPr b="1" u="none" strike="noStrike" cap="none">
                        <a:solidFill>
                          <a:srgbClr val="222222"/>
                        </a:solidFill>
                        <a:latin typeface="Calibri"/>
                        <a:ea typeface="Calibri"/>
                        <a:cs typeface="Calibri"/>
                        <a:sym typeface="Calibri"/>
                      </a:endParaRPr>
                    </a:p>
                  </a:txBody>
                  <a:tcPr marL="70675" marR="706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lt2"/>
                        </a:buClr>
                        <a:buSzPts val="1100"/>
                        <a:buFont typeface="Arial"/>
                        <a:buNone/>
                      </a:pPr>
                      <a:r>
                        <a:rPr lang="en-US" b="1" u="sng" strike="noStrike" cap="none">
                          <a:solidFill>
                            <a:srgbClr val="222222"/>
                          </a:solidFill>
                          <a:latin typeface="Arial"/>
                          <a:ea typeface="Arial"/>
                          <a:cs typeface="Arial"/>
                          <a:sym typeface="Arial"/>
                        </a:rPr>
                        <a:t>Frequency </a:t>
                      </a:r>
                      <a:endParaRPr b="1" u="none" strike="noStrike" cap="none">
                        <a:solidFill>
                          <a:srgbClr val="222222"/>
                        </a:solidFill>
                        <a:latin typeface="Calibri"/>
                        <a:ea typeface="Calibri"/>
                        <a:cs typeface="Calibri"/>
                        <a:sym typeface="Calibri"/>
                      </a:endParaRPr>
                    </a:p>
                  </a:txBody>
                  <a:tcPr marL="70675" marR="706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214325">
                <a:tc>
                  <a:txBody>
                    <a:bodyPr/>
                    <a:lstStyle/>
                    <a:p>
                      <a:pPr marL="0" marR="0" lvl="0" indent="0" algn="l" rtl="0">
                        <a:lnSpc>
                          <a:spcPct val="100000"/>
                        </a:lnSpc>
                        <a:spcBef>
                          <a:spcPts val="0"/>
                        </a:spcBef>
                        <a:spcAft>
                          <a:spcPts val="0"/>
                        </a:spcAft>
                        <a:buClr>
                          <a:schemeClr val="lt2"/>
                        </a:buClr>
                        <a:buSzPts val="1100"/>
                        <a:buFont typeface="Arial"/>
                        <a:buNone/>
                      </a:pPr>
                      <a:r>
                        <a:rPr lang="en-US" b="1" u="none" strike="noStrike" cap="none">
                          <a:solidFill>
                            <a:srgbClr val="222222"/>
                          </a:solidFill>
                          <a:latin typeface="Arial"/>
                          <a:ea typeface="Arial"/>
                          <a:cs typeface="Arial"/>
                          <a:sym typeface="Arial"/>
                        </a:rPr>
                        <a:t>(1) Planning</a:t>
                      </a:r>
                      <a:endParaRPr b="1" u="none" strike="noStrike" cap="none">
                        <a:solidFill>
                          <a:srgbClr val="222222"/>
                        </a:solidFill>
                        <a:latin typeface="Calibri"/>
                        <a:ea typeface="Calibri"/>
                        <a:cs typeface="Calibri"/>
                        <a:sym typeface="Calibri"/>
                      </a:endParaRPr>
                    </a:p>
                  </a:txBody>
                  <a:tcPr marL="70675" marR="706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2F2F2"/>
                    </a:solidFill>
                  </a:tcPr>
                </a:tc>
                <a:tc>
                  <a:txBody>
                    <a:bodyPr/>
                    <a:lstStyle/>
                    <a:p>
                      <a:pPr marL="0" marR="0" lvl="0" indent="0" algn="l" rtl="0">
                        <a:lnSpc>
                          <a:spcPct val="100000"/>
                        </a:lnSpc>
                        <a:spcBef>
                          <a:spcPts val="0"/>
                        </a:spcBef>
                        <a:spcAft>
                          <a:spcPts val="0"/>
                        </a:spcAft>
                        <a:buClr>
                          <a:schemeClr val="lt2"/>
                        </a:buClr>
                        <a:buSzPts val="1100"/>
                        <a:buFont typeface="Arial"/>
                        <a:buNone/>
                      </a:pPr>
                      <a:r>
                        <a:rPr lang="en-US" b="1" u="none" strike="noStrike" cap="none">
                          <a:solidFill>
                            <a:srgbClr val="222222"/>
                          </a:solidFill>
                          <a:latin typeface="Arial"/>
                          <a:ea typeface="Arial"/>
                          <a:cs typeface="Arial"/>
                          <a:sym typeface="Arial"/>
                        </a:rPr>
                        <a:t>(2) Intervention</a:t>
                      </a:r>
                      <a:endParaRPr b="1" u="none" strike="noStrike" cap="none">
                        <a:solidFill>
                          <a:srgbClr val="222222"/>
                        </a:solidFill>
                        <a:latin typeface="Calibri"/>
                        <a:ea typeface="Calibri"/>
                        <a:cs typeface="Calibri"/>
                        <a:sym typeface="Calibri"/>
                      </a:endParaRPr>
                    </a:p>
                  </a:txBody>
                  <a:tcPr marL="70675" marR="706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2F2F2"/>
                    </a:solidFill>
                  </a:tcPr>
                </a:tc>
                <a:tc>
                  <a:txBody>
                    <a:bodyPr/>
                    <a:lstStyle/>
                    <a:p>
                      <a:pPr marL="0" marR="0" lvl="0" indent="0" algn="l" rtl="0">
                        <a:lnSpc>
                          <a:spcPct val="100000"/>
                        </a:lnSpc>
                        <a:spcBef>
                          <a:spcPts val="0"/>
                        </a:spcBef>
                        <a:spcAft>
                          <a:spcPts val="0"/>
                        </a:spcAft>
                        <a:buClr>
                          <a:schemeClr val="lt2"/>
                        </a:buClr>
                        <a:buSzPts val="1100"/>
                        <a:buFont typeface="Arial"/>
                        <a:buNone/>
                      </a:pPr>
                      <a:r>
                        <a:rPr lang="en-US" b="1" u="none" strike="noStrike" cap="none">
                          <a:solidFill>
                            <a:srgbClr val="222222"/>
                          </a:solidFill>
                          <a:latin typeface="Arial"/>
                          <a:ea typeface="Arial"/>
                          <a:cs typeface="Arial"/>
                          <a:sym typeface="Arial"/>
                        </a:rPr>
                        <a:t>(3) Benefit</a:t>
                      </a:r>
                      <a:endParaRPr b="1" u="none" strike="noStrike" cap="none">
                        <a:solidFill>
                          <a:srgbClr val="222222"/>
                        </a:solidFill>
                        <a:latin typeface="Calibri"/>
                        <a:ea typeface="Calibri"/>
                        <a:cs typeface="Calibri"/>
                        <a:sym typeface="Calibri"/>
                      </a:endParaRPr>
                    </a:p>
                  </a:txBody>
                  <a:tcPr marL="70675" marR="706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2F2F2"/>
                    </a:solidFill>
                  </a:tcPr>
                </a:tc>
                <a:tc>
                  <a:txBody>
                    <a:bodyPr/>
                    <a:lstStyle/>
                    <a:p>
                      <a:pPr marL="0" marR="0" lvl="0" indent="0" algn="l" rtl="0">
                        <a:lnSpc>
                          <a:spcPct val="100000"/>
                        </a:lnSpc>
                        <a:spcBef>
                          <a:spcPts val="0"/>
                        </a:spcBef>
                        <a:spcAft>
                          <a:spcPts val="0"/>
                        </a:spcAft>
                        <a:buClr>
                          <a:schemeClr val="lt2"/>
                        </a:buClr>
                        <a:buSzPts val="1100"/>
                        <a:buFont typeface="Arial"/>
                        <a:buNone/>
                      </a:pPr>
                      <a:r>
                        <a:rPr lang="en-US" b="1" u="none" strike="noStrike" cap="none">
                          <a:solidFill>
                            <a:srgbClr val="222222"/>
                          </a:solidFill>
                          <a:latin typeface="Arial"/>
                          <a:ea typeface="Arial"/>
                          <a:cs typeface="Arial"/>
                          <a:sym typeface="Arial"/>
                        </a:rPr>
                        <a:t>(4) Performance</a:t>
                      </a:r>
                      <a:endParaRPr b="1" u="none" strike="noStrike" cap="none">
                        <a:solidFill>
                          <a:srgbClr val="222222"/>
                        </a:solidFill>
                        <a:latin typeface="Calibri"/>
                        <a:ea typeface="Calibri"/>
                        <a:cs typeface="Calibri"/>
                        <a:sym typeface="Calibri"/>
                      </a:endParaRPr>
                    </a:p>
                  </a:txBody>
                  <a:tcPr marL="70675" marR="706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2F2F2"/>
                    </a:solidFill>
                  </a:tcPr>
                </a:tc>
                <a:tc>
                  <a:txBody>
                    <a:bodyPr/>
                    <a:lstStyle/>
                    <a:p>
                      <a:pPr marL="0" marR="0" lvl="0" indent="0" algn="l" rtl="0">
                        <a:lnSpc>
                          <a:spcPct val="100000"/>
                        </a:lnSpc>
                        <a:spcBef>
                          <a:spcPts val="0"/>
                        </a:spcBef>
                        <a:spcAft>
                          <a:spcPts val="0"/>
                        </a:spcAft>
                        <a:buClr>
                          <a:schemeClr val="lt2"/>
                        </a:buClr>
                        <a:buSzPts val="1100"/>
                        <a:buFont typeface="Arial"/>
                        <a:buNone/>
                      </a:pPr>
                      <a:r>
                        <a:rPr lang="en-US" b="1" u="none" strike="noStrike" cap="none">
                          <a:solidFill>
                            <a:srgbClr val="222222"/>
                          </a:solidFill>
                          <a:latin typeface="Arial"/>
                          <a:ea typeface="Arial"/>
                          <a:cs typeface="Arial"/>
                          <a:sym typeface="Arial"/>
                        </a:rPr>
                        <a:t>(5) Performance</a:t>
                      </a:r>
                      <a:endParaRPr b="1" u="none" strike="noStrike" cap="none">
                        <a:solidFill>
                          <a:srgbClr val="222222"/>
                        </a:solidFill>
                        <a:latin typeface="Calibri"/>
                        <a:ea typeface="Calibri"/>
                        <a:cs typeface="Calibri"/>
                        <a:sym typeface="Calibri"/>
                      </a:endParaRPr>
                    </a:p>
                  </a:txBody>
                  <a:tcPr marL="70675" marR="706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2F2F2"/>
                    </a:solidFill>
                  </a:tcPr>
                </a:tc>
                <a:tc>
                  <a:txBody>
                    <a:bodyPr/>
                    <a:lstStyle/>
                    <a:p>
                      <a:pPr marL="0" marR="0" lvl="0" indent="0" algn="l" rtl="0">
                        <a:lnSpc>
                          <a:spcPct val="100000"/>
                        </a:lnSpc>
                        <a:spcBef>
                          <a:spcPts val="0"/>
                        </a:spcBef>
                        <a:spcAft>
                          <a:spcPts val="0"/>
                        </a:spcAft>
                        <a:buClr>
                          <a:schemeClr val="lt2"/>
                        </a:buClr>
                        <a:buSzPts val="1100"/>
                        <a:buFont typeface="Arial"/>
                        <a:buNone/>
                      </a:pPr>
                      <a:r>
                        <a:rPr lang="en-US" b="1" u="none" strike="noStrike" cap="none">
                          <a:solidFill>
                            <a:srgbClr val="222222"/>
                          </a:solidFill>
                          <a:latin typeface="Arial"/>
                          <a:ea typeface="Arial"/>
                          <a:cs typeface="Arial"/>
                          <a:sym typeface="Arial"/>
                        </a:rPr>
                        <a:t>(6) Accountability</a:t>
                      </a:r>
                      <a:endParaRPr b="1" u="none" strike="noStrike" cap="none">
                        <a:solidFill>
                          <a:srgbClr val="222222"/>
                        </a:solidFill>
                        <a:latin typeface="Calibri"/>
                        <a:ea typeface="Calibri"/>
                        <a:cs typeface="Calibri"/>
                        <a:sym typeface="Calibri"/>
                      </a:endParaRPr>
                    </a:p>
                  </a:txBody>
                  <a:tcPr marL="70675" marR="706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2F2F2"/>
                    </a:solidFill>
                  </a:tcPr>
                </a:tc>
                <a:tc>
                  <a:txBody>
                    <a:bodyPr/>
                    <a:lstStyle/>
                    <a:p>
                      <a:pPr marL="0" marR="0" lvl="0" indent="0" algn="l" rtl="0">
                        <a:lnSpc>
                          <a:spcPct val="100000"/>
                        </a:lnSpc>
                        <a:spcBef>
                          <a:spcPts val="0"/>
                        </a:spcBef>
                        <a:spcAft>
                          <a:spcPts val="0"/>
                        </a:spcAft>
                        <a:buClr>
                          <a:schemeClr val="lt2"/>
                        </a:buClr>
                        <a:buSzPts val="1100"/>
                        <a:buFont typeface="Arial"/>
                        <a:buNone/>
                      </a:pPr>
                      <a:r>
                        <a:rPr lang="en-US" b="1" u="none" strike="noStrike" cap="none">
                          <a:solidFill>
                            <a:srgbClr val="222222"/>
                          </a:solidFill>
                          <a:latin typeface="Arial"/>
                          <a:ea typeface="Arial"/>
                          <a:cs typeface="Arial"/>
                          <a:sym typeface="Arial"/>
                        </a:rPr>
                        <a:t>(7) Accountability</a:t>
                      </a:r>
                      <a:endParaRPr b="1" u="none" strike="noStrike" cap="none">
                        <a:solidFill>
                          <a:srgbClr val="222222"/>
                        </a:solidFill>
                        <a:latin typeface="Calibri"/>
                        <a:ea typeface="Calibri"/>
                        <a:cs typeface="Calibri"/>
                        <a:sym typeface="Calibri"/>
                      </a:endParaRPr>
                    </a:p>
                  </a:txBody>
                  <a:tcPr marL="70675" marR="706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2F2F2"/>
                    </a:solidFill>
                  </a:tcPr>
                </a:tc>
                <a:tc>
                  <a:txBody>
                    <a:bodyPr/>
                    <a:lstStyle/>
                    <a:p>
                      <a:pPr marL="0" marR="0" lvl="0" indent="0" algn="l" rtl="0">
                        <a:lnSpc>
                          <a:spcPct val="100000"/>
                        </a:lnSpc>
                        <a:spcBef>
                          <a:spcPts val="0"/>
                        </a:spcBef>
                        <a:spcAft>
                          <a:spcPts val="0"/>
                        </a:spcAft>
                        <a:buClr>
                          <a:schemeClr val="lt2"/>
                        </a:buClr>
                        <a:buSzPts val="1100"/>
                        <a:buFont typeface="Arial"/>
                        <a:buNone/>
                      </a:pPr>
                      <a:r>
                        <a:rPr lang="en-US" b="1" u="none" strike="noStrike" cap="none">
                          <a:solidFill>
                            <a:srgbClr val="222222"/>
                          </a:solidFill>
                          <a:latin typeface="Arial"/>
                          <a:ea typeface="Arial"/>
                          <a:cs typeface="Arial"/>
                          <a:sym typeface="Arial"/>
                        </a:rPr>
                        <a:t>(8) Accountability</a:t>
                      </a:r>
                      <a:endParaRPr b="1" u="none" strike="noStrike" cap="none">
                        <a:solidFill>
                          <a:srgbClr val="222222"/>
                        </a:solidFill>
                        <a:latin typeface="Calibri"/>
                        <a:ea typeface="Calibri"/>
                        <a:cs typeface="Calibri"/>
                        <a:sym typeface="Calibri"/>
                      </a:endParaRPr>
                    </a:p>
                  </a:txBody>
                  <a:tcPr marL="70675" marR="706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2F2F2"/>
                    </a:solidFill>
                  </a:tcPr>
                </a:tc>
                <a:extLst>
                  <a:ext uri="{0D108BD9-81ED-4DB2-BD59-A6C34878D82A}">
                    <a16:rowId xmlns:a16="http://schemas.microsoft.com/office/drawing/2014/main" val="10001"/>
                  </a:ext>
                </a:extLst>
              </a:tr>
              <a:tr h="1205450">
                <a:tc>
                  <a:txBody>
                    <a:bodyPr/>
                    <a:lstStyle/>
                    <a:p>
                      <a:pPr marL="0" marR="0" lvl="0" indent="0" algn="l" rtl="0">
                        <a:lnSpc>
                          <a:spcPct val="100000"/>
                        </a:lnSpc>
                        <a:spcBef>
                          <a:spcPts val="0"/>
                        </a:spcBef>
                        <a:spcAft>
                          <a:spcPts val="0"/>
                        </a:spcAft>
                        <a:buClr>
                          <a:schemeClr val="dk1"/>
                        </a:buClr>
                        <a:buSzPts val="1200"/>
                        <a:buFont typeface="Trebuchet MS"/>
                        <a:buNone/>
                      </a:pPr>
                      <a:endParaRPr sz="1200" b="1" u="none" strike="noStrike" cap="none">
                        <a:solidFill>
                          <a:srgbClr val="222222"/>
                        </a:solidFill>
                        <a:latin typeface="Arial"/>
                        <a:ea typeface="Arial"/>
                        <a:cs typeface="Arial"/>
                        <a:sym typeface="Arial"/>
                      </a:endParaRPr>
                    </a:p>
                  </a:txBody>
                  <a:tcPr marL="70675" marR="706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lt2"/>
                        </a:buClr>
                        <a:buSzPts val="1200"/>
                        <a:buFont typeface="Arial"/>
                        <a:buNone/>
                      </a:pPr>
                      <a:r>
                        <a:rPr lang="en-US" sz="1200" b="1" u="none" strike="noStrike" cap="none">
                          <a:solidFill>
                            <a:srgbClr val="222222"/>
                          </a:solidFill>
                          <a:latin typeface="Arial"/>
                          <a:ea typeface="Arial"/>
                          <a:cs typeface="Arial"/>
                          <a:sym typeface="Arial"/>
                        </a:rPr>
                        <a:t>200 families will receive housing assistance, during fiscal year July 1 to June 30</a:t>
                      </a:r>
                      <a:endParaRPr sz="1200" b="1" u="none" strike="noStrike" cap="none">
                        <a:solidFill>
                          <a:srgbClr val="222222"/>
                        </a:solidFill>
                        <a:latin typeface="Calibri"/>
                        <a:ea typeface="Calibri"/>
                        <a:cs typeface="Calibri"/>
                        <a:sym typeface="Calibri"/>
                      </a:endParaRPr>
                    </a:p>
                  </a:txBody>
                  <a:tcPr marL="70675" marR="706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200"/>
                        <a:buFont typeface="Trebuchet MS"/>
                        <a:buNone/>
                      </a:pPr>
                      <a:endParaRPr sz="1200" b="1" u="none" strike="noStrike" cap="none">
                        <a:solidFill>
                          <a:srgbClr val="222222"/>
                        </a:solidFill>
                        <a:latin typeface="Arial"/>
                        <a:ea typeface="Arial"/>
                        <a:cs typeface="Arial"/>
                        <a:sym typeface="Arial"/>
                      </a:endParaRPr>
                    </a:p>
                  </a:txBody>
                  <a:tcPr marL="70675" marR="706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200"/>
                        <a:buFont typeface="Trebuchet MS"/>
                        <a:buNone/>
                      </a:pPr>
                      <a:endParaRPr sz="1200" b="1" u="none" strike="noStrike" cap="none">
                        <a:solidFill>
                          <a:srgbClr val="222222"/>
                        </a:solidFill>
                        <a:latin typeface="Arial"/>
                        <a:ea typeface="Arial"/>
                        <a:cs typeface="Arial"/>
                        <a:sym typeface="Arial"/>
                      </a:endParaRPr>
                    </a:p>
                  </a:txBody>
                  <a:tcPr marL="70675" marR="706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lt2"/>
                        </a:buClr>
                        <a:buSzPts val="1200"/>
                        <a:buFont typeface="Arial"/>
                        <a:buNone/>
                      </a:pPr>
                      <a:r>
                        <a:rPr lang="en-US" sz="1200" b="1" u="none" strike="noStrike" cap="none">
                          <a:solidFill>
                            <a:srgbClr val="222222"/>
                          </a:solidFill>
                          <a:latin typeface="Arial"/>
                          <a:ea typeface="Arial"/>
                          <a:cs typeface="Arial"/>
                          <a:sym typeface="Arial"/>
                        </a:rPr>
                        <a:t>203 families actually received housing assistance, July 1, - June 30</a:t>
                      </a:r>
                      <a:endParaRPr sz="1200" b="1" u="none" strike="noStrike" cap="none">
                        <a:solidFill>
                          <a:srgbClr val="222222"/>
                        </a:solidFill>
                        <a:latin typeface="Times New Roman"/>
                        <a:ea typeface="Times New Roman"/>
                        <a:cs typeface="Times New Roman"/>
                        <a:sym typeface="Times New Roman"/>
                      </a:endParaRPr>
                    </a:p>
                  </a:txBody>
                  <a:tcPr marL="70675" marR="706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200"/>
                        <a:buFont typeface="Trebuchet MS"/>
                        <a:buNone/>
                      </a:pPr>
                      <a:endParaRPr sz="1200" b="1" u="none" strike="noStrike" cap="none">
                        <a:solidFill>
                          <a:srgbClr val="222222"/>
                        </a:solidFill>
                        <a:latin typeface="Arial"/>
                        <a:ea typeface="Arial"/>
                        <a:cs typeface="Arial"/>
                        <a:sym typeface="Arial"/>
                      </a:endParaRPr>
                    </a:p>
                  </a:txBody>
                  <a:tcPr marL="70675" marR="706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200"/>
                        <a:buFont typeface="Trebuchet MS"/>
                        <a:buNone/>
                      </a:pPr>
                      <a:endParaRPr sz="1200" b="1" u="none" strike="noStrike" cap="none">
                        <a:solidFill>
                          <a:srgbClr val="222222"/>
                        </a:solidFill>
                        <a:latin typeface="Arial"/>
                        <a:ea typeface="Arial"/>
                        <a:cs typeface="Arial"/>
                        <a:sym typeface="Arial"/>
                      </a:endParaRPr>
                    </a:p>
                  </a:txBody>
                  <a:tcPr marL="70675" marR="706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200"/>
                        <a:buFont typeface="Trebuchet MS"/>
                        <a:buNone/>
                      </a:pPr>
                      <a:endParaRPr sz="1200" b="1" u="none" strike="noStrike" cap="none">
                        <a:solidFill>
                          <a:srgbClr val="222222"/>
                        </a:solidFill>
                        <a:latin typeface="Arial"/>
                        <a:ea typeface="Arial"/>
                        <a:cs typeface="Arial"/>
                        <a:sym typeface="Arial"/>
                      </a:endParaRPr>
                    </a:p>
                  </a:txBody>
                  <a:tcPr marL="70675" marR="706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2475575">
                <a:tc>
                  <a:txBody>
                    <a:bodyPr/>
                    <a:lstStyle/>
                    <a:p>
                      <a:pPr marL="0" marR="0" lvl="0" indent="0" algn="l" rtl="0">
                        <a:lnSpc>
                          <a:spcPct val="100000"/>
                        </a:lnSpc>
                        <a:spcBef>
                          <a:spcPts val="0"/>
                        </a:spcBef>
                        <a:spcAft>
                          <a:spcPts val="0"/>
                        </a:spcAft>
                        <a:buClr>
                          <a:schemeClr val="lt2"/>
                        </a:buClr>
                        <a:buSzPts val="1200"/>
                        <a:buFont typeface="Arial"/>
                        <a:buNone/>
                      </a:pPr>
                      <a:r>
                        <a:rPr lang="en-US" sz="1200" b="1" u="none" strike="noStrike" cap="none">
                          <a:solidFill>
                            <a:srgbClr val="222222"/>
                          </a:solidFill>
                          <a:latin typeface="Arial"/>
                          <a:ea typeface="Arial"/>
                          <a:cs typeface="Arial"/>
                          <a:sym typeface="Arial"/>
                        </a:rPr>
                        <a:t>Families are at risk of being evicted.</a:t>
                      </a:r>
                      <a:endParaRPr sz="1200" b="1" u="none" strike="noStrike" cap="none">
                        <a:solidFill>
                          <a:srgbClr val="222222"/>
                        </a:solidFill>
                        <a:latin typeface="Times New Roman"/>
                        <a:ea typeface="Times New Roman"/>
                        <a:cs typeface="Times New Roman"/>
                        <a:sym typeface="Times New Roman"/>
                      </a:endParaRPr>
                    </a:p>
                  </a:txBody>
                  <a:tcPr marL="70675" marR="706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lt2"/>
                        </a:buClr>
                        <a:buSzPts val="1200"/>
                        <a:buFont typeface="Arial"/>
                        <a:buNone/>
                      </a:pPr>
                      <a:r>
                        <a:rPr lang="en-US" sz="1200" b="1" u="none" strike="noStrike" cap="none">
                          <a:solidFill>
                            <a:srgbClr val="222222"/>
                          </a:solidFill>
                          <a:latin typeface="Arial"/>
                          <a:ea typeface="Arial"/>
                          <a:cs typeface="Arial"/>
                          <a:sym typeface="Arial"/>
                        </a:rPr>
                        <a:t>One month emergency rent payment will be issued for 150 families within the program yea.</a:t>
                      </a:r>
                      <a:endParaRPr sz="1200" b="1" u="none" strike="noStrike" cap="none">
                        <a:solidFill>
                          <a:srgbClr val="222222"/>
                        </a:solidFill>
                        <a:latin typeface="Times New Roman"/>
                        <a:ea typeface="Times New Roman"/>
                        <a:cs typeface="Times New Roman"/>
                        <a:sym typeface="Times New Roman"/>
                      </a:endParaRPr>
                    </a:p>
                  </a:txBody>
                  <a:tcPr marL="70675" marR="706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lt2"/>
                        </a:buClr>
                        <a:buSzPts val="1200"/>
                        <a:buFont typeface="Arial"/>
                        <a:buNone/>
                      </a:pPr>
                      <a:r>
                        <a:rPr lang="en-US" sz="1200" b="1" u="none" strike="noStrike" cap="none">
                          <a:solidFill>
                            <a:srgbClr val="222222"/>
                          </a:solidFill>
                          <a:latin typeface="Arial"/>
                          <a:ea typeface="Arial"/>
                          <a:cs typeface="Arial"/>
                          <a:sym typeface="Arial"/>
                        </a:rPr>
                        <a:t>Families remain in their own residence.</a:t>
                      </a:r>
                      <a:endParaRPr sz="1200" b="1" u="none" strike="noStrike" cap="none">
                        <a:solidFill>
                          <a:srgbClr val="222222"/>
                        </a:solidFill>
                        <a:latin typeface="Times New Roman"/>
                        <a:ea typeface="Times New Roman"/>
                        <a:cs typeface="Times New Roman"/>
                        <a:sym typeface="Times New Roman"/>
                      </a:endParaRPr>
                    </a:p>
                  </a:txBody>
                  <a:tcPr marL="70675" marR="706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lt2"/>
                        </a:buClr>
                        <a:buSzPts val="1200"/>
                        <a:buFont typeface="Arial"/>
                        <a:buNone/>
                      </a:pPr>
                      <a:r>
                        <a:rPr lang="en-US" sz="1200" b="1" u="none" strike="noStrike" cap="none">
                          <a:solidFill>
                            <a:srgbClr val="222222"/>
                          </a:solidFill>
                          <a:latin typeface="Arial"/>
                          <a:ea typeface="Arial"/>
                          <a:cs typeface="Arial"/>
                          <a:sym typeface="Arial"/>
                        </a:rPr>
                        <a:t>150 of 150, or 100%, of families will remain in their own residence for 30 days.</a:t>
                      </a:r>
                      <a:endParaRPr sz="1200" b="1" u="none" strike="noStrike" cap="none">
                        <a:solidFill>
                          <a:srgbClr val="222222"/>
                        </a:solidFill>
                        <a:latin typeface="Times New Roman"/>
                        <a:ea typeface="Times New Roman"/>
                        <a:cs typeface="Times New Roman"/>
                        <a:sym typeface="Times New Roman"/>
                      </a:endParaRPr>
                    </a:p>
                  </a:txBody>
                  <a:tcPr marL="70675" marR="706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lt2"/>
                        </a:buClr>
                        <a:buSzPts val="1200"/>
                        <a:buFont typeface="Arial"/>
                        <a:buNone/>
                      </a:pPr>
                      <a:r>
                        <a:rPr lang="en-US" sz="1200" b="1" u="none" strike="noStrike" cap="none">
                          <a:solidFill>
                            <a:srgbClr val="222222"/>
                          </a:solidFill>
                          <a:latin typeface="Arial"/>
                          <a:ea typeface="Arial"/>
                          <a:cs typeface="Arial"/>
                          <a:sym typeface="Arial"/>
                        </a:rPr>
                        <a:t>142 of 155, or 92%, of families remain in their own residence 30 days.</a:t>
                      </a:r>
                      <a:endParaRPr sz="1200" b="1" u="none" strike="noStrike" cap="none">
                        <a:solidFill>
                          <a:srgbClr val="222222"/>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lt2"/>
                        </a:buClr>
                        <a:buSzPts val="1200"/>
                        <a:buFont typeface="Arial"/>
                        <a:buNone/>
                      </a:pPr>
                      <a:r>
                        <a:rPr lang="en-US" sz="1200" b="1" u="none" strike="noStrike" cap="none">
                          <a:solidFill>
                            <a:srgbClr val="222222"/>
                          </a:solidFill>
                          <a:latin typeface="Arial"/>
                          <a:ea typeface="Arial"/>
                          <a:cs typeface="Arial"/>
                          <a:sym typeface="Arial"/>
                        </a:rPr>
                        <a:t>132 of 155, or 85%, of families remain in their own residence 60 days.</a:t>
                      </a:r>
                      <a:endParaRPr sz="1200" b="1" u="none" strike="noStrike" cap="none">
                        <a:solidFill>
                          <a:srgbClr val="222222"/>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lt2"/>
                        </a:buClr>
                        <a:buSzPts val="1200"/>
                        <a:buFont typeface="Arial"/>
                        <a:buNone/>
                      </a:pPr>
                      <a:r>
                        <a:rPr lang="en-US" sz="1200" b="1" u="none" strike="noStrike" cap="none">
                          <a:solidFill>
                            <a:srgbClr val="222222"/>
                          </a:solidFill>
                          <a:latin typeface="Arial"/>
                          <a:ea typeface="Arial"/>
                          <a:cs typeface="Arial"/>
                          <a:sym typeface="Arial"/>
                        </a:rPr>
                        <a:t>90 of 155, or 58%, of families remain in their own residence 90 days </a:t>
                      </a:r>
                      <a:endParaRPr sz="1200" b="1" u="none" strike="noStrike" cap="none">
                        <a:solidFill>
                          <a:srgbClr val="222222"/>
                        </a:solidFill>
                        <a:latin typeface="Calibri"/>
                        <a:ea typeface="Calibri"/>
                        <a:cs typeface="Calibri"/>
                        <a:sym typeface="Calibri"/>
                      </a:endParaRPr>
                    </a:p>
                  </a:txBody>
                  <a:tcPr marL="70675" marR="706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lt2"/>
                        </a:buClr>
                        <a:buSzPts val="1200"/>
                        <a:buFont typeface="Arial"/>
                        <a:buNone/>
                      </a:pPr>
                      <a:r>
                        <a:rPr lang="en-US" sz="1200" b="1" u="none" strike="noStrike" cap="none">
                          <a:solidFill>
                            <a:srgbClr val="222222"/>
                          </a:solidFill>
                          <a:latin typeface="Arial"/>
                          <a:ea typeface="Arial"/>
                          <a:cs typeface="Arial"/>
                          <a:sym typeface="Arial"/>
                        </a:rPr>
                        <a:t>Housing application </a:t>
                      </a:r>
                      <a:endParaRPr sz="1200" b="1" u="none" strike="noStrike" cap="none">
                        <a:solidFill>
                          <a:srgbClr val="222222"/>
                        </a:solidFill>
                        <a:latin typeface="Calibri"/>
                        <a:ea typeface="Calibri"/>
                        <a:cs typeface="Calibri"/>
                        <a:sym typeface="Calibri"/>
                      </a:endParaRPr>
                    </a:p>
                    <a:p>
                      <a:pPr marL="0" marR="0" lvl="0" indent="0" algn="l" rtl="0">
                        <a:lnSpc>
                          <a:spcPct val="100000"/>
                        </a:lnSpc>
                        <a:spcBef>
                          <a:spcPts val="0"/>
                        </a:spcBef>
                        <a:spcAft>
                          <a:spcPts val="0"/>
                        </a:spcAft>
                        <a:buClr>
                          <a:schemeClr val="lt2"/>
                        </a:buClr>
                        <a:buSzPts val="1200"/>
                        <a:buFont typeface="Arial"/>
                        <a:buNone/>
                      </a:pPr>
                      <a:r>
                        <a:rPr lang="en-US" sz="1200" b="1" u="none" strike="noStrike" cap="none">
                          <a:solidFill>
                            <a:srgbClr val="222222"/>
                          </a:solidFill>
                          <a:latin typeface="Arial"/>
                          <a:ea typeface="Arial"/>
                          <a:cs typeface="Arial"/>
                          <a:sym typeface="Arial"/>
                        </a:rPr>
                        <a:t>Housing activity log showing payments.</a:t>
                      </a:r>
                      <a:endParaRPr sz="1200" b="1" u="none" strike="noStrike" cap="none">
                        <a:solidFill>
                          <a:srgbClr val="222222"/>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lt2"/>
                        </a:buClr>
                        <a:buSzPts val="1200"/>
                        <a:buFont typeface="Arial"/>
                        <a:buNone/>
                      </a:pPr>
                      <a:r>
                        <a:rPr lang="en-US" sz="1200" b="1" u="none" strike="noStrike" cap="none">
                          <a:solidFill>
                            <a:srgbClr val="222222"/>
                          </a:solidFill>
                          <a:latin typeface="Arial"/>
                          <a:ea typeface="Arial"/>
                          <a:cs typeface="Arial"/>
                          <a:sym typeface="Arial"/>
                        </a:rPr>
                        <a:t>Record of paying rent</a:t>
                      </a:r>
                      <a:endParaRPr sz="1200" b="1" u="none" strike="noStrike" cap="none">
                        <a:solidFill>
                          <a:srgbClr val="222222"/>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lt2"/>
                        </a:buClr>
                        <a:buSzPts val="1200"/>
                        <a:buFont typeface="Arial"/>
                        <a:buNone/>
                      </a:pPr>
                      <a:r>
                        <a:rPr lang="en-US" sz="1200" b="1" u="none" strike="noStrike" cap="none">
                          <a:solidFill>
                            <a:srgbClr val="222222"/>
                          </a:solidFill>
                          <a:latin typeface="Arial"/>
                          <a:ea typeface="Arial"/>
                          <a:cs typeface="Arial"/>
                          <a:sym typeface="Arial"/>
                        </a:rPr>
                        <a:t>Family report during follow up. </a:t>
                      </a:r>
                      <a:endParaRPr sz="1200" b="1" u="none" strike="noStrike" cap="none">
                        <a:solidFill>
                          <a:srgbClr val="222222"/>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lt2"/>
                        </a:buClr>
                        <a:buSzPts val="1200"/>
                        <a:buFont typeface="Arial"/>
                        <a:buNone/>
                      </a:pPr>
                      <a:r>
                        <a:rPr lang="en-US" sz="1200" b="1" u="none" strike="noStrike" cap="none">
                          <a:solidFill>
                            <a:srgbClr val="222222"/>
                          </a:solidFill>
                          <a:latin typeface="Arial"/>
                          <a:ea typeface="Arial"/>
                          <a:cs typeface="Arial"/>
                          <a:sym typeface="Arial"/>
                        </a:rPr>
                        <a:t>Copies of current payments. </a:t>
                      </a:r>
                      <a:endParaRPr sz="1200" b="1" u="none" strike="noStrike" cap="none">
                        <a:solidFill>
                          <a:srgbClr val="222222"/>
                        </a:solidFill>
                        <a:latin typeface="Times New Roman"/>
                        <a:ea typeface="Times New Roman"/>
                        <a:cs typeface="Times New Roman"/>
                        <a:sym typeface="Times New Roman"/>
                      </a:endParaRPr>
                    </a:p>
                  </a:txBody>
                  <a:tcPr marL="70675" marR="706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lt2"/>
                        </a:buClr>
                        <a:buSzPts val="1200"/>
                        <a:buFont typeface="Arial"/>
                        <a:buNone/>
                      </a:pPr>
                      <a:r>
                        <a:rPr lang="en-US" sz="1200" b="1" u="none" strike="noStrike" cap="none">
                          <a:solidFill>
                            <a:srgbClr val="222222"/>
                          </a:solidFill>
                          <a:latin typeface="Arial"/>
                          <a:ea typeface="Arial"/>
                          <a:cs typeface="Arial"/>
                          <a:sym typeface="Arial"/>
                        </a:rPr>
                        <a:t>Case record. </a:t>
                      </a:r>
                      <a:endParaRPr sz="1200" b="1" u="none" strike="noStrike" cap="none">
                        <a:solidFill>
                          <a:srgbClr val="222222"/>
                        </a:solidFill>
                        <a:latin typeface="Calibri"/>
                        <a:ea typeface="Calibri"/>
                        <a:cs typeface="Calibri"/>
                        <a:sym typeface="Calibri"/>
                      </a:endParaRPr>
                    </a:p>
                    <a:p>
                      <a:pPr marL="0" marR="0" lvl="0" indent="0" algn="l" rtl="0">
                        <a:lnSpc>
                          <a:spcPct val="100000"/>
                        </a:lnSpc>
                        <a:spcBef>
                          <a:spcPts val="0"/>
                        </a:spcBef>
                        <a:spcAft>
                          <a:spcPts val="0"/>
                        </a:spcAft>
                        <a:buClr>
                          <a:schemeClr val="lt2"/>
                        </a:buClr>
                        <a:buSzPts val="1200"/>
                        <a:buFont typeface="Arial"/>
                        <a:buNone/>
                      </a:pPr>
                      <a:r>
                        <a:rPr lang="en-US" sz="1200" b="1" u="none" strike="noStrike" cap="none">
                          <a:solidFill>
                            <a:srgbClr val="222222"/>
                          </a:solidFill>
                          <a:latin typeface="Arial"/>
                          <a:ea typeface="Arial"/>
                          <a:cs typeface="Arial"/>
                          <a:sym typeface="Arial"/>
                        </a:rPr>
                        <a:t>Data entered into automated case record at time of encounter. Data entered by CAA case-manager.</a:t>
                      </a:r>
                      <a:endParaRPr sz="1200" b="1" u="none" strike="noStrike" cap="none">
                        <a:solidFill>
                          <a:srgbClr val="222222"/>
                        </a:solidFill>
                        <a:latin typeface="Calibri"/>
                        <a:ea typeface="Calibri"/>
                        <a:cs typeface="Calibri"/>
                        <a:sym typeface="Calibri"/>
                      </a:endParaRPr>
                    </a:p>
                  </a:txBody>
                  <a:tcPr marL="70675" marR="706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lt2"/>
                        </a:buClr>
                        <a:buSzPts val="1200"/>
                        <a:buFont typeface="Arial"/>
                        <a:buNone/>
                      </a:pPr>
                      <a:r>
                        <a:rPr lang="en-US" sz="1200" b="1" u="none" strike="noStrike" cap="none">
                          <a:solidFill>
                            <a:srgbClr val="222222"/>
                          </a:solidFill>
                          <a:latin typeface="Arial"/>
                          <a:ea typeface="Arial"/>
                          <a:cs typeface="Arial"/>
                          <a:sym typeface="Arial"/>
                        </a:rPr>
                        <a:t>Data collected at time of encounter. </a:t>
                      </a:r>
                      <a:endParaRPr sz="1200" b="1" u="none" strike="noStrike" cap="none">
                        <a:solidFill>
                          <a:srgbClr val="222222"/>
                        </a:solidFill>
                        <a:latin typeface="Calibri"/>
                        <a:ea typeface="Calibri"/>
                        <a:cs typeface="Calibri"/>
                        <a:sym typeface="Calibri"/>
                      </a:endParaRPr>
                    </a:p>
                    <a:p>
                      <a:pPr marL="0" marR="0" lvl="0" indent="0" algn="l" rtl="0">
                        <a:lnSpc>
                          <a:spcPct val="100000"/>
                        </a:lnSpc>
                        <a:spcBef>
                          <a:spcPts val="0"/>
                        </a:spcBef>
                        <a:spcAft>
                          <a:spcPts val="0"/>
                        </a:spcAft>
                        <a:buClr>
                          <a:schemeClr val="lt2"/>
                        </a:buClr>
                        <a:buSzPts val="1200"/>
                        <a:buFont typeface="Arial"/>
                        <a:buNone/>
                      </a:pPr>
                      <a:r>
                        <a:rPr lang="en-US" sz="1200" b="1" u="none" strike="noStrike" cap="none">
                          <a:solidFill>
                            <a:srgbClr val="222222"/>
                          </a:solidFill>
                          <a:latin typeface="Arial"/>
                          <a:ea typeface="Arial"/>
                          <a:cs typeface="Arial"/>
                          <a:sym typeface="Arial"/>
                        </a:rPr>
                        <a:t>Summary report generated to supervisor daily. </a:t>
                      </a:r>
                      <a:endParaRPr sz="1200" b="1" u="none" strike="noStrike" cap="none">
                        <a:solidFill>
                          <a:srgbClr val="222222"/>
                        </a:solidFill>
                        <a:latin typeface="Calibri"/>
                        <a:ea typeface="Calibri"/>
                        <a:cs typeface="Calibri"/>
                        <a:sym typeface="Calibri"/>
                      </a:endParaRPr>
                    </a:p>
                    <a:p>
                      <a:pPr marL="0" marR="0" lvl="0" indent="0" algn="l" rtl="0">
                        <a:lnSpc>
                          <a:spcPct val="100000"/>
                        </a:lnSpc>
                        <a:spcBef>
                          <a:spcPts val="0"/>
                        </a:spcBef>
                        <a:spcAft>
                          <a:spcPts val="0"/>
                        </a:spcAft>
                        <a:buClr>
                          <a:schemeClr val="lt2"/>
                        </a:buClr>
                        <a:buSzPts val="1200"/>
                        <a:buFont typeface="Arial"/>
                        <a:buNone/>
                      </a:pPr>
                      <a:r>
                        <a:rPr lang="en-US" sz="1200" b="1" u="none" strike="noStrike" cap="none">
                          <a:solidFill>
                            <a:srgbClr val="222222"/>
                          </a:solidFill>
                          <a:latin typeface="Arial"/>
                          <a:ea typeface="Arial"/>
                          <a:cs typeface="Arial"/>
                          <a:sym typeface="Arial"/>
                        </a:rPr>
                        <a:t>Weekly report generated to department head each Monday. </a:t>
                      </a:r>
                      <a:endParaRPr sz="1200" b="1" u="none" strike="noStrike" cap="none">
                        <a:solidFill>
                          <a:srgbClr val="222222"/>
                        </a:solidFill>
                        <a:latin typeface="Calibri"/>
                        <a:ea typeface="Calibri"/>
                        <a:cs typeface="Calibri"/>
                        <a:sym typeface="Calibri"/>
                      </a:endParaRPr>
                    </a:p>
                    <a:p>
                      <a:pPr marL="0" marR="0" lvl="0" indent="0" algn="l" rtl="0">
                        <a:lnSpc>
                          <a:spcPct val="100000"/>
                        </a:lnSpc>
                        <a:spcBef>
                          <a:spcPts val="0"/>
                        </a:spcBef>
                        <a:spcAft>
                          <a:spcPts val="0"/>
                        </a:spcAft>
                        <a:buClr>
                          <a:schemeClr val="lt2"/>
                        </a:buClr>
                        <a:buSzPts val="1200"/>
                        <a:buFont typeface="Arial"/>
                        <a:buNone/>
                      </a:pPr>
                      <a:r>
                        <a:rPr lang="en-US" sz="1200" b="1" u="none" strike="noStrike" cap="none">
                          <a:solidFill>
                            <a:srgbClr val="222222"/>
                          </a:solidFill>
                          <a:latin typeface="Arial"/>
                          <a:ea typeface="Arial"/>
                          <a:cs typeface="Arial"/>
                          <a:sym typeface="Arial"/>
                        </a:rPr>
                        <a:t>Monthly report generated for executive director.</a:t>
                      </a:r>
                      <a:endParaRPr sz="1200" b="1" u="none" strike="noStrike" cap="none">
                        <a:solidFill>
                          <a:srgbClr val="222222"/>
                        </a:solidFill>
                        <a:latin typeface="Calibri"/>
                        <a:ea typeface="Calibri"/>
                        <a:cs typeface="Calibri"/>
                        <a:sym typeface="Calibri"/>
                      </a:endParaRPr>
                    </a:p>
                  </a:txBody>
                  <a:tcPr marL="70675" marR="706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1365775">
                <a:tc>
                  <a:txBody>
                    <a:bodyPr/>
                    <a:lstStyle/>
                    <a:p>
                      <a:pPr marL="0" marR="0" lvl="0" indent="0" algn="l" rtl="0">
                        <a:lnSpc>
                          <a:spcPct val="100000"/>
                        </a:lnSpc>
                        <a:spcBef>
                          <a:spcPts val="0"/>
                        </a:spcBef>
                        <a:spcAft>
                          <a:spcPts val="0"/>
                        </a:spcAft>
                        <a:buClr>
                          <a:schemeClr val="lt2"/>
                        </a:buClr>
                        <a:buSzPts val="1200"/>
                        <a:buFont typeface="Arial"/>
                        <a:buNone/>
                      </a:pPr>
                      <a:r>
                        <a:rPr lang="en-US" sz="1200" b="1" u="none" strike="noStrike" cap="none">
                          <a:solidFill>
                            <a:srgbClr val="222222"/>
                          </a:solidFill>
                          <a:latin typeface="Arial"/>
                          <a:ea typeface="Arial"/>
                          <a:cs typeface="Arial"/>
                          <a:sym typeface="Arial"/>
                        </a:rPr>
                        <a:t>Families are homeless.</a:t>
                      </a:r>
                      <a:endParaRPr sz="1200" b="1" u="none" strike="noStrike" cap="none">
                        <a:solidFill>
                          <a:srgbClr val="222222"/>
                        </a:solidFill>
                        <a:latin typeface="Calibri"/>
                        <a:ea typeface="Calibri"/>
                        <a:cs typeface="Calibri"/>
                        <a:sym typeface="Calibri"/>
                      </a:endParaRPr>
                    </a:p>
                  </a:txBody>
                  <a:tcPr marL="70675" marR="706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lt2"/>
                        </a:buClr>
                        <a:buSzPts val="1200"/>
                        <a:buFont typeface="Arial"/>
                        <a:buNone/>
                      </a:pPr>
                      <a:r>
                        <a:rPr lang="en-US" sz="1200" b="1" u="none" strike="noStrike" cap="none">
                          <a:solidFill>
                            <a:srgbClr val="222222"/>
                          </a:solidFill>
                          <a:latin typeface="Arial"/>
                          <a:ea typeface="Arial"/>
                          <a:cs typeface="Arial"/>
                          <a:sym typeface="Arial"/>
                        </a:rPr>
                        <a:t>Up to 30 days of emergency shelter services will be provided for 50 families within the program year.</a:t>
                      </a:r>
                      <a:endParaRPr sz="1200" b="1" u="none" strike="noStrike" cap="none">
                        <a:solidFill>
                          <a:srgbClr val="222222"/>
                        </a:solidFill>
                        <a:latin typeface="Times New Roman"/>
                        <a:ea typeface="Times New Roman"/>
                        <a:cs typeface="Times New Roman"/>
                        <a:sym typeface="Times New Roman"/>
                      </a:endParaRPr>
                    </a:p>
                  </a:txBody>
                  <a:tcPr marL="70675" marR="706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lt2"/>
                        </a:buClr>
                        <a:buSzPts val="1200"/>
                        <a:buFont typeface="Arial"/>
                        <a:buNone/>
                      </a:pPr>
                      <a:r>
                        <a:rPr lang="en-US" sz="1200" b="1" u="none" strike="noStrike" cap="none">
                          <a:solidFill>
                            <a:srgbClr val="222222"/>
                          </a:solidFill>
                          <a:latin typeface="Arial"/>
                          <a:ea typeface="Arial"/>
                          <a:cs typeface="Arial"/>
                          <a:sym typeface="Arial"/>
                        </a:rPr>
                        <a:t>Homeless families reside in safe temporary shelter. </a:t>
                      </a:r>
                      <a:endParaRPr sz="1200" b="1" u="none" strike="noStrike" cap="none">
                        <a:solidFill>
                          <a:srgbClr val="222222"/>
                        </a:solidFill>
                        <a:latin typeface="Times New Roman"/>
                        <a:ea typeface="Times New Roman"/>
                        <a:cs typeface="Times New Roman"/>
                        <a:sym typeface="Times New Roman"/>
                      </a:endParaRPr>
                    </a:p>
                  </a:txBody>
                  <a:tcPr marL="70675" marR="706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lt2"/>
                        </a:buClr>
                        <a:buSzPts val="1200"/>
                        <a:buFont typeface="Arial"/>
                        <a:buNone/>
                      </a:pPr>
                      <a:r>
                        <a:rPr lang="en-US" sz="1200" b="1" u="none" strike="noStrike" cap="none">
                          <a:solidFill>
                            <a:srgbClr val="222222"/>
                          </a:solidFill>
                          <a:latin typeface="Arial"/>
                          <a:ea typeface="Arial"/>
                          <a:cs typeface="Arial"/>
                          <a:sym typeface="Arial"/>
                        </a:rPr>
                        <a:t>50 of 50, or 100%, of homeless families will reside in safe shelter for up to 30 days. </a:t>
                      </a:r>
                      <a:endParaRPr sz="1200" b="1" u="none" strike="noStrike" cap="none">
                        <a:solidFill>
                          <a:srgbClr val="222222"/>
                        </a:solidFill>
                        <a:latin typeface="Calibri"/>
                        <a:ea typeface="Calibri"/>
                        <a:cs typeface="Calibri"/>
                        <a:sym typeface="Calibri"/>
                      </a:endParaRPr>
                    </a:p>
                  </a:txBody>
                  <a:tcPr marL="70675" marR="706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lt2"/>
                        </a:buClr>
                        <a:buSzPts val="1200"/>
                        <a:buFont typeface="Arial"/>
                        <a:buNone/>
                      </a:pPr>
                      <a:r>
                        <a:rPr lang="en-US" sz="1200" b="1" u="none" strike="noStrike" cap="none">
                          <a:solidFill>
                            <a:srgbClr val="222222"/>
                          </a:solidFill>
                          <a:latin typeface="Arial"/>
                          <a:ea typeface="Arial"/>
                          <a:cs typeface="Arial"/>
                          <a:sym typeface="Arial"/>
                        </a:rPr>
                        <a:t>48 of 48, or 100%, of homeless families resided in safe shelter for 7 to 30 days. </a:t>
                      </a:r>
                      <a:endParaRPr sz="1200" b="1" u="none" strike="noStrike" cap="none">
                        <a:solidFill>
                          <a:srgbClr val="222222"/>
                        </a:solidFill>
                        <a:latin typeface="Calibri"/>
                        <a:ea typeface="Calibri"/>
                        <a:cs typeface="Calibri"/>
                        <a:sym typeface="Calibri"/>
                      </a:endParaRPr>
                    </a:p>
                  </a:txBody>
                  <a:tcPr marL="70675" marR="706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200"/>
                        <a:buFont typeface="Trebuchet MS"/>
                        <a:buNone/>
                      </a:pPr>
                      <a:endParaRPr sz="1200" b="1" u="none" strike="noStrike" cap="none">
                        <a:solidFill>
                          <a:srgbClr val="222222"/>
                        </a:solidFill>
                        <a:latin typeface="Arial"/>
                        <a:ea typeface="Arial"/>
                        <a:cs typeface="Arial"/>
                        <a:sym typeface="Arial"/>
                      </a:endParaRPr>
                    </a:p>
                    <a:p>
                      <a:pPr marL="0" marR="0" lvl="0" indent="0" algn="l" rtl="0">
                        <a:lnSpc>
                          <a:spcPct val="100000"/>
                        </a:lnSpc>
                        <a:spcBef>
                          <a:spcPts val="0"/>
                        </a:spcBef>
                        <a:spcAft>
                          <a:spcPts val="0"/>
                        </a:spcAft>
                        <a:buClr>
                          <a:schemeClr val="lt2"/>
                        </a:buClr>
                        <a:buSzPts val="1200"/>
                        <a:buFont typeface="Arial"/>
                        <a:buNone/>
                      </a:pPr>
                      <a:r>
                        <a:rPr lang="en-US" sz="1200" b="1" u="none" strike="noStrike" cap="none">
                          <a:solidFill>
                            <a:srgbClr val="222222"/>
                          </a:solidFill>
                          <a:latin typeface="Arial"/>
                          <a:ea typeface="Arial"/>
                          <a:cs typeface="Arial"/>
                          <a:sym typeface="Arial"/>
                        </a:rPr>
                        <a:t>Shelter log.</a:t>
                      </a:r>
                      <a:endParaRPr sz="1200" b="1" u="none" strike="noStrike" cap="none">
                        <a:solidFill>
                          <a:srgbClr val="222222"/>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lt2"/>
                        </a:buClr>
                        <a:buSzPts val="1200"/>
                        <a:buFont typeface="Arial"/>
                        <a:buNone/>
                      </a:pPr>
                      <a:r>
                        <a:rPr lang="en-US" sz="1200" b="1" u="none" strike="noStrike" cap="none">
                          <a:solidFill>
                            <a:srgbClr val="222222"/>
                          </a:solidFill>
                          <a:latin typeface="Arial"/>
                          <a:ea typeface="Arial"/>
                          <a:cs typeface="Arial"/>
                          <a:sym typeface="Arial"/>
                        </a:rPr>
                        <a:t>Family report during follow up. </a:t>
                      </a:r>
                      <a:endParaRPr sz="1200" b="1" u="none" strike="noStrike" cap="none">
                        <a:solidFill>
                          <a:srgbClr val="222222"/>
                        </a:solidFill>
                        <a:latin typeface="Times New Roman"/>
                        <a:ea typeface="Times New Roman"/>
                        <a:cs typeface="Times New Roman"/>
                        <a:sym typeface="Times New Roman"/>
                      </a:endParaRPr>
                    </a:p>
                  </a:txBody>
                  <a:tcPr marL="70675" marR="706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lt2"/>
                        </a:buClr>
                        <a:buSzPts val="1200"/>
                        <a:buFont typeface="Arial"/>
                        <a:buNone/>
                      </a:pPr>
                      <a:r>
                        <a:rPr lang="en-US" sz="1200" b="1" u="none" strike="noStrike" cap="none">
                          <a:solidFill>
                            <a:srgbClr val="222222"/>
                          </a:solidFill>
                          <a:latin typeface="Arial"/>
                          <a:ea typeface="Arial"/>
                          <a:cs typeface="Arial"/>
                          <a:sym typeface="Arial"/>
                        </a:rPr>
                        <a:t>Case Record. Data entered into case record at time of encounter. </a:t>
                      </a:r>
                      <a:endParaRPr sz="1200" b="1" u="none" strike="noStrike" cap="none">
                        <a:solidFill>
                          <a:srgbClr val="222222"/>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lt2"/>
                        </a:buClr>
                        <a:buSzPts val="1200"/>
                        <a:buFont typeface="Arial"/>
                        <a:buNone/>
                      </a:pPr>
                      <a:r>
                        <a:rPr lang="en-US" sz="1200" b="1" u="none" strike="noStrike" cap="none">
                          <a:solidFill>
                            <a:srgbClr val="222222"/>
                          </a:solidFill>
                          <a:latin typeface="Arial"/>
                          <a:ea typeface="Arial"/>
                          <a:cs typeface="Arial"/>
                          <a:sym typeface="Arial"/>
                        </a:rPr>
                        <a:t>Data entered by shelter case-manager.</a:t>
                      </a:r>
                      <a:endParaRPr sz="1200" b="1" u="none" strike="noStrike" cap="none">
                        <a:solidFill>
                          <a:srgbClr val="222222"/>
                        </a:solidFill>
                        <a:latin typeface="Times New Roman"/>
                        <a:ea typeface="Times New Roman"/>
                        <a:cs typeface="Times New Roman"/>
                        <a:sym typeface="Times New Roman"/>
                      </a:endParaRPr>
                    </a:p>
                  </a:txBody>
                  <a:tcPr marL="70675" marR="706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lt2"/>
                        </a:buClr>
                        <a:buSzPts val="1200"/>
                        <a:buFont typeface="Arial"/>
                        <a:buNone/>
                      </a:pPr>
                      <a:r>
                        <a:rPr lang="en-US" sz="1200" b="1" u="none" strike="noStrike" cap="none">
                          <a:solidFill>
                            <a:srgbClr val="222222"/>
                          </a:solidFill>
                          <a:latin typeface="Arial"/>
                          <a:ea typeface="Arial"/>
                          <a:cs typeface="Arial"/>
                          <a:sym typeface="Arial"/>
                        </a:rPr>
                        <a:t>Data collected at time of encounter. </a:t>
                      </a:r>
                      <a:endParaRPr sz="1200" b="1" u="none" strike="noStrike" cap="none">
                        <a:solidFill>
                          <a:srgbClr val="222222"/>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lt2"/>
                        </a:buClr>
                        <a:buSzPts val="1200"/>
                        <a:buFont typeface="Arial"/>
                        <a:buNone/>
                      </a:pPr>
                      <a:r>
                        <a:rPr lang="en-US" sz="1200" b="1" u="none" strike="noStrike" cap="none">
                          <a:solidFill>
                            <a:srgbClr val="222222"/>
                          </a:solidFill>
                          <a:latin typeface="Arial"/>
                          <a:ea typeface="Arial"/>
                          <a:cs typeface="Arial"/>
                          <a:sym typeface="Arial"/>
                        </a:rPr>
                        <a:t>Daily electronic report emailed to CAA at daily close of business.</a:t>
                      </a:r>
                      <a:endParaRPr sz="1200" b="1" u="none" strike="noStrike" cap="none">
                        <a:solidFill>
                          <a:srgbClr val="222222"/>
                        </a:solidFill>
                        <a:latin typeface="Times New Roman"/>
                        <a:ea typeface="Times New Roman"/>
                        <a:cs typeface="Times New Roman"/>
                        <a:sym typeface="Times New Roman"/>
                      </a:endParaRPr>
                    </a:p>
                  </a:txBody>
                  <a:tcPr marL="70675" marR="706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562550">
                <a:tc gridSpan="8">
                  <a:txBody>
                    <a:bodyPr/>
                    <a:lstStyle/>
                    <a:p>
                      <a:pPr marL="0" marR="0" lvl="0" indent="0" algn="l" rtl="0">
                        <a:lnSpc>
                          <a:spcPct val="100000"/>
                        </a:lnSpc>
                        <a:spcBef>
                          <a:spcPts val="0"/>
                        </a:spcBef>
                        <a:spcAft>
                          <a:spcPts val="0"/>
                        </a:spcAft>
                        <a:buClr>
                          <a:schemeClr val="dk1"/>
                        </a:buClr>
                        <a:buSzPts val="1300"/>
                        <a:buFont typeface="Trebuchet MS"/>
                        <a:buNone/>
                      </a:pPr>
                      <a:endParaRPr sz="1300" u="none" strike="noStrike" cap="none">
                        <a:solidFill>
                          <a:schemeClr val="lt2"/>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lt2"/>
                        </a:buClr>
                        <a:buSzPts val="1100"/>
                        <a:buFont typeface="Arial"/>
                        <a:buNone/>
                      </a:pPr>
                      <a:r>
                        <a:rPr lang="en-US" sz="1100" b="1" u="none" strike="noStrike" cap="none">
                          <a:solidFill>
                            <a:schemeClr val="lt2"/>
                          </a:solidFill>
                          <a:latin typeface="Arial"/>
                          <a:ea typeface="Arial"/>
                          <a:cs typeface="Arial"/>
                          <a:sym typeface="Arial"/>
                        </a:rPr>
                        <a:t>Mission: To ensure that all families have safe, clean shelter.</a:t>
                      </a:r>
                      <a:endParaRPr sz="1100" b="1" u="none" strike="noStrike" cap="none">
                        <a:solidFill>
                          <a:schemeClr val="lt2"/>
                        </a:solidFill>
                        <a:latin typeface="Times New Roman"/>
                        <a:ea typeface="Times New Roman"/>
                        <a:cs typeface="Times New Roman"/>
                        <a:sym typeface="Times New Roman"/>
                      </a:endParaRPr>
                    </a:p>
                  </a:txBody>
                  <a:tcPr marL="70675" marR="706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en-VI"/>
                    </a:p>
                  </a:txBody>
                  <a:tcPr/>
                </a:tc>
                <a:tc hMerge="1">
                  <a:txBody>
                    <a:bodyPr/>
                    <a:lstStyle/>
                    <a:p>
                      <a:endParaRPr lang="en-VI"/>
                    </a:p>
                  </a:txBody>
                  <a:tcPr/>
                </a:tc>
                <a:tc hMerge="1">
                  <a:txBody>
                    <a:bodyPr/>
                    <a:lstStyle/>
                    <a:p>
                      <a:endParaRPr lang="en-VI"/>
                    </a:p>
                  </a:txBody>
                  <a:tcPr/>
                </a:tc>
                <a:tc hMerge="1">
                  <a:txBody>
                    <a:bodyPr/>
                    <a:lstStyle/>
                    <a:p>
                      <a:endParaRPr lang="en-VI"/>
                    </a:p>
                  </a:txBody>
                  <a:tcPr/>
                </a:tc>
                <a:tc hMerge="1">
                  <a:txBody>
                    <a:bodyPr/>
                    <a:lstStyle/>
                    <a:p>
                      <a:endParaRPr lang="en-VI"/>
                    </a:p>
                  </a:txBody>
                  <a:tcPr/>
                </a:tc>
                <a:tc hMerge="1">
                  <a:txBody>
                    <a:bodyPr/>
                    <a:lstStyle/>
                    <a:p>
                      <a:endParaRPr lang="en-VI"/>
                    </a:p>
                  </a:txBody>
                  <a:tcPr/>
                </a:tc>
                <a:tc hMerge="1">
                  <a:txBody>
                    <a:bodyPr/>
                    <a:lstStyle/>
                    <a:p>
                      <a:endParaRPr lang="en-VI"/>
                    </a:p>
                  </a:txBody>
                  <a:tcPr/>
                </a:tc>
                <a:extLst>
                  <a:ext uri="{0D108BD9-81ED-4DB2-BD59-A6C34878D82A}">
                    <a16:rowId xmlns:a16="http://schemas.microsoft.com/office/drawing/2014/main" val="10005"/>
                  </a:ext>
                </a:extLst>
              </a:tr>
            </a:tbl>
          </a:graphicData>
        </a:graphic>
      </p:graphicFrame>
      <p:sp>
        <p:nvSpPr>
          <p:cNvPr id="969" name="Google Shape;969;p40"/>
          <p:cNvSpPr/>
          <p:nvPr/>
        </p:nvSpPr>
        <p:spPr>
          <a:xfrm>
            <a:off x="2156280" y="246353"/>
            <a:ext cx="9522271" cy="1231106"/>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lt2"/>
                </a:solidFill>
                <a:latin typeface="Trebuchet MS"/>
                <a:ea typeface="Trebuchet MS"/>
                <a:cs typeface="Trebuchet MS"/>
                <a:sym typeface="Trebuchet MS"/>
              </a:rPr>
              <a:t>ROMA Logic Model 1.0 – Emergency Housing Example</a:t>
            </a:r>
            <a:endParaRPr sz="2000" b="1" i="0" u="none" strike="noStrike" cap="none">
              <a:solidFill>
                <a:schemeClr val="lt2"/>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lt2"/>
                </a:solidFill>
                <a:latin typeface="Trebuchet MS"/>
                <a:ea typeface="Trebuchet MS"/>
                <a:cs typeface="Trebuchet MS"/>
                <a:sym typeface="Trebuchet MS"/>
              </a:rPr>
              <a:t>National ROMA Peer-To-Peer Training Program </a:t>
            </a:r>
            <a:endParaRPr sz="2000" b="0" i="0" u="none" strike="noStrike" cap="none">
              <a:solidFill>
                <a:schemeClr val="lt2"/>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lt2"/>
                </a:solidFill>
                <a:latin typeface="Trebuchet MS"/>
                <a:ea typeface="Trebuchet MS"/>
                <a:cs typeface="Trebuchet MS"/>
                <a:sym typeface="Trebuchet MS"/>
              </a:rPr>
              <a:t>Organization: CAA			Program: Emergency Housing 	    </a:t>
            </a:r>
            <a:r>
              <a:rPr lang="en-US" sz="2000" b="0" i="0" u="none" strike="noStrike" cap="none">
                <a:solidFill>
                  <a:schemeClr val="lt2"/>
                </a:solidFill>
                <a:latin typeface="Trebuchet MS"/>
                <a:ea typeface="Trebuchet MS"/>
                <a:cs typeface="Trebuchet MS"/>
                <a:sym typeface="Trebuchet MS"/>
              </a:rPr>
              <a:t>☑</a:t>
            </a:r>
            <a:r>
              <a:rPr lang="en-US" sz="2000" b="1" i="0" u="none" strike="noStrike" cap="none">
                <a:solidFill>
                  <a:schemeClr val="lt2"/>
                </a:solidFill>
                <a:latin typeface="Trebuchet MS"/>
                <a:ea typeface="Trebuchet MS"/>
                <a:cs typeface="Trebuchet MS"/>
                <a:sym typeface="Trebuchet MS"/>
              </a:rPr>
              <a:t> Family   Level</a:t>
            </a:r>
            <a:endParaRPr sz="2000" b="0" i="0" u="none" strike="noStrike" cap="none">
              <a:solidFill>
                <a:schemeClr val="lt2"/>
              </a:solidFill>
              <a:latin typeface="Trebuchet MS"/>
              <a:ea typeface="Trebuchet MS"/>
              <a:cs typeface="Trebuchet MS"/>
              <a:sym typeface="Trebuchet MS"/>
            </a:endParaRPr>
          </a:p>
        </p:txBody>
      </p:sp>
      <p:sp>
        <p:nvSpPr>
          <p:cNvPr id="970" name="Google Shape;970;p40"/>
          <p:cNvSpPr txBox="1">
            <a:spLocks noGrp="1"/>
          </p:cNvSpPr>
          <p:nvPr>
            <p:ph type="ftr" idx="11"/>
          </p:nvPr>
        </p:nvSpPr>
        <p:spPr>
          <a:xfrm>
            <a:off x="558800" y="8592826"/>
            <a:ext cx="5364480" cy="243840"/>
          </a:xfrm>
          <a:prstGeom prst="rect">
            <a:avLst/>
          </a:prstGeom>
          <a:noFill/>
          <a:ln>
            <a:noFill/>
          </a:ln>
        </p:spPr>
        <p:txBody>
          <a:bodyPr spcFirstLastPara="1" wrap="square" lIns="97500" tIns="48725" rIns="97500" bIns="48725" anchor="ctr" anchorCtr="0">
            <a:noAutofit/>
          </a:bodyPr>
          <a:lstStyle/>
          <a:p>
            <a:pPr marL="0" lvl="0" indent="0" algn="l" rtl="0">
              <a:lnSpc>
                <a:spcPct val="100000"/>
              </a:lnSpc>
              <a:spcBef>
                <a:spcPts val="0"/>
              </a:spcBef>
              <a:spcAft>
                <a:spcPts val="0"/>
              </a:spcAft>
              <a:buClr>
                <a:srgbClr val="5C6670"/>
              </a:buClr>
              <a:buSzPts val="1400"/>
              <a:buFont typeface="Trebuchet MS"/>
              <a:buNone/>
            </a:pPr>
            <a:r>
              <a:rPr lang="en-US" sz="1200"/>
              <a:t>MATERIAL FROM INTRO TO ROMA 5.1, 2020</a:t>
            </a:r>
            <a:endParaRPr sz="1200"/>
          </a:p>
        </p:txBody>
      </p:sp>
      <p:sp>
        <p:nvSpPr>
          <p:cNvPr id="972" name="Google Shape;972;p40"/>
          <p:cNvSpPr txBox="1">
            <a:spLocks noGrp="1"/>
          </p:cNvSpPr>
          <p:nvPr>
            <p:ph type="sldNum" idx="12"/>
          </p:nvPr>
        </p:nvSpPr>
        <p:spPr>
          <a:xfrm>
            <a:off x="9348188" y="8357564"/>
            <a:ext cx="3121200" cy="19869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5C6670"/>
              </a:buClr>
              <a:buSzPts val="1800"/>
              <a:buFont typeface="Trebuchet MS"/>
              <a:buNone/>
            </a:pPr>
            <a:fld id="{00000000-1234-1234-1234-123412341234}" type="slidenum">
              <a:rPr lang="en-US"/>
              <a:t>58</a:t>
            </a:fld>
            <a:endParaRPr/>
          </a:p>
        </p:txBody>
      </p:sp>
      <p:pic>
        <p:nvPicPr>
          <p:cNvPr id="973" name="Google Shape;973;p40"/>
          <p:cNvPicPr preferRelativeResize="0"/>
          <p:nvPr/>
        </p:nvPicPr>
        <p:blipFill rotWithShape="1">
          <a:blip r:embed="rId3">
            <a:alphaModFix/>
          </a:blip>
          <a:srcRect/>
          <a:stretch/>
        </p:blipFill>
        <p:spPr>
          <a:xfrm>
            <a:off x="10410349" y="399511"/>
            <a:ext cx="2039111" cy="350062"/>
          </a:xfrm>
          <a:prstGeom prst="rect">
            <a:avLst/>
          </a:prstGeom>
          <a:noFill/>
          <a:ln>
            <a:noFill/>
          </a:ln>
        </p:spPr>
      </p:pic>
      <p:grpSp>
        <p:nvGrpSpPr>
          <p:cNvPr id="974" name="Google Shape;974;p40"/>
          <p:cNvGrpSpPr/>
          <p:nvPr/>
        </p:nvGrpSpPr>
        <p:grpSpPr>
          <a:xfrm>
            <a:off x="8102600" y="8841472"/>
            <a:ext cx="4343399" cy="835928"/>
            <a:chOff x="8102600" y="8841472"/>
            <a:chExt cx="4343399" cy="835928"/>
          </a:xfrm>
        </p:grpSpPr>
        <p:pic>
          <p:nvPicPr>
            <p:cNvPr id="975" name="Google Shape;975;p40"/>
            <p:cNvPicPr preferRelativeResize="0"/>
            <p:nvPr/>
          </p:nvPicPr>
          <p:blipFill rotWithShape="1">
            <a:blip r:embed="rId4">
              <a:alphaModFix/>
            </a:blip>
            <a:srcRect/>
            <a:stretch/>
          </p:blipFill>
          <p:spPr>
            <a:xfrm>
              <a:off x="11014746" y="8991600"/>
              <a:ext cx="1431253" cy="685800"/>
            </a:xfrm>
            <a:prstGeom prst="rect">
              <a:avLst/>
            </a:prstGeom>
            <a:noFill/>
            <a:ln>
              <a:noFill/>
            </a:ln>
          </p:spPr>
        </p:pic>
        <p:sp>
          <p:nvSpPr>
            <p:cNvPr id="976" name="Google Shape;976;p40"/>
            <p:cNvSpPr txBox="1"/>
            <p:nvPr/>
          </p:nvSpPr>
          <p:spPr>
            <a:xfrm>
              <a:off x="8102600" y="8841472"/>
              <a:ext cx="2634325"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C0D0E"/>
                  </a:solidFill>
                  <a:latin typeface="Trebuchet MS"/>
                  <a:ea typeface="Trebuchet MS"/>
                  <a:cs typeface="Trebuchet MS"/>
                  <a:sym typeface="Trebuchet MS"/>
                </a:rPr>
                <a:t>Colorado Community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C0D0E"/>
                  </a:solidFill>
                  <a:latin typeface="Trebuchet MS"/>
                  <a:ea typeface="Trebuchet MS"/>
                  <a:cs typeface="Trebuchet MS"/>
                  <a:sym typeface="Trebuchet MS"/>
                </a:rPr>
                <a:t>Action Association</a:t>
              </a:r>
              <a:endParaRPr sz="1400" b="0" i="0" u="none" strike="noStrike" cap="none">
                <a:solidFill>
                  <a:srgbClr val="000000"/>
                </a:solidFill>
                <a:latin typeface="Arial"/>
                <a:ea typeface="Arial"/>
                <a:cs typeface="Arial"/>
                <a:sym typeface="Arial"/>
              </a:endParaRPr>
            </a:p>
          </p:txBody>
        </p:sp>
        <p:cxnSp>
          <p:nvCxnSpPr>
            <p:cNvPr id="977" name="Google Shape;977;p40"/>
            <p:cNvCxnSpPr/>
            <p:nvPr/>
          </p:nvCxnSpPr>
          <p:spPr>
            <a:xfrm>
              <a:off x="10859677" y="9046464"/>
              <a:ext cx="0" cy="598318"/>
            </a:xfrm>
            <a:prstGeom prst="straightConnector1">
              <a:avLst/>
            </a:prstGeom>
            <a:solidFill>
              <a:srgbClr val="14943F"/>
            </a:solidFill>
            <a:ln w="15875" cap="flat" cmpd="sng">
              <a:solidFill>
                <a:srgbClr val="000000"/>
              </a:solidFill>
              <a:prstDash val="solid"/>
              <a:miter lim="0"/>
              <a:headEnd type="none" w="sm" len="sm"/>
              <a:tailEnd type="none" w="sm" len="sm"/>
            </a:ln>
          </p:spPr>
        </p:cxnSp>
      </p:grpSp>
      <p:sp>
        <p:nvSpPr>
          <p:cNvPr id="2" name="Google Shape;985;p41">
            <a:extLst>
              <a:ext uri="{FF2B5EF4-FFF2-40B4-BE49-F238E27FC236}">
                <a16:creationId xmlns:a16="http://schemas.microsoft.com/office/drawing/2014/main" id="{26768B7C-C460-7708-B88F-79B279933304}"/>
              </a:ext>
            </a:extLst>
          </p:cNvPr>
          <p:cNvSpPr txBox="1">
            <a:spLocks/>
          </p:cNvSpPr>
          <p:nvPr/>
        </p:nvSpPr>
        <p:spPr>
          <a:xfrm>
            <a:off x="12169648" y="9007124"/>
            <a:ext cx="780300" cy="746700"/>
          </a:xfrm>
          <a:prstGeom prst="rect">
            <a:avLst/>
          </a:prstGeom>
          <a:noFill/>
          <a:ln>
            <a:noFill/>
          </a:ln>
        </p:spPr>
        <p:txBody>
          <a:bodyPr spcFirstLastPara="1" wrap="square" lIns="130025" tIns="130025" rIns="130025" bIns="130025" anchor="t"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5C6670"/>
              </a:buClr>
              <a:buSzPts val="1800"/>
              <a:buFont typeface="Trebuchet MS"/>
              <a:buNone/>
              <a:defRPr sz="1800" b="0" i="0" u="none" strike="noStrike" cap="none">
                <a:solidFill>
                  <a:srgbClr val="5C6670"/>
                </a:solidFill>
                <a:latin typeface="Trebuchet MS"/>
                <a:ea typeface="Trebuchet MS"/>
                <a:cs typeface="Trebuchet MS"/>
                <a:sym typeface="Trebuchet MS"/>
              </a:defRPr>
            </a:lvl1pPr>
            <a:lvl2pPr marL="0" marR="0" lvl="1" indent="0" algn="r" rtl="0">
              <a:lnSpc>
                <a:spcPct val="100000"/>
              </a:lnSpc>
              <a:spcBef>
                <a:spcPts val="0"/>
              </a:spcBef>
              <a:spcAft>
                <a:spcPts val="0"/>
              </a:spcAft>
              <a:buClr>
                <a:srgbClr val="5C6670"/>
              </a:buClr>
              <a:buSzPts val="1800"/>
              <a:buFont typeface="Trebuchet MS"/>
              <a:buNone/>
              <a:defRPr sz="1800" b="0" i="0" u="none" strike="noStrike" cap="none">
                <a:solidFill>
                  <a:srgbClr val="5C6670"/>
                </a:solidFill>
                <a:latin typeface="Trebuchet MS"/>
                <a:ea typeface="Trebuchet MS"/>
                <a:cs typeface="Trebuchet MS"/>
                <a:sym typeface="Trebuchet MS"/>
              </a:defRPr>
            </a:lvl2pPr>
            <a:lvl3pPr marL="0" marR="0" lvl="2" indent="0" algn="r" rtl="0">
              <a:lnSpc>
                <a:spcPct val="100000"/>
              </a:lnSpc>
              <a:spcBef>
                <a:spcPts val="0"/>
              </a:spcBef>
              <a:spcAft>
                <a:spcPts val="0"/>
              </a:spcAft>
              <a:buClr>
                <a:srgbClr val="5C6670"/>
              </a:buClr>
              <a:buSzPts val="1800"/>
              <a:buFont typeface="Trebuchet MS"/>
              <a:buNone/>
              <a:defRPr sz="1800" b="0" i="0" u="none" strike="noStrike" cap="none">
                <a:solidFill>
                  <a:srgbClr val="5C6670"/>
                </a:solidFill>
                <a:latin typeface="Trebuchet MS"/>
                <a:ea typeface="Trebuchet MS"/>
                <a:cs typeface="Trebuchet MS"/>
                <a:sym typeface="Trebuchet MS"/>
              </a:defRPr>
            </a:lvl3pPr>
            <a:lvl4pPr marL="0" marR="0" lvl="3" indent="0" algn="r" rtl="0">
              <a:lnSpc>
                <a:spcPct val="100000"/>
              </a:lnSpc>
              <a:spcBef>
                <a:spcPts val="0"/>
              </a:spcBef>
              <a:spcAft>
                <a:spcPts val="0"/>
              </a:spcAft>
              <a:buClr>
                <a:srgbClr val="5C6670"/>
              </a:buClr>
              <a:buSzPts val="1800"/>
              <a:buFont typeface="Trebuchet MS"/>
              <a:buNone/>
              <a:defRPr sz="1800" b="0" i="0" u="none" strike="noStrike" cap="none">
                <a:solidFill>
                  <a:srgbClr val="5C6670"/>
                </a:solidFill>
                <a:latin typeface="Trebuchet MS"/>
                <a:ea typeface="Trebuchet MS"/>
                <a:cs typeface="Trebuchet MS"/>
                <a:sym typeface="Trebuchet MS"/>
              </a:defRPr>
            </a:lvl4pPr>
            <a:lvl5pPr marL="0" marR="0" lvl="4" indent="0" algn="r" rtl="0">
              <a:lnSpc>
                <a:spcPct val="100000"/>
              </a:lnSpc>
              <a:spcBef>
                <a:spcPts val="0"/>
              </a:spcBef>
              <a:spcAft>
                <a:spcPts val="0"/>
              </a:spcAft>
              <a:buClr>
                <a:srgbClr val="5C6670"/>
              </a:buClr>
              <a:buSzPts val="1800"/>
              <a:buFont typeface="Trebuchet MS"/>
              <a:buNone/>
              <a:defRPr sz="1800" b="0" i="0" u="none" strike="noStrike" cap="none">
                <a:solidFill>
                  <a:srgbClr val="5C6670"/>
                </a:solidFill>
                <a:latin typeface="Trebuchet MS"/>
                <a:ea typeface="Trebuchet MS"/>
                <a:cs typeface="Trebuchet MS"/>
                <a:sym typeface="Trebuchet MS"/>
              </a:defRPr>
            </a:lvl5pPr>
            <a:lvl6pPr marL="0" marR="0" lvl="5" indent="0" algn="r" rtl="0">
              <a:lnSpc>
                <a:spcPct val="100000"/>
              </a:lnSpc>
              <a:spcBef>
                <a:spcPts val="0"/>
              </a:spcBef>
              <a:spcAft>
                <a:spcPts val="0"/>
              </a:spcAft>
              <a:buClr>
                <a:srgbClr val="5C6670"/>
              </a:buClr>
              <a:buSzPts val="1800"/>
              <a:buFont typeface="Trebuchet MS"/>
              <a:buNone/>
              <a:defRPr sz="1800" b="0" i="0" u="none" strike="noStrike" cap="none">
                <a:solidFill>
                  <a:srgbClr val="5C6670"/>
                </a:solidFill>
                <a:latin typeface="Trebuchet MS"/>
                <a:ea typeface="Trebuchet MS"/>
                <a:cs typeface="Trebuchet MS"/>
                <a:sym typeface="Trebuchet MS"/>
              </a:defRPr>
            </a:lvl6pPr>
            <a:lvl7pPr marL="0" marR="0" lvl="6" indent="0" algn="r" rtl="0">
              <a:lnSpc>
                <a:spcPct val="100000"/>
              </a:lnSpc>
              <a:spcBef>
                <a:spcPts val="0"/>
              </a:spcBef>
              <a:spcAft>
                <a:spcPts val="0"/>
              </a:spcAft>
              <a:buClr>
                <a:srgbClr val="5C6670"/>
              </a:buClr>
              <a:buSzPts val="1800"/>
              <a:buFont typeface="Trebuchet MS"/>
              <a:buNone/>
              <a:defRPr sz="1800" b="0" i="0" u="none" strike="noStrike" cap="none">
                <a:solidFill>
                  <a:srgbClr val="5C6670"/>
                </a:solidFill>
                <a:latin typeface="Trebuchet MS"/>
                <a:ea typeface="Trebuchet MS"/>
                <a:cs typeface="Trebuchet MS"/>
                <a:sym typeface="Trebuchet MS"/>
              </a:defRPr>
            </a:lvl7pPr>
            <a:lvl8pPr marL="0" marR="0" lvl="7" indent="0" algn="r" rtl="0">
              <a:lnSpc>
                <a:spcPct val="100000"/>
              </a:lnSpc>
              <a:spcBef>
                <a:spcPts val="0"/>
              </a:spcBef>
              <a:spcAft>
                <a:spcPts val="0"/>
              </a:spcAft>
              <a:buClr>
                <a:srgbClr val="5C6670"/>
              </a:buClr>
              <a:buSzPts val="1800"/>
              <a:buFont typeface="Trebuchet MS"/>
              <a:buNone/>
              <a:defRPr sz="1800" b="0" i="0" u="none" strike="noStrike" cap="none">
                <a:solidFill>
                  <a:srgbClr val="5C6670"/>
                </a:solidFill>
                <a:latin typeface="Trebuchet MS"/>
                <a:ea typeface="Trebuchet MS"/>
                <a:cs typeface="Trebuchet MS"/>
                <a:sym typeface="Trebuchet MS"/>
              </a:defRPr>
            </a:lvl8pPr>
            <a:lvl9pPr marL="0" marR="0" lvl="8" indent="0" algn="r" rtl="0">
              <a:lnSpc>
                <a:spcPct val="100000"/>
              </a:lnSpc>
              <a:spcBef>
                <a:spcPts val="0"/>
              </a:spcBef>
              <a:spcAft>
                <a:spcPts val="0"/>
              </a:spcAft>
              <a:buClr>
                <a:srgbClr val="5C6670"/>
              </a:buClr>
              <a:buSzPts val="1800"/>
              <a:buFont typeface="Trebuchet MS"/>
              <a:buNone/>
              <a:defRPr sz="1800" b="0" i="0" u="none" strike="noStrike" cap="none">
                <a:solidFill>
                  <a:srgbClr val="5C6670"/>
                </a:solidFill>
                <a:latin typeface="Trebuchet MS"/>
                <a:ea typeface="Trebuchet MS"/>
                <a:cs typeface="Trebuchet MS"/>
                <a:sym typeface="Trebuchet MS"/>
              </a:defRPr>
            </a:lvl9pPr>
          </a:lstStyle>
          <a:p>
            <a:r>
              <a:rPr lang="en-US" dirty="0"/>
              <a:t>56</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981"/>
        <p:cNvGrpSpPr/>
        <p:nvPr/>
      </p:nvGrpSpPr>
      <p:grpSpPr>
        <a:xfrm>
          <a:off x="0" y="0"/>
          <a:ext cx="0" cy="0"/>
          <a:chOff x="0" y="0"/>
          <a:chExt cx="0" cy="0"/>
        </a:xfrm>
      </p:grpSpPr>
      <p:sp>
        <p:nvSpPr>
          <p:cNvPr id="983" name="Google Shape;983;p41"/>
          <p:cNvSpPr txBox="1"/>
          <p:nvPr/>
        </p:nvSpPr>
        <p:spPr>
          <a:xfrm>
            <a:off x="271304" y="8549593"/>
            <a:ext cx="3771900" cy="228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rPr>
              <a:t>MATERIAL FROM INTRO TO ROMA 5.1, 2020</a:t>
            </a:r>
            <a:endParaRPr sz="1400" b="0" i="0" u="none" strike="noStrike" cap="none">
              <a:solidFill>
                <a:srgbClr val="000000"/>
              </a:solidFill>
              <a:latin typeface="Arial"/>
              <a:ea typeface="Arial"/>
              <a:cs typeface="Arial"/>
              <a:sym typeface="Arial"/>
            </a:endParaRPr>
          </a:p>
        </p:txBody>
      </p:sp>
      <p:pic>
        <p:nvPicPr>
          <p:cNvPr id="984" name="Google Shape;984;p41"/>
          <p:cNvPicPr preferRelativeResize="0"/>
          <p:nvPr/>
        </p:nvPicPr>
        <p:blipFill rotWithShape="1">
          <a:blip r:embed="rId3">
            <a:alphaModFix/>
          </a:blip>
          <a:srcRect/>
          <a:stretch/>
        </p:blipFill>
        <p:spPr>
          <a:xfrm>
            <a:off x="268700" y="1030735"/>
            <a:ext cx="12467399" cy="6886461"/>
          </a:xfrm>
          <a:prstGeom prst="rect">
            <a:avLst/>
          </a:prstGeom>
          <a:noFill/>
          <a:ln>
            <a:noFill/>
          </a:ln>
        </p:spPr>
      </p:pic>
      <p:sp>
        <p:nvSpPr>
          <p:cNvPr id="985" name="Google Shape;985;p41"/>
          <p:cNvSpPr txBox="1">
            <a:spLocks noGrp="1"/>
          </p:cNvSpPr>
          <p:nvPr>
            <p:ph type="sldNum" idx="12"/>
          </p:nvPr>
        </p:nvSpPr>
        <p:spPr>
          <a:xfrm>
            <a:off x="12169648" y="9007124"/>
            <a:ext cx="780300" cy="746700"/>
          </a:xfrm>
          <a:prstGeom prst="rect">
            <a:avLst/>
          </a:prstGeom>
          <a:noFill/>
          <a:ln>
            <a:noFill/>
          </a:ln>
        </p:spPr>
        <p:txBody>
          <a:bodyPr spcFirstLastPara="1" wrap="square" lIns="130025" tIns="130025" rIns="130025" bIns="130025" anchor="t" anchorCtr="0">
            <a:noAutofit/>
          </a:bodyPr>
          <a:lstStyle/>
          <a:p>
            <a:pPr marL="0" lvl="0" indent="0" algn="r" rtl="0">
              <a:lnSpc>
                <a:spcPct val="100000"/>
              </a:lnSpc>
              <a:spcBef>
                <a:spcPts val="0"/>
              </a:spcBef>
              <a:spcAft>
                <a:spcPts val="0"/>
              </a:spcAft>
              <a:buSzPts val="1800"/>
              <a:buNone/>
            </a:pPr>
            <a:fld id="{00000000-1234-1234-1234-123412341234}" type="slidenum">
              <a:rPr lang="en-US"/>
              <a:t>59</a:t>
            </a:fld>
            <a:endParaRPr dirty="0"/>
          </a:p>
        </p:txBody>
      </p:sp>
      <p:pic>
        <p:nvPicPr>
          <p:cNvPr id="986" name="Google Shape;986;p41"/>
          <p:cNvPicPr preferRelativeResize="0"/>
          <p:nvPr/>
        </p:nvPicPr>
        <p:blipFill rotWithShape="1">
          <a:blip r:embed="rId4">
            <a:alphaModFix/>
          </a:blip>
          <a:srcRect/>
          <a:stretch/>
        </p:blipFill>
        <p:spPr>
          <a:xfrm>
            <a:off x="10410349" y="399511"/>
            <a:ext cx="2039111" cy="350062"/>
          </a:xfrm>
          <a:prstGeom prst="rect">
            <a:avLst/>
          </a:prstGeom>
          <a:noFill/>
          <a:ln>
            <a:noFill/>
          </a:ln>
        </p:spPr>
      </p:pic>
      <p:grpSp>
        <p:nvGrpSpPr>
          <p:cNvPr id="987" name="Google Shape;987;p41"/>
          <p:cNvGrpSpPr/>
          <p:nvPr/>
        </p:nvGrpSpPr>
        <p:grpSpPr>
          <a:xfrm>
            <a:off x="8102600" y="8841472"/>
            <a:ext cx="4343399" cy="835928"/>
            <a:chOff x="8102600" y="8841472"/>
            <a:chExt cx="4343399" cy="835928"/>
          </a:xfrm>
        </p:grpSpPr>
        <p:pic>
          <p:nvPicPr>
            <p:cNvPr id="988" name="Google Shape;988;p41"/>
            <p:cNvPicPr preferRelativeResize="0"/>
            <p:nvPr/>
          </p:nvPicPr>
          <p:blipFill rotWithShape="1">
            <a:blip r:embed="rId5">
              <a:alphaModFix/>
            </a:blip>
            <a:srcRect/>
            <a:stretch/>
          </p:blipFill>
          <p:spPr>
            <a:xfrm>
              <a:off x="11014746" y="8991600"/>
              <a:ext cx="1431253" cy="685800"/>
            </a:xfrm>
            <a:prstGeom prst="rect">
              <a:avLst/>
            </a:prstGeom>
            <a:noFill/>
            <a:ln>
              <a:noFill/>
            </a:ln>
          </p:spPr>
        </p:pic>
        <p:sp>
          <p:nvSpPr>
            <p:cNvPr id="989" name="Google Shape;989;p41"/>
            <p:cNvSpPr txBox="1"/>
            <p:nvPr/>
          </p:nvSpPr>
          <p:spPr>
            <a:xfrm>
              <a:off x="8102600" y="8841472"/>
              <a:ext cx="2634325"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C0D0E"/>
                  </a:solidFill>
                  <a:latin typeface="Trebuchet MS"/>
                  <a:ea typeface="Trebuchet MS"/>
                  <a:cs typeface="Trebuchet MS"/>
                  <a:sym typeface="Trebuchet MS"/>
                </a:rPr>
                <a:t>Colorado Community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C0D0E"/>
                  </a:solidFill>
                  <a:latin typeface="Trebuchet MS"/>
                  <a:ea typeface="Trebuchet MS"/>
                  <a:cs typeface="Trebuchet MS"/>
                  <a:sym typeface="Trebuchet MS"/>
                </a:rPr>
                <a:t>Action Association</a:t>
              </a:r>
              <a:endParaRPr sz="1400" b="0" i="0" u="none" strike="noStrike" cap="none">
                <a:solidFill>
                  <a:srgbClr val="000000"/>
                </a:solidFill>
                <a:latin typeface="Arial"/>
                <a:ea typeface="Arial"/>
                <a:cs typeface="Arial"/>
                <a:sym typeface="Arial"/>
              </a:endParaRPr>
            </a:p>
          </p:txBody>
        </p:sp>
        <p:cxnSp>
          <p:nvCxnSpPr>
            <p:cNvPr id="990" name="Google Shape;990;p41"/>
            <p:cNvCxnSpPr/>
            <p:nvPr/>
          </p:nvCxnSpPr>
          <p:spPr>
            <a:xfrm>
              <a:off x="10859677" y="9046464"/>
              <a:ext cx="0" cy="598318"/>
            </a:xfrm>
            <a:prstGeom prst="straightConnector1">
              <a:avLst/>
            </a:prstGeom>
            <a:solidFill>
              <a:srgbClr val="14943F"/>
            </a:solidFill>
            <a:ln w="15875" cap="flat" cmpd="sng">
              <a:solidFill>
                <a:srgbClr val="000000"/>
              </a:solidFill>
              <a:prstDash val="solid"/>
              <a:miter lim="0"/>
              <a:headEnd type="none" w="sm" len="sm"/>
              <a:tailEnd type="none" w="sm" len="sm"/>
            </a:ln>
          </p:spPr>
        </p:cxnSp>
      </p:grpSp>
      <p:sp>
        <p:nvSpPr>
          <p:cNvPr id="2" name="Flowchart: Process 1">
            <a:extLst>
              <a:ext uri="{FF2B5EF4-FFF2-40B4-BE49-F238E27FC236}">
                <a16:creationId xmlns:a16="http://schemas.microsoft.com/office/drawing/2014/main" id="{407C81A9-D875-27AF-B706-E798CE5D56AB}"/>
              </a:ext>
            </a:extLst>
          </p:cNvPr>
          <p:cNvSpPr/>
          <p:nvPr/>
        </p:nvSpPr>
        <p:spPr>
          <a:xfrm>
            <a:off x="389744" y="5771213"/>
            <a:ext cx="1139253" cy="929390"/>
          </a:xfrm>
          <a:prstGeom prst="flowChartProcess">
            <a:avLst/>
          </a:prstGeom>
          <a:noFill/>
          <a:ln w="31750">
            <a:solidFill>
              <a:srgbClr val="FF0000">
                <a:alpha val="75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I"/>
          </a:p>
        </p:txBody>
      </p:sp>
      <p:sp>
        <p:nvSpPr>
          <p:cNvPr id="3" name="Flowchart: Process 2">
            <a:extLst>
              <a:ext uri="{FF2B5EF4-FFF2-40B4-BE49-F238E27FC236}">
                <a16:creationId xmlns:a16="http://schemas.microsoft.com/office/drawing/2014/main" id="{98A19713-A336-360B-DD8C-5C85CF6B32C8}"/>
              </a:ext>
            </a:extLst>
          </p:cNvPr>
          <p:cNvSpPr/>
          <p:nvPr/>
        </p:nvSpPr>
        <p:spPr>
          <a:xfrm>
            <a:off x="389744" y="7449944"/>
            <a:ext cx="7270230" cy="467252"/>
          </a:xfrm>
          <a:prstGeom prst="flowChartProcess">
            <a:avLst/>
          </a:prstGeom>
          <a:noFill/>
          <a:ln w="31750">
            <a:solidFill>
              <a:srgbClr val="FF0000">
                <a:alpha val="75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I"/>
          </a:p>
        </p:txBody>
      </p:sp>
      <p:sp>
        <p:nvSpPr>
          <p:cNvPr id="4" name="Flowchart: Process 3">
            <a:extLst>
              <a:ext uri="{FF2B5EF4-FFF2-40B4-BE49-F238E27FC236}">
                <a16:creationId xmlns:a16="http://schemas.microsoft.com/office/drawing/2014/main" id="{356D8204-93E4-12A8-2635-9A1697935927}"/>
              </a:ext>
            </a:extLst>
          </p:cNvPr>
          <p:cNvSpPr/>
          <p:nvPr/>
        </p:nvSpPr>
        <p:spPr>
          <a:xfrm>
            <a:off x="4946754" y="1499016"/>
            <a:ext cx="1948721" cy="224853"/>
          </a:xfrm>
          <a:prstGeom prst="flowChartProcess">
            <a:avLst/>
          </a:prstGeom>
          <a:noFill/>
          <a:ln w="31750">
            <a:solidFill>
              <a:srgbClr val="FF0000">
                <a:alpha val="75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I"/>
          </a:p>
        </p:txBody>
      </p:sp>
      <p:sp>
        <p:nvSpPr>
          <p:cNvPr id="5" name="Flowchart: Process 4">
            <a:extLst>
              <a:ext uri="{FF2B5EF4-FFF2-40B4-BE49-F238E27FC236}">
                <a16:creationId xmlns:a16="http://schemas.microsoft.com/office/drawing/2014/main" id="{1E8E6BFD-DD5E-2A6C-6A85-E3CA3B635C8C}"/>
              </a:ext>
            </a:extLst>
          </p:cNvPr>
          <p:cNvSpPr/>
          <p:nvPr/>
        </p:nvSpPr>
        <p:spPr>
          <a:xfrm>
            <a:off x="3660098" y="5024203"/>
            <a:ext cx="1139253" cy="929390"/>
          </a:xfrm>
          <a:prstGeom prst="flowChartProcess">
            <a:avLst/>
          </a:prstGeom>
          <a:noFill/>
          <a:ln w="31750">
            <a:solidFill>
              <a:srgbClr val="FF0000">
                <a:alpha val="75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I"/>
          </a:p>
        </p:txBody>
      </p:sp>
      <p:sp>
        <p:nvSpPr>
          <p:cNvPr id="6" name="Flowchart: Process 5">
            <a:extLst>
              <a:ext uri="{FF2B5EF4-FFF2-40B4-BE49-F238E27FC236}">
                <a16:creationId xmlns:a16="http://schemas.microsoft.com/office/drawing/2014/main" id="{F0228CA6-0B52-D67E-9EFB-F511247F39D5}"/>
              </a:ext>
            </a:extLst>
          </p:cNvPr>
          <p:cNvSpPr/>
          <p:nvPr/>
        </p:nvSpPr>
        <p:spPr>
          <a:xfrm>
            <a:off x="3660098" y="6018872"/>
            <a:ext cx="1139253" cy="929390"/>
          </a:xfrm>
          <a:prstGeom prst="flowChartProcess">
            <a:avLst/>
          </a:prstGeom>
          <a:noFill/>
          <a:ln w="31750">
            <a:solidFill>
              <a:srgbClr val="FF0000">
                <a:alpha val="75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I"/>
          </a:p>
        </p:txBody>
      </p:sp>
      <p:sp>
        <p:nvSpPr>
          <p:cNvPr id="7" name="Flowchart: Process 6">
            <a:extLst>
              <a:ext uri="{FF2B5EF4-FFF2-40B4-BE49-F238E27FC236}">
                <a16:creationId xmlns:a16="http://schemas.microsoft.com/office/drawing/2014/main" id="{FBAEE555-C063-A4BC-82B7-3006CF980B33}"/>
              </a:ext>
            </a:extLst>
          </p:cNvPr>
          <p:cNvSpPr/>
          <p:nvPr/>
        </p:nvSpPr>
        <p:spPr>
          <a:xfrm>
            <a:off x="4844321" y="5033356"/>
            <a:ext cx="3730052" cy="929390"/>
          </a:xfrm>
          <a:prstGeom prst="flowChartProcess">
            <a:avLst/>
          </a:prstGeom>
          <a:noFill/>
          <a:ln w="31750">
            <a:solidFill>
              <a:srgbClr val="FF0000">
                <a:alpha val="75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I"/>
          </a:p>
        </p:txBody>
      </p:sp>
      <p:sp>
        <p:nvSpPr>
          <p:cNvPr id="8" name="Flowchart: Process 7">
            <a:extLst>
              <a:ext uri="{FF2B5EF4-FFF2-40B4-BE49-F238E27FC236}">
                <a16:creationId xmlns:a16="http://schemas.microsoft.com/office/drawing/2014/main" id="{4C51FB6D-7094-D211-867E-C57E24863CFA}"/>
              </a:ext>
            </a:extLst>
          </p:cNvPr>
          <p:cNvSpPr/>
          <p:nvPr/>
        </p:nvSpPr>
        <p:spPr>
          <a:xfrm>
            <a:off x="4920395" y="6035252"/>
            <a:ext cx="3609008" cy="1294937"/>
          </a:xfrm>
          <a:prstGeom prst="flowChartProcess">
            <a:avLst/>
          </a:prstGeom>
          <a:noFill/>
          <a:ln w="31750">
            <a:solidFill>
              <a:srgbClr val="FF0000">
                <a:alpha val="75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I"/>
          </a:p>
        </p:txBody>
      </p:sp>
      <p:sp>
        <p:nvSpPr>
          <p:cNvPr id="9" name="Flowchart: Process 8">
            <a:extLst>
              <a:ext uri="{FF2B5EF4-FFF2-40B4-BE49-F238E27FC236}">
                <a16:creationId xmlns:a16="http://schemas.microsoft.com/office/drawing/2014/main" id="{E79E6A46-258B-A435-D2A7-3A659457C409}"/>
              </a:ext>
            </a:extLst>
          </p:cNvPr>
          <p:cNvSpPr/>
          <p:nvPr/>
        </p:nvSpPr>
        <p:spPr>
          <a:xfrm>
            <a:off x="1587627" y="5042396"/>
            <a:ext cx="1965042" cy="728817"/>
          </a:xfrm>
          <a:prstGeom prst="flowChartProcess">
            <a:avLst/>
          </a:prstGeom>
          <a:noFill/>
          <a:ln w="31750">
            <a:solidFill>
              <a:srgbClr val="FF0000">
                <a:alpha val="75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I"/>
          </a:p>
        </p:txBody>
      </p:sp>
      <p:sp>
        <p:nvSpPr>
          <p:cNvPr id="10" name="Flowchart: Process 9">
            <a:extLst>
              <a:ext uri="{FF2B5EF4-FFF2-40B4-BE49-F238E27FC236}">
                <a16:creationId xmlns:a16="http://schemas.microsoft.com/office/drawing/2014/main" id="{FC2DB944-6066-15A4-3191-63BF3B45A3BF}"/>
              </a:ext>
            </a:extLst>
          </p:cNvPr>
          <p:cNvSpPr/>
          <p:nvPr/>
        </p:nvSpPr>
        <p:spPr>
          <a:xfrm>
            <a:off x="1559560" y="6018872"/>
            <a:ext cx="2055568" cy="1431071"/>
          </a:xfrm>
          <a:prstGeom prst="flowChartProcess">
            <a:avLst/>
          </a:prstGeom>
          <a:noFill/>
          <a:ln w="31750">
            <a:solidFill>
              <a:srgbClr val="FF0000">
                <a:alpha val="75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I"/>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ircle(in)">
                                      <p:cBhvr>
                                        <p:cTn id="22" dur="2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circle(in)">
                                      <p:cBhvr>
                                        <p:cTn id="27" dur="20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circle(in)">
                                      <p:cBhvr>
                                        <p:cTn id="32" dur="20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circle(in)">
                                      <p:cBhvr>
                                        <p:cTn id="37" dur="20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circle(in)">
                                      <p:cBhvr>
                                        <p:cTn id="42" dur="20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circle(in)">
                                      <p:cBhvr>
                                        <p:cTn id="4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g253574c1fbb_0_0"/>
          <p:cNvSpPr txBox="1">
            <a:spLocks noGrp="1"/>
          </p:cNvSpPr>
          <p:nvPr>
            <p:ph type="title"/>
          </p:nvPr>
        </p:nvSpPr>
        <p:spPr>
          <a:xfrm>
            <a:off x="635000" y="533400"/>
            <a:ext cx="10972800" cy="12498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rgbClr val="000000"/>
              </a:buClr>
              <a:buSzPts val="1400"/>
              <a:buFont typeface="Arial"/>
              <a:buNone/>
            </a:pPr>
            <a:r>
              <a:rPr lang="en-US" b="1" dirty="0">
                <a:solidFill>
                  <a:srgbClr val="2D348E"/>
                </a:solidFill>
              </a:rPr>
              <a:t>Icebreaker &amp; Introductions</a:t>
            </a:r>
            <a:endParaRPr b="1" dirty="0"/>
          </a:p>
        </p:txBody>
      </p:sp>
      <p:sp>
        <p:nvSpPr>
          <p:cNvPr id="147" name="Google Shape;147;g253574c1fbb_0_0"/>
          <p:cNvSpPr txBox="1">
            <a:spLocks noGrp="1"/>
          </p:cNvSpPr>
          <p:nvPr>
            <p:ph type="body" idx="1"/>
          </p:nvPr>
        </p:nvSpPr>
        <p:spPr>
          <a:xfrm>
            <a:off x="0" y="1457129"/>
            <a:ext cx="13004800" cy="1766100"/>
          </a:xfrm>
          <a:prstGeom prst="rect">
            <a:avLst/>
          </a:prstGeom>
          <a:noFill/>
          <a:ln>
            <a:noFill/>
          </a:ln>
        </p:spPr>
        <p:txBody>
          <a:bodyPr spcFirstLastPara="1" wrap="square" lIns="91425" tIns="45700" rIns="91425" bIns="45700" anchor="t" anchorCtr="0">
            <a:noAutofit/>
          </a:bodyPr>
          <a:lstStyle/>
          <a:p>
            <a:pPr marL="457200" lvl="0" indent="0" algn="ctr" rtl="0">
              <a:lnSpc>
                <a:spcPct val="100000"/>
              </a:lnSpc>
              <a:spcBef>
                <a:spcPts val="4200"/>
              </a:spcBef>
              <a:spcAft>
                <a:spcPts val="0"/>
              </a:spcAft>
              <a:buSzPts val="1400"/>
              <a:buNone/>
            </a:pPr>
            <a:r>
              <a:rPr lang="en-US" b="1" dirty="0">
                <a:solidFill>
                  <a:srgbClr val="222222"/>
                </a:solidFill>
              </a:rPr>
              <a:t>What condiment are you?</a:t>
            </a:r>
            <a:endParaRPr b="1" dirty="0">
              <a:solidFill>
                <a:srgbClr val="222222"/>
              </a:solidFill>
            </a:endParaRPr>
          </a:p>
          <a:p>
            <a:pPr marL="457200" lvl="0" indent="0" algn="ctr" rtl="0">
              <a:lnSpc>
                <a:spcPct val="100000"/>
              </a:lnSpc>
              <a:spcBef>
                <a:spcPts val="4200"/>
              </a:spcBef>
              <a:spcAft>
                <a:spcPts val="0"/>
              </a:spcAft>
              <a:buSzPts val="1400"/>
              <a:buNone/>
            </a:pPr>
            <a:endParaRPr dirty="0"/>
          </a:p>
          <a:p>
            <a:pPr marL="457200" lvl="0" indent="0" algn="l" rtl="0">
              <a:lnSpc>
                <a:spcPct val="100000"/>
              </a:lnSpc>
              <a:spcBef>
                <a:spcPts val="4200"/>
              </a:spcBef>
              <a:spcAft>
                <a:spcPts val="0"/>
              </a:spcAft>
              <a:buSzPts val="1400"/>
              <a:buNone/>
            </a:pPr>
            <a:endParaRPr dirty="0"/>
          </a:p>
        </p:txBody>
      </p:sp>
      <p:sp>
        <p:nvSpPr>
          <p:cNvPr id="148" name="Google Shape;148;g253574c1fbb_0_0"/>
          <p:cNvSpPr txBox="1">
            <a:spLocks noGrp="1"/>
          </p:cNvSpPr>
          <p:nvPr>
            <p:ph type="sldNum" idx="12"/>
          </p:nvPr>
        </p:nvSpPr>
        <p:spPr>
          <a:xfrm>
            <a:off x="12169648" y="9007124"/>
            <a:ext cx="780300" cy="746700"/>
          </a:xfrm>
          <a:prstGeom prst="rect">
            <a:avLst/>
          </a:prstGeom>
          <a:noFill/>
          <a:ln>
            <a:noFill/>
          </a:ln>
        </p:spPr>
        <p:txBody>
          <a:bodyPr spcFirstLastPara="1" wrap="square" lIns="130025" tIns="130025" rIns="130025" bIns="130025" anchor="t" anchorCtr="0">
            <a:noAutofit/>
          </a:bodyPr>
          <a:lstStyle/>
          <a:p>
            <a:pPr marL="0" lvl="0" indent="0" algn="r" rtl="0">
              <a:lnSpc>
                <a:spcPct val="100000"/>
              </a:lnSpc>
              <a:spcBef>
                <a:spcPts val="0"/>
              </a:spcBef>
              <a:spcAft>
                <a:spcPts val="0"/>
              </a:spcAft>
              <a:buSzPts val="1800"/>
              <a:buNone/>
            </a:pPr>
            <a:fld id="{00000000-1234-1234-1234-123412341234}" type="slidenum">
              <a:rPr lang="en-US"/>
              <a:t>6</a:t>
            </a:fld>
            <a:endParaRPr/>
          </a:p>
        </p:txBody>
      </p:sp>
      <p:pic>
        <p:nvPicPr>
          <p:cNvPr id="149" name="Google Shape;149;g253574c1fbb_0_0" descr="Popular Condiments That Don't Contain Any Sugar"/>
          <p:cNvPicPr preferRelativeResize="0"/>
          <p:nvPr/>
        </p:nvPicPr>
        <p:blipFill rotWithShape="1">
          <a:blip r:embed="rId3">
            <a:alphaModFix/>
          </a:blip>
          <a:srcRect/>
          <a:stretch/>
        </p:blipFill>
        <p:spPr>
          <a:xfrm>
            <a:off x="4178753" y="2656088"/>
            <a:ext cx="4647252" cy="3099717"/>
          </a:xfrm>
          <a:prstGeom prst="rect">
            <a:avLst/>
          </a:prstGeom>
          <a:noFill/>
          <a:ln>
            <a:noFill/>
          </a:ln>
        </p:spPr>
      </p:pic>
      <p:sp>
        <p:nvSpPr>
          <p:cNvPr id="150" name="Google Shape;150;g253574c1fbb_0_0"/>
          <p:cNvSpPr txBox="1"/>
          <p:nvPr/>
        </p:nvSpPr>
        <p:spPr>
          <a:xfrm>
            <a:off x="1710329" y="6086976"/>
            <a:ext cx="9584100" cy="2308800"/>
          </a:xfrm>
          <a:prstGeom prst="rect">
            <a:avLst/>
          </a:prstGeom>
          <a:noFill/>
          <a:ln>
            <a:noFill/>
          </a:ln>
        </p:spPr>
        <p:txBody>
          <a:bodyPr spcFirstLastPara="1" wrap="square" lIns="91425" tIns="45700" rIns="91425" bIns="45700" anchor="t" anchorCtr="0">
            <a:spAutoFit/>
          </a:bodyPr>
          <a:lstStyle/>
          <a:p>
            <a:pPr marL="285750" marR="0" lvl="1" indent="-285750" algn="l" rtl="0">
              <a:lnSpc>
                <a:spcPct val="100000"/>
              </a:lnSpc>
              <a:spcBef>
                <a:spcPts val="0"/>
              </a:spcBef>
              <a:spcAft>
                <a:spcPts val="0"/>
              </a:spcAft>
              <a:buClr>
                <a:srgbClr val="000000"/>
              </a:buClr>
              <a:buSzPts val="2400"/>
              <a:buFont typeface="Arial"/>
              <a:buChar char="●"/>
            </a:pPr>
            <a:r>
              <a:rPr lang="en-US" sz="2400" b="0" i="0" u="none" strike="noStrike" cap="none" dirty="0">
                <a:solidFill>
                  <a:srgbClr val="000000"/>
                </a:solidFill>
                <a:latin typeface="Trebuchet MS"/>
                <a:ea typeface="Trebuchet MS"/>
                <a:cs typeface="Trebuchet MS"/>
                <a:sym typeface="Trebuchet MS"/>
              </a:rPr>
              <a:t>Name, pronouns, agency, title, what are you hoping to get out of today’s training? </a:t>
            </a:r>
            <a:endParaRPr dirty="0"/>
          </a:p>
          <a:p>
            <a:pPr marL="285750" marR="0" lvl="1" indent="-133350" algn="l" rtl="0">
              <a:lnSpc>
                <a:spcPct val="100000"/>
              </a:lnSpc>
              <a:spcBef>
                <a:spcPts val="0"/>
              </a:spcBef>
              <a:spcAft>
                <a:spcPts val="0"/>
              </a:spcAft>
              <a:buClr>
                <a:srgbClr val="000000"/>
              </a:buClr>
              <a:buSzPts val="2400"/>
              <a:buFont typeface="Arial"/>
              <a:buNone/>
            </a:pPr>
            <a:endParaRPr sz="2400" b="0" i="0" u="none" strike="noStrike" cap="none" dirty="0">
              <a:solidFill>
                <a:srgbClr val="000000"/>
              </a:solidFill>
              <a:latin typeface="Trebuchet MS"/>
              <a:ea typeface="Trebuchet MS"/>
              <a:cs typeface="Trebuchet MS"/>
              <a:sym typeface="Trebuchet MS"/>
            </a:endParaRPr>
          </a:p>
          <a:p>
            <a:pPr marL="285750" marR="0" lvl="1" indent="-285750" algn="l" rtl="0">
              <a:lnSpc>
                <a:spcPct val="100000"/>
              </a:lnSpc>
              <a:spcBef>
                <a:spcPts val="0"/>
              </a:spcBef>
              <a:spcAft>
                <a:spcPts val="0"/>
              </a:spcAft>
              <a:buClr>
                <a:srgbClr val="000000"/>
              </a:buClr>
              <a:buSzPts val="2400"/>
              <a:buFont typeface="Arial"/>
              <a:buChar char="●"/>
            </a:pPr>
            <a:r>
              <a:rPr lang="en-US" sz="2400" b="0" i="0" u="none" strike="noStrike" cap="none" dirty="0">
                <a:solidFill>
                  <a:srgbClr val="000000"/>
                </a:solidFill>
                <a:latin typeface="Trebuchet MS"/>
                <a:ea typeface="Trebuchet MS"/>
                <a:cs typeface="Trebuchet MS"/>
                <a:sym typeface="Trebuchet MS"/>
              </a:rPr>
              <a:t>For those involved with CSBG what are some challenges you face? </a:t>
            </a:r>
            <a:endParaRPr dirty="0"/>
          </a:p>
          <a:p>
            <a:pPr marL="285750" marR="0" lvl="1" indent="-133350" algn="l" rtl="0">
              <a:lnSpc>
                <a:spcPct val="100000"/>
              </a:lnSpc>
              <a:spcBef>
                <a:spcPts val="0"/>
              </a:spcBef>
              <a:spcAft>
                <a:spcPts val="0"/>
              </a:spcAft>
              <a:buClr>
                <a:srgbClr val="000000"/>
              </a:buClr>
              <a:buSzPts val="2400"/>
              <a:buFont typeface="Arial"/>
              <a:buNone/>
            </a:pPr>
            <a:endParaRPr sz="2400" b="0" i="0" u="none" strike="noStrike" cap="none" dirty="0">
              <a:solidFill>
                <a:srgbClr val="000000"/>
              </a:solidFill>
              <a:latin typeface="Trebuchet MS"/>
              <a:ea typeface="Trebuchet MS"/>
              <a:cs typeface="Trebuchet MS"/>
              <a:sym typeface="Trebuchet MS"/>
            </a:endParaRPr>
          </a:p>
          <a:p>
            <a:pPr marL="285750" marR="0" lvl="1" indent="-285750" algn="l" rtl="0">
              <a:lnSpc>
                <a:spcPct val="100000"/>
              </a:lnSpc>
              <a:spcBef>
                <a:spcPts val="0"/>
              </a:spcBef>
              <a:spcAft>
                <a:spcPts val="0"/>
              </a:spcAft>
              <a:buClr>
                <a:srgbClr val="000000"/>
              </a:buClr>
              <a:buSzPts val="2400"/>
              <a:buFont typeface="Arial"/>
              <a:buChar char="●"/>
            </a:pPr>
            <a:r>
              <a:rPr lang="en-US" sz="2400" b="0" i="0" u="none" strike="noStrike" cap="none" dirty="0">
                <a:solidFill>
                  <a:srgbClr val="000000"/>
                </a:solidFill>
                <a:latin typeface="Trebuchet MS"/>
                <a:ea typeface="Trebuchet MS"/>
                <a:cs typeface="Trebuchet MS"/>
                <a:sym typeface="Trebuchet MS"/>
              </a:rPr>
              <a:t>Are there local needs that you feel strongly about?</a:t>
            </a:r>
            <a:endParaRPr dirty="0"/>
          </a:p>
        </p:txBody>
      </p:sp>
      <p:pic>
        <p:nvPicPr>
          <p:cNvPr id="151" name="Google Shape;151;g253574c1fbb_0_0"/>
          <p:cNvPicPr preferRelativeResize="0"/>
          <p:nvPr/>
        </p:nvPicPr>
        <p:blipFill rotWithShape="1">
          <a:blip r:embed="rId4">
            <a:alphaModFix/>
          </a:blip>
          <a:srcRect/>
          <a:stretch/>
        </p:blipFill>
        <p:spPr>
          <a:xfrm>
            <a:off x="11233434" y="190500"/>
            <a:ext cx="1431253" cy="685800"/>
          </a:xfrm>
          <a:prstGeom prst="rect">
            <a:avLst/>
          </a:prstGeom>
          <a:noFill/>
          <a:ln>
            <a:noFill/>
          </a:ln>
        </p:spPr>
      </p:pic>
      <p:grpSp>
        <p:nvGrpSpPr>
          <p:cNvPr id="152" name="Google Shape;152;g253574c1fbb_0_0"/>
          <p:cNvGrpSpPr/>
          <p:nvPr/>
        </p:nvGrpSpPr>
        <p:grpSpPr>
          <a:xfrm>
            <a:off x="8102600" y="8841472"/>
            <a:ext cx="4343399" cy="835928"/>
            <a:chOff x="8102600" y="8841472"/>
            <a:chExt cx="4343399" cy="835928"/>
          </a:xfrm>
        </p:grpSpPr>
        <p:pic>
          <p:nvPicPr>
            <p:cNvPr id="153" name="Google Shape;153;g253574c1fbb_0_0"/>
            <p:cNvPicPr preferRelativeResize="0"/>
            <p:nvPr/>
          </p:nvPicPr>
          <p:blipFill rotWithShape="1">
            <a:blip r:embed="rId4">
              <a:alphaModFix/>
            </a:blip>
            <a:srcRect/>
            <a:stretch/>
          </p:blipFill>
          <p:spPr>
            <a:xfrm>
              <a:off x="11014746" y="8991600"/>
              <a:ext cx="1431253" cy="685800"/>
            </a:xfrm>
            <a:prstGeom prst="rect">
              <a:avLst/>
            </a:prstGeom>
            <a:noFill/>
            <a:ln>
              <a:noFill/>
            </a:ln>
          </p:spPr>
        </p:pic>
        <p:sp>
          <p:nvSpPr>
            <p:cNvPr id="154" name="Google Shape;154;g253574c1fbb_0_0"/>
            <p:cNvSpPr txBox="1"/>
            <p:nvPr/>
          </p:nvSpPr>
          <p:spPr>
            <a:xfrm>
              <a:off x="8102600" y="8841472"/>
              <a:ext cx="2634325"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C0D0E"/>
                  </a:solidFill>
                  <a:latin typeface="Trebuchet MS"/>
                  <a:ea typeface="Trebuchet MS"/>
                  <a:cs typeface="Trebuchet MS"/>
                  <a:sym typeface="Trebuchet MS"/>
                </a:rPr>
                <a:t>Colorado Community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C0D0E"/>
                  </a:solidFill>
                  <a:latin typeface="Trebuchet MS"/>
                  <a:ea typeface="Trebuchet MS"/>
                  <a:cs typeface="Trebuchet MS"/>
                  <a:sym typeface="Trebuchet MS"/>
                </a:rPr>
                <a:t>Action Association</a:t>
              </a:r>
              <a:endParaRPr sz="1400" b="0" i="0" u="none" strike="noStrike" cap="none">
                <a:solidFill>
                  <a:srgbClr val="000000"/>
                </a:solidFill>
                <a:latin typeface="Arial"/>
                <a:ea typeface="Arial"/>
                <a:cs typeface="Arial"/>
                <a:sym typeface="Arial"/>
              </a:endParaRPr>
            </a:p>
          </p:txBody>
        </p:sp>
        <p:cxnSp>
          <p:nvCxnSpPr>
            <p:cNvPr id="155" name="Google Shape;155;g253574c1fbb_0_0"/>
            <p:cNvCxnSpPr/>
            <p:nvPr/>
          </p:nvCxnSpPr>
          <p:spPr>
            <a:xfrm>
              <a:off x="10859677" y="9046464"/>
              <a:ext cx="0" cy="598318"/>
            </a:xfrm>
            <a:prstGeom prst="straightConnector1">
              <a:avLst/>
            </a:prstGeom>
            <a:solidFill>
              <a:srgbClr val="14943F"/>
            </a:solidFill>
            <a:ln w="15875" cap="flat" cmpd="sng">
              <a:solidFill>
                <a:srgbClr val="000000"/>
              </a:solidFill>
              <a:prstDash val="solid"/>
              <a:miter lim="0"/>
              <a:headEnd type="none" w="sm" len="sm"/>
              <a:tailEnd type="none" w="sm" len="sm"/>
            </a:ln>
          </p:spPr>
        </p:cxnSp>
      </p:gr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994"/>
        <p:cNvGrpSpPr/>
        <p:nvPr/>
      </p:nvGrpSpPr>
      <p:grpSpPr>
        <a:xfrm>
          <a:off x="0" y="0"/>
          <a:ext cx="0" cy="0"/>
          <a:chOff x="0" y="0"/>
          <a:chExt cx="0" cy="0"/>
        </a:xfrm>
      </p:grpSpPr>
      <p:sp>
        <p:nvSpPr>
          <p:cNvPr id="995" name="Google Shape;995;p46"/>
          <p:cNvSpPr txBox="1">
            <a:spLocks noGrp="1"/>
          </p:cNvSpPr>
          <p:nvPr>
            <p:ph type="sldNum" idx="12"/>
          </p:nvPr>
        </p:nvSpPr>
        <p:spPr>
          <a:xfrm>
            <a:off x="12169648" y="9007124"/>
            <a:ext cx="780300" cy="746700"/>
          </a:xfrm>
          <a:prstGeom prst="rect">
            <a:avLst/>
          </a:prstGeom>
          <a:noFill/>
          <a:ln>
            <a:noFill/>
          </a:ln>
        </p:spPr>
        <p:txBody>
          <a:bodyPr spcFirstLastPara="1" wrap="square" lIns="130025" tIns="130025" rIns="130025" bIns="130025" anchor="t" anchorCtr="0">
            <a:noAutofit/>
          </a:bodyPr>
          <a:lstStyle/>
          <a:p>
            <a:pPr marL="0" lvl="0" indent="0" algn="r" rtl="0">
              <a:lnSpc>
                <a:spcPct val="100000"/>
              </a:lnSpc>
              <a:spcBef>
                <a:spcPts val="0"/>
              </a:spcBef>
              <a:spcAft>
                <a:spcPts val="0"/>
              </a:spcAft>
              <a:buSzPts val="1800"/>
              <a:buNone/>
            </a:pPr>
            <a:fld id="{00000000-1234-1234-1234-123412341234}" type="slidenum">
              <a:rPr lang="en-US"/>
              <a:t>60</a:t>
            </a:fld>
            <a:endParaRPr/>
          </a:p>
        </p:txBody>
      </p:sp>
      <p:pic>
        <p:nvPicPr>
          <p:cNvPr id="996" name="Google Shape;996;p46"/>
          <p:cNvPicPr preferRelativeResize="0"/>
          <p:nvPr/>
        </p:nvPicPr>
        <p:blipFill rotWithShape="1">
          <a:blip r:embed="rId3">
            <a:alphaModFix/>
          </a:blip>
          <a:srcRect/>
          <a:stretch/>
        </p:blipFill>
        <p:spPr>
          <a:xfrm>
            <a:off x="10410349" y="399511"/>
            <a:ext cx="2039111" cy="350062"/>
          </a:xfrm>
          <a:prstGeom prst="rect">
            <a:avLst/>
          </a:prstGeom>
          <a:noFill/>
          <a:ln>
            <a:noFill/>
          </a:ln>
        </p:spPr>
      </p:pic>
      <p:grpSp>
        <p:nvGrpSpPr>
          <p:cNvPr id="997" name="Google Shape;997;p46"/>
          <p:cNvGrpSpPr/>
          <p:nvPr/>
        </p:nvGrpSpPr>
        <p:grpSpPr>
          <a:xfrm>
            <a:off x="8102600" y="8841472"/>
            <a:ext cx="4343399" cy="835928"/>
            <a:chOff x="8102600" y="8841472"/>
            <a:chExt cx="4343399" cy="835928"/>
          </a:xfrm>
        </p:grpSpPr>
        <p:pic>
          <p:nvPicPr>
            <p:cNvPr id="998" name="Google Shape;998;p46"/>
            <p:cNvPicPr preferRelativeResize="0"/>
            <p:nvPr/>
          </p:nvPicPr>
          <p:blipFill rotWithShape="1">
            <a:blip r:embed="rId4">
              <a:alphaModFix/>
            </a:blip>
            <a:srcRect/>
            <a:stretch/>
          </p:blipFill>
          <p:spPr>
            <a:xfrm>
              <a:off x="11014746" y="8991600"/>
              <a:ext cx="1431253" cy="685800"/>
            </a:xfrm>
            <a:prstGeom prst="rect">
              <a:avLst/>
            </a:prstGeom>
            <a:noFill/>
            <a:ln>
              <a:noFill/>
            </a:ln>
          </p:spPr>
        </p:pic>
        <p:sp>
          <p:nvSpPr>
            <p:cNvPr id="999" name="Google Shape;999;p46"/>
            <p:cNvSpPr txBox="1"/>
            <p:nvPr/>
          </p:nvSpPr>
          <p:spPr>
            <a:xfrm>
              <a:off x="8102600" y="8841472"/>
              <a:ext cx="2634325"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C0D0E"/>
                  </a:solidFill>
                  <a:latin typeface="Trebuchet MS"/>
                  <a:ea typeface="Trebuchet MS"/>
                  <a:cs typeface="Trebuchet MS"/>
                  <a:sym typeface="Trebuchet MS"/>
                </a:rPr>
                <a:t>Colorado Community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C0D0E"/>
                  </a:solidFill>
                  <a:latin typeface="Trebuchet MS"/>
                  <a:ea typeface="Trebuchet MS"/>
                  <a:cs typeface="Trebuchet MS"/>
                  <a:sym typeface="Trebuchet MS"/>
                </a:rPr>
                <a:t>Action Association</a:t>
              </a:r>
              <a:endParaRPr sz="1400" b="0" i="0" u="none" strike="noStrike" cap="none">
                <a:solidFill>
                  <a:srgbClr val="000000"/>
                </a:solidFill>
                <a:latin typeface="Arial"/>
                <a:ea typeface="Arial"/>
                <a:cs typeface="Arial"/>
                <a:sym typeface="Arial"/>
              </a:endParaRPr>
            </a:p>
          </p:txBody>
        </p:sp>
        <p:cxnSp>
          <p:nvCxnSpPr>
            <p:cNvPr id="1000" name="Google Shape;1000;p46"/>
            <p:cNvCxnSpPr/>
            <p:nvPr/>
          </p:nvCxnSpPr>
          <p:spPr>
            <a:xfrm>
              <a:off x="10859677" y="9046464"/>
              <a:ext cx="0" cy="598318"/>
            </a:xfrm>
            <a:prstGeom prst="straightConnector1">
              <a:avLst/>
            </a:prstGeom>
            <a:solidFill>
              <a:srgbClr val="14943F"/>
            </a:solidFill>
            <a:ln w="15875" cap="flat" cmpd="sng">
              <a:solidFill>
                <a:srgbClr val="000000"/>
              </a:solidFill>
              <a:prstDash val="solid"/>
              <a:miter lim="0"/>
              <a:headEnd type="none" w="sm" len="sm"/>
              <a:tailEnd type="none" w="sm" len="sm"/>
            </a:ln>
          </p:spPr>
        </p:cxnSp>
      </p:grpSp>
      <p:sp>
        <p:nvSpPr>
          <p:cNvPr id="1001" name="Google Shape;1001;p46"/>
          <p:cNvSpPr txBox="1"/>
          <p:nvPr/>
        </p:nvSpPr>
        <p:spPr>
          <a:xfrm>
            <a:off x="723899" y="1739635"/>
            <a:ext cx="11722200" cy="8989200"/>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rgbClr val="000000"/>
              </a:buClr>
              <a:buSzPts val="2200"/>
              <a:buFont typeface="Trebuchet MS"/>
              <a:buAutoNum type="arabicPeriod"/>
            </a:pPr>
            <a:r>
              <a:rPr lang="en-US" sz="2200" b="1" i="0" u="none" strike="noStrike" cap="none" dirty="0">
                <a:solidFill>
                  <a:srgbClr val="000000"/>
                </a:solidFill>
                <a:latin typeface="Trebuchet MS"/>
                <a:ea typeface="Trebuchet MS"/>
                <a:cs typeface="Trebuchet MS"/>
                <a:sym typeface="Trebuchet MS"/>
              </a:rPr>
              <a:t>How many clients are you serving?  </a:t>
            </a:r>
            <a:endParaRPr sz="2200" b="1" i="0" u="none" strike="noStrike" cap="none" dirty="0">
              <a:solidFill>
                <a:srgbClr val="2D348E"/>
              </a:solidFill>
              <a:latin typeface="Trebuchet MS"/>
              <a:ea typeface="Trebuchet MS"/>
              <a:cs typeface="Trebuchet MS"/>
              <a:sym typeface="Trebuchet MS"/>
            </a:endParaRPr>
          </a:p>
          <a:p>
            <a:pPr marL="596900" marR="0" lvl="0" indent="-457200" algn="l" rtl="0">
              <a:lnSpc>
                <a:spcPct val="100000"/>
              </a:lnSpc>
              <a:spcBef>
                <a:spcPts val="0"/>
              </a:spcBef>
              <a:spcAft>
                <a:spcPts val="0"/>
              </a:spcAft>
              <a:buClr>
                <a:srgbClr val="000000"/>
              </a:buClr>
              <a:buSzPts val="2200"/>
              <a:buFont typeface="+mj-lt"/>
              <a:buAutoNum type="arabicPeriod"/>
            </a:pPr>
            <a:endParaRPr sz="2200" b="1" i="0" u="none" strike="noStrike" cap="none" dirty="0">
              <a:solidFill>
                <a:srgbClr val="2D348E"/>
              </a:solidFill>
              <a:latin typeface="Trebuchet MS"/>
              <a:ea typeface="Trebuchet MS"/>
              <a:cs typeface="Trebuchet MS"/>
              <a:sym typeface="Trebuchet MS"/>
            </a:endParaRPr>
          </a:p>
          <a:p>
            <a:pPr marL="457200" marR="0" lvl="0" indent="-457200" algn="l" rtl="0">
              <a:lnSpc>
                <a:spcPct val="100000"/>
              </a:lnSpc>
              <a:spcBef>
                <a:spcPts val="0"/>
              </a:spcBef>
              <a:spcAft>
                <a:spcPts val="0"/>
              </a:spcAft>
              <a:buClr>
                <a:srgbClr val="000000"/>
              </a:buClr>
              <a:buSzPts val="2200"/>
              <a:buFont typeface="Trebuchet MS"/>
              <a:buAutoNum type="arabicPeriod"/>
            </a:pPr>
            <a:r>
              <a:rPr lang="en-US" sz="2200" b="0" i="0" u="none" strike="noStrike" cap="none" dirty="0">
                <a:solidFill>
                  <a:srgbClr val="000000"/>
                </a:solidFill>
                <a:latin typeface="Trebuchet MS"/>
                <a:ea typeface="Trebuchet MS"/>
                <a:cs typeface="Trebuchet MS"/>
                <a:sym typeface="Trebuchet MS"/>
              </a:rPr>
              <a:t>Who are they? </a:t>
            </a:r>
            <a:endParaRPr dirty="0"/>
          </a:p>
          <a:p>
            <a:pPr marL="596900" marR="0" lvl="0" indent="-457200" algn="l" rtl="0">
              <a:lnSpc>
                <a:spcPct val="100000"/>
              </a:lnSpc>
              <a:spcBef>
                <a:spcPts val="0"/>
              </a:spcBef>
              <a:spcAft>
                <a:spcPts val="0"/>
              </a:spcAft>
              <a:buClr>
                <a:srgbClr val="000000"/>
              </a:buClr>
              <a:buSzPts val="2200"/>
              <a:buFont typeface="+mj-lt"/>
              <a:buAutoNum type="arabicPeriod"/>
            </a:pPr>
            <a:endParaRPr sz="2200" b="0" i="0" u="none" strike="noStrike" cap="none" dirty="0">
              <a:solidFill>
                <a:srgbClr val="000000"/>
              </a:solidFill>
              <a:latin typeface="Trebuchet MS"/>
              <a:ea typeface="Trebuchet MS"/>
              <a:cs typeface="Trebuchet MS"/>
              <a:sym typeface="Trebuchet MS"/>
            </a:endParaRPr>
          </a:p>
          <a:p>
            <a:pPr marL="596900" marR="0" lvl="0" indent="-457200" algn="l" rtl="0">
              <a:lnSpc>
                <a:spcPct val="100000"/>
              </a:lnSpc>
              <a:spcBef>
                <a:spcPts val="0"/>
              </a:spcBef>
              <a:spcAft>
                <a:spcPts val="0"/>
              </a:spcAft>
              <a:buClr>
                <a:srgbClr val="000000"/>
              </a:buClr>
              <a:buSzPts val="2200"/>
              <a:buFont typeface="+mj-lt"/>
              <a:buAutoNum type="arabicPeriod"/>
            </a:pPr>
            <a:endParaRPr sz="2200" b="0" i="0" u="none" strike="noStrike" cap="none" dirty="0">
              <a:solidFill>
                <a:srgbClr val="2D348E"/>
              </a:solidFill>
              <a:latin typeface="Trebuchet MS"/>
              <a:ea typeface="Trebuchet MS"/>
              <a:cs typeface="Trebuchet MS"/>
              <a:sym typeface="Trebuchet MS"/>
            </a:endParaRPr>
          </a:p>
          <a:p>
            <a:pPr marL="457200" marR="0" lvl="0" indent="-457200" algn="l" rtl="0">
              <a:lnSpc>
                <a:spcPct val="100000"/>
              </a:lnSpc>
              <a:spcBef>
                <a:spcPts val="0"/>
              </a:spcBef>
              <a:spcAft>
                <a:spcPts val="0"/>
              </a:spcAft>
              <a:buClr>
                <a:srgbClr val="000000"/>
              </a:buClr>
              <a:buSzPts val="2200"/>
              <a:buFont typeface="Trebuchet MS"/>
              <a:buAutoNum type="arabicPeriod"/>
            </a:pPr>
            <a:r>
              <a:rPr lang="en-US" sz="2200" b="1" i="0" u="none" strike="noStrike" cap="none" dirty="0">
                <a:solidFill>
                  <a:srgbClr val="000000"/>
                </a:solidFill>
                <a:latin typeface="Trebuchet MS"/>
                <a:ea typeface="Trebuchet MS"/>
                <a:cs typeface="Trebuchet MS"/>
                <a:sym typeface="Trebuchet MS"/>
              </a:rPr>
              <a:t>What services do you give them</a:t>
            </a:r>
            <a:r>
              <a:rPr lang="en-US" sz="2200" b="0" i="0" u="none" strike="noStrike" cap="none" dirty="0">
                <a:solidFill>
                  <a:srgbClr val="000000"/>
                </a:solidFill>
                <a:latin typeface="Trebuchet MS"/>
                <a:ea typeface="Trebuchet MS"/>
                <a:cs typeface="Trebuchet MS"/>
                <a:sym typeface="Trebuchet MS"/>
              </a:rPr>
              <a:t>? </a:t>
            </a:r>
            <a:endParaRPr dirty="0"/>
          </a:p>
          <a:p>
            <a:pPr marL="596900" marR="0" lvl="0" indent="-457200" algn="l" rtl="0">
              <a:lnSpc>
                <a:spcPct val="100000"/>
              </a:lnSpc>
              <a:spcBef>
                <a:spcPts val="0"/>
              </a:spcBef>
              <a:spcAft>
                <a:spcPts val="0"/>
              </a:spcAft>
              <a:buClr>
                <a:srgbClr val="000000"/>
              </a:buClr>
              <a:buSzPts val="2200"/>
              <a:buFont typeface="+mj-lt"/>
              <a:buAutoNum type="arabicPeriod"/>
            </a:pPr>
            <a:endParaRPr sz="2200" b="0" i="0" u="none" strike="noStrike" cap="none" dirty="0">
              <a:solidFill>
                <a:srgbClr val="000000"/>
              </a:solidFill>
              <a:latin typeface="Trebuchet MS"/>
              <a:ea typeface="Trebuchet MS"/>
              <a:cs typeface="Trebuchet MS"/>
              <a:sym typeface="Trebuchet MS"/>
            </a:endParaRPr>
          </a:p>
          <a:p>
            <a:pPr marL="457200" marR="0" lvl="0" indent="-457200" algn="l" rtl="0">
              <a:lnSpc>
                <a:spcPct val="100000"/>
              </a:lnSpc>
              <a:spcBef>
                <a:spcPts val="0"/>
              </a:spcBef>
              <a:spcAft>
                <a:spcPts val="0"/>
              </a:spcAft>
              <a:buFont typeface="+mj-lt"/>
              <a:buAutoNum type="arabicPeriod"/>
            </a:pPr>
            <a:endParaRPr sz="2200" b="0" i="0" u="none" strike="noStrike" cap="none" dirty="0">
              <a:solidFill>
                <a:srgbClr val="000000"/>
              </a:solidFill>
              <a:latin typeface="Trebuchet MS"/>
              <a:ea typeface="Trebuchet MS"/>
              <a:cs typeface="Trebuchet MS"/>
              <a:sym typeface="Trebuchet MS"/>
            </a:endParaRPr>
          </a:p>
          <a:p>
            <a:pPr marL="457200" marR="0" lvl="0" indent="-457200" algn="l" rtl="0">
              <a:lnSpc>
                <a:spcPct val="100000"/>
              </a:lnSpc>
              <a:spcBef>
                <a:spcPts val="0"/>
              </a:spcBef>
              <a:spcAft>
                <a:spcPts val="0"/>
              </a:spcAft>
              <a:buClr>
                <a:srgbClr val="000000"/>
              </a:buClr>
              <a:buSzPts val="2200"/>
              <a:buFont typeface="Trebuchet MS"/>
              <a:buAutoNum type="arabicPeriod"/>
            </a:pPr>
            <a:r>
              <a:rPr lang="en-US" sz="2200" b="1" i="0" u="none" strike="noStrike" cap="none" dirty="0">
                <a:solidFill>
                  <a:srgbClr val="000000"/>
                </a:solidFill>
                <a:latin typeface="Trebuchet MS"/>
                <a:ea typeface="Trebuchet MS"/>
                <a:cs typeface="Trebuchet MS"/>
                <a:sym typeface="Trebuchet MS"/>
              </a:rPr>
              <a:t>What does it cost?</a:t>
            </a:r>
            <a:r>
              <a:rPr lang="en-US" sz="2200" b="0" i="0" u="none" strike="noStrike" cap="none" dirty="0">
                <a:solidFill>
                  <a:srgbClr val="000000"/>
                </a:solidFill>
                <a:latin typeface="Trebuchet MS"/>
                <a:ea typeface="Trebuchet MS"/>
                <a:cs typeface="Trebuchet MS"/>
                <a:sym typeface="Trebuchet MS"/>
              </a:rPr>
              <a:t> </a:t>
            </a:r>
            <a:endParaRPr dirty="0"/>
          </a:p>
          <a:p>
            <a:pPr marL="596900" marR="0" lvl="0" indent="-457200" algn="l" rtl="0">
              <a:lnSpc>
                <a:spcPct val="100000"/>
              </a:lnSpc>
              <a:spcBef>
                <a:spcPts val="0"/>
              </a:spcBef>
              <a:spcAft>
                <a:spcPts val="0"/>
              </a:spcAft>
              <a:buClr>
                <a:srgbClr val="000000"/>
              </a:buClr>
              <a:buSzPts val="2200"/>
              <a:buFont typeface="+mj-lt"/>
              <a:buAutoNum type="arabicPeriod"/>
            </a:pPr>
            <a:endParaRPr sz="2200" b="0" i="0" u="none" strike="noStrike" cap="none" dirty="0">
              <a:solidFill>
                <a:srgbClr val="000000"/>
              </a:solidFill>
              <a:latin typeface="Trebuchet MS"/>
              <a:ea typeface="Trebuchet MS"/>
              <a:cs typeface="Trebuchet MS"/>
              <a:sym typeface="Trebuchet MS"/>
            </a:endParaRPr>
          </a:p>
          <a:p>
            <a:pPr marL="457200" marR="0" lvl="0" indent="-457200" algn="l" rtl="0">
              <a:lnSpc>
                <a:spcPct val="100000"/>
              </a:lnSpc>
              <a:spcBef>
                <a:spcPts val="0"/>
              </a:spcBef>
              <a:spcAft>
                <a:spcPts val="0"/>
              </a:spcAft>
              <a:buClr>
                <a:srgbClr val="000000"/>
              </a:buClr>
              <a:buSzPts val="2200"/>
              <a:buFont typeface="Trebuchet MS"/>
              <a:buAutoNum type="arabicPeriod"/>
            </a:pPr>
            <a:r>
              <a:rPr lang="en-US" sz="2200" b="1" i="0" u="none" strike="noStrike" cap="none" dirty="0">
                <a:solidFill>
                  <a:srgbClr val="000000"/>
                </a:solidFill>
                <a:latin typeface="Trebuchet MS"/>
                <a:ea typeface="Trebuchet MS"/>
                <a:cs typeface="Trebuchet MS"/>
                <a:sym typeface="Trebuchet MS"/>
              </a:rPr>
              <a:t>What does it cost per service delivered? </a:t>
            </a:r>
            <a:endParaRPr b="1" dirty="0"/>
          </a:p>
          <a:p>
            <a:pPr marL="596900" marR="0" lvl="0" indent="-457200" algn="l" rtl="0">
              <a:lnSpc>
                <a:spcPct val="100000"/>
              </a:lnSpc>
              <a:spcBef>
                <a:spcPts val="0"/>
              </a:spcBef>
              <a:spcAft>
                <a:spcPts val="0"/>
              </a:spcAft>
              <a:buClr>
                <a:srgbClr val="000000"/>
              </a:buClr>
              <a:buSzPts val="2200"/>
              <a:buFont typeface="+mj-lt"/>
              <a:buAutoNum type="arabicPeriod"/>
            </a:pPr>
            <a:endParaRPr sz="2200" b="0" i="0" u="none" strike="noStrike" cap="none" dirty="0">
              <a:solidFill>
                <a:srgbClr val="000000"/>
              </a:solidFill>
              <a:latin typeface="Trebuchet MS"/>
              <a:ea typeface="Trebuchet MS"/>
              <a:cs typeface="Trebuchet MS"/>
              <a:sym typeface="Trebuchet MS"/>
            </a:endParaRPr>
          </a:p>
          <a:p>
            <a:pPr marL="596900" marR="0" lvl="0" indent="-457200" algn="l" rtl="0">
              <a:lnSpc>
                <a:spcPct val="100000"/>
              </a:lnSpc>
              <a:spcBef>
                <a:spcPts val="0"/>
              </a:spcBef>
              <a:spcAft>
                <a:spcPts val="0"/>
              </a:spcAft>
              <a:buClr>
                <a:srgbClr val="000000"/>
              </a:buClr>
              <a:buSzPts val="2200"/>
              <a:buFont typeface="+mj-lt"/>
              <a:buAutoNum type="arabicPeriod"/>
            </a:pPr>
            <a:endParaRPr sz="2200" b="0" i="0" u="none" strike="noStrike" cap="none" dirty="0">
              <a:solidFill>
                <a:srgbClr val="2D348E"/>
              </a:solidFill>
              <a:latin typeface="Trebuchet MS"/>
              <a:ea typeface="Trebuchet MS"/>
              <a:cs typeface="Trebuchet MS"/>
              <a:sym typeface="Trebuchet MS"/>
            </a:endParaRPr>
          </a:p>
          <a:p>
            <a:pPr marL="457200" marR="0" lvl="0" indent="-457200" algn="l" rtl="0">
              <a:lnSpc>
                <a:spcPct val="100000"/>
              </a:lnSpc>
              <a:spcBef>
                <a:spcPts val="0"/>
              </a:spcBef>
              <a:spcAft>
                <a:spcPts val="0"/>
              </a:spcAft>
              <a:buClr>
                <a:srgbClr val="000000"/>
              </a:buClr>
              <a:buSzPts val="2200"/>
              <a:buFont typeface="Trebuchet MS"/>
              <a:buAutoNum type="arabicPeriod"/>
            </a:pPr>
            <a:r>
              <a:rPr lang="en-US" sz="2200" b="1" i="0" u="none" strike="noStrike" cap="none" dirty="0">
                <a:solidFill>
                  <a:srgbClr val="000000"/>
                </a:solidFill>
                <a:latin typeface="Trebuchet MS"/>
                <a:ea typeface="Trebuchet MS"/>
                <a:cs typeface="Trebuchet MS"/>
                <a:sym typeface="Trebuchet MS"/>
              </a:rPr>
              <a:t>What happens to the clients as a result of the service</a:t>
            </a:r>
            <a:r>
              <a:rPr lang="en-US" sz="2200" b="0" i="0" u="none" strike="noStrike" cap="none" dirty="0">
                <a:solidFill>
                  <a:srgbClr val="000000"/>
                </a:solidFill>
                <a:latin typeface="Trebuchet MS"/>
                <a:ea typeface="Trebuchet MS"/>
                <a:cs typeface="Trebuchet MS"/>
                <a:sym typeface="Trebuchet MS"/>
              </a:rPr>
              <a:t>? </a:t>
            </a:r>
            <a:endParaRPr dirty="0"/>
          </a:p>
          <a:p>
            <a:pPr marL="596900" marR="0" lvl="0" indent="-457200" algn="l" rtl="0">
              <a:lnSpc>
                <a:spcPct val="100000"/>
              </a:lnSpc>
              <a:spcBef>
                <a:spcPts val="0"/>
              </a:spcBef>
              <a:spcAft>
                <a:spcPts val="0"/>
              </a:spcAft>
              <a:buClr>
                <a:srgbClr val="000000"/>
              </a:buClr>
              <a:buSzPts val="2200"/>
              <a:buFont typeface="+mj-lt"/>
              <a:buAutoNum type="arabicPeriod"/>
            </a:pPr>
            <a:endParaRPr sz="2200" b="0" i="0" u="none" strike="noStrike" cap="none" dirty="0">
              <a:solidFill>
                <a:srgbClr val="000000"/>
              </a:solidFill>
              <a:latin typeface="Trebuchet MS"/>
              <a:ea typeface="Trebuchet MS"/>
              <a:cs typeface="Trebuchet MS"/>
              <a:sym typeface="Trebuchet MS"/>
            </a:endParaRPr>
          </a:p>
          <a:p>
            <a:pPr marL="596900" marR="0" lvl="0" indent="-457200" algn="l" rtl="0">
              <a:lnSpc>
                <a:spcPct val="100000"/>
              </a:lnSpc>
              <a:spcBef>
                <a:spcPts val="0"/>
              </a:spcBef>
              <a:spcAft>
                <a:spcPts val="0"/>
              </a:spcAft>
              <a:buClr>
                <a:srgbClr val="000000"/>
              </a:buClr>
              <a:buSzPts val="2200"/>
              <a:buFont typeface="+mj-lt"/>
              <a:buAutoNum type="arabicPeriod"/>
            </a:pPr>
            <a:endParaRPr sz="2200" b="0" i="0" u="none" strike="noStrike" cap="none" dirty="0">
              <a:solidFill>
                <a:srgbClr val="000000"/>
              </a:solidFill>
              <a:latin typeface="Trebuchet MS"/>
              <a:ea typeface="Trebuchet MS"/>
              <a:cs typeface="Trebuchet MS"/>
              <a:sym typeface="Trebuchet MS"/>
            </a:endParaRPr>
          </a:p>
          <a:p>
            <a:pPr marL="596900" marR="0" lvl="0" indent="-457200" algn="l" rtl="0">
              <a:lnSpc>
                <a:spcPct val="100000"/>
              </a:lnSpc>
              <a:spcBef>
                <a:spcPts val="0"/>
              </a:spcBef>
              <a:spcAft>
                <a:spcPts val="0"/>
              </a:spcAft>
              <a:buClr>
                <a:srgbClr val="000000"/>
              </a:buClr>
              <a:buSzPts val="2200"/>
              <a:buFont typeface="+mj-lt"/>
              <a:buAutoNum type="arabicPeriod"/>
            </a:pPr>
            <a:endParaRPr sz="2200" b="0" i="0" u="none" strike="noStrike" cap="none" dirty="0">
              <a:solidFill>
                <a:srgbClr val="000000"/>
              </a:solidFill>
              <a:latin typeface="Trebuchet MS"/>
              <a:ea typeface="Trebuchet MS"/>
              <a:cs typeface="Trebuchet MS"/>
              <a:sym typeface="Trebuchet MS"/>
            </a:endParaRPr>
          </a:p>
          <a:p>
            <a:pPr marL="457200" marR="0" lvl="0" indent="-457200" algn="l" rtl="0">
              <a:lnSpc>
                <a:spcPct val="100000"/>
              </a:lnSpc>
              <a:spcBef>
                <a:spcPts val="0"/>
              </a:spcBef>
              <a:spcAft>
                <a:spcPts val="0"/>
              </a:spcAft>
              <a:buClr>
                <a:srgbClr val="000000"/>
              </a:buClr>
              <a:buSzPts val="2200"/>
              <a:buFont typeface="Trebuchet MS"/>
              <a:buAutoNum type="arabicPeriod"/>
            </a:pPr>
            <a:r>
              <a:rPr lang="en-US" sz="2200" b="1" i="0" u="none" strike="noStrike" cap="none" dirty="0">
                <a:solidFill>
                  <a:srgbClr val="000000"/>
                </a:solidFill>
                <a:latin typeface="Trebuchet MS"/>
                <a:ea typeface="Trebuchet MS"/>
                <a:cs typeface="Trebuchet MS"/>
                <a:sym typeface="Trebuchet MS"/>
              </a:rPr>
              <a:t>What does it cost per outcome?</a:t>
            </a:r>
            <a:r>
              <a:rPr lang="en-US" sz="2200" b="0" i="0" u="none" strike="noStrike" cap="none" dirty="0">
                <a:solidFill>
                  <a:srgbClr val="000000"/>
                </a:solidFill>
                <a:latin typeface="Trebuchet MS"/>
                <a:ea typeface="Trebuchet MS"/>
                <a:cs typeface="Trebuchet MS"/>
                <a:sym typeface="Trebuchet MS"/>
              </a:rPr>
              <a:t> </a:t>
            </a:r>
            <a:endParaRPr sz="2200" b="0" i="0" u="none" strike="noStrike" cap="none" dirty="0">
              <a:solidFill>
                <a:srgbClr val="2D348E"/>
              </a:solidFill>
              <a:latin typeface="Trebuchet MS"/>
              <a:ea typeface="Trebuchet MS"/>
              <a:cs typeface="Trebuchet MS"/>
              <a:sym typeface="Trebuchet MS"/>
            </a:endParaRPr>
          </a:p>
          <a:p>
            <a:pPr marL="457200" marR="0" lvl="0" indent="-304800" algn="l" rtl="0">
              <a:lnSpc>
                <a:spcPct val="100000"/>
              </a:lnSpc>
              <a:spcBef>
                <a:spcPts val="0"/>
              </a:spcBef>
              <a:spcAft>
                <a:spcPts val="0"/>
              </a:spcAft>
              <a:buClr>
                <a:srgbClr val="000000"/>
              </a:buClr>
              <a:buSzPts val="2400"/>
              <a:buFont typeface="Arial"/>
              <a:buNone/>
            </a:pPr>
            <a:endParaRPr sz="2400" b="0" i="0" u="none" strike="noStrike" cap="none" dirty="0">
              <a:solidFill>
                <a:srgbClr val="000000"/>
              </a:solidFill>
              <a:latin typeface="Arial"/>
              <a:ea typeface="Arial"/>
              <a:cs typeface="Arial"/>
              <a:sym typeface="Arial"/>
            </a:endParaRPr>
          </a:p>
          <a:p>
            <a:pPr marL="457200" marR="0" lvl="0" indent="-304800" algn="l" rtl="0">
              <a:lnSpc>
                <a:spcPct val="100000"/>
              </a:lnSpc>
              <a:spcBef>
                <a:spcPts val="0"/>
              </a:spcBef>
              <a:spcAft>
                <a:spcPts val="0"/>
              </a:spcAft>
              <a:buClr>
                <a:srgbClr val="000000"/>
              </a:buClr>
              <a:buSzPts val="2400"/>
              <a:buFont typeface="Arial"/>
              <a:buNone/>
            </a:pPr>
            <a:endParaRPr sz="2400" b="0" i="0" u="none" strike="noStrike" cap="none" dirty="0">
              <a:solidFill>
                <a:srgbClr val="000000"/>
              </a:solidFill>
              <a:latin typeface="Arial"/>
              <a:ea typeface="Arial"/>
              <a:cs typeface="Arial"/>
              <a:sym typeface="Arial"/>
            </a:endParaRPr>
          </a:p>
          <a:p>
            <a:pPr marL="457200" marR="0" lvl="0" indent="-304800" algn="l" rtl="0">
              <a:lnSpc>
                <a:spcPct val="100000"/>
              </a:lnSpc>
              <a:spcBef>
                <a:spcPts val="0"/>
              </a:spcBef>
              <a:spcAft>
                <a:spcPts val="0"/>
              </a:spcAft>
              <a:buClr>
                <a:srgbClr val="000000"/>
              </a:buClr>
              <a:buSzPts val="2400"/>
              <a:buFont typeface="Arial"/>
              <a:buNone/>
            </a:pPr>
            <a:endParaRPr sz="2400" b="0" i="0" u="none" strike="noStrike" cap="none" dirty="0">
              <a:solidFill>
                <a:srgbClr val="000000"/>
              </a:solidFill>
              <a:latin typeface="Arial"/>
              <a:ea typeface="Arial"/>
              <a:cs typeface="Arial"/>
              <a:sym typeface="Arial"/>
            </a:endParaRPr>
          </a:p>
          <a:p>
            <a:pPr marL="457200" marR="0" lvl="0" indent="-304800" algn="l" rtl="0">
              <a:lnSpc>
                <a:spcPct val="100000"/>
              </a:lnSpc>
              <a:spcBef>
                <a:spcPts val="0"/>
              </a:spcBef>
              <a:spcAft>
                <a:spcPts val="0"/>
              </a:spcAft>
              <a:buClr>
                <a:srgbClr val="000000"/>
              </a:buClr>
              <a:buSzPts val="2400"/>
              <a:buFont typeface="Arial"/>
              <a:buNone/>
            </a:pPr>
            <a:endParaRPr sz="2400" b="0" i="0" u="none" strike="noStrike" cap="none" dirty="0">
              <a:solidFill>
                <a:srgbClr val="000000"/>
              </a:solidFill>
              <a:latin typeface="Trebuchet MS"/>
              <a:ea typeface="Trebuchet MS"/>
              <a:cs typeface="Trebuchet MS"/>
              <a:sym typeface="Trebuchet MS"/>
            </a:endParaRPr>
          </a:p>
          <a:p>
            <a:pPr marL="457200" marR="0" lvl="0" indent="-304800" algn="l" rtl="0">
              <a:lnSpc>
                <a:spcPct val="100000"/>
              </a:lnSpc>
              <a:spcBef>
                <a:spcPts val="0"/>
              </a:spcBef>
              <a:spcAft>
                <a:spcPts val="0"/>
              </a:spcAft>
              <a:buClr>
                <a:srgbClr val="000000"/>
              </a:buClr>
              <a:buSzPts val="2400"/>
              <a:buFont typeface="Arial"/>
              <a:buNone/>
            </a:pPr>
            <a:endParaRPr sz="2400" b="0" i="0" u="none" strike="noStrike" cap="none" dirty="0">
              <a:solidFill>
                <a:srgbClr val="000000"/>
              </a:solidFill>
              <a:latin typeface="Trebuchet MS"/>
              <a:ea typeface="Trebuchet MS"/>
              <a:cs typeface="Trebuchet MS"/>
              <a:sym typeface="Trebuchet MS"/>
            </a:endParaRPr>
          </a:p>
          <a:p>
            <a:pPr marL="457200" marR="0" lvl="0" indent="-304800" algn="l" rtl="0">
              <a:lnSpc>
                <a:spcPct val="100000"/>
              </a:lnSpc>
              <a:spcBef>
                <a:spcPts val="0"/>
              </a:spcBef>
              <a:spcAft>
                <a:spcPts val="0"/>
              </a:spcAft>
              <a:buClr>
                <a:srgbClr val="000000"/>
              </a:buClr>
              <a:buSzPts val="2400"/>
              <a:buFont typeface="Arial"/>
              <a:buNone/>
            </a:pPr>
            <a:endParaRPr sz="2400" b="0" i="0" u="none" strike="noStrike" cap="none" dirty="0">
              <a:solidFill>
                <a:srgbClr val="000000"/>
              </a:solidFill>
              <a:latin typeface="Trebuchet MS"/>
              <a:ea typeface="Trebuchet MS"/>
              <a:cs typeface="Trebuchet MS"/>
              <a:sym typeface="Trebuchet MS"/>
            </a:endParaRPr>
          </a:p>
          <a:p>
            <a:pPr marL="0" marR="0" lvl="0" indent="0" algn="l" rtl="0">
              <a:lnSpc>
                <a:spcPct val="100000"/>
              </a:lnSpc>
              <a:spcBef>
                <a:spcPts val="0"/>
              </a:spcBef>
              <a:spcAft>
                <a:spcPts val="0"/>
              </a:spcAft>
              <a:buNone/>
            </a:pPr>
            <a:endParaRPr sz="2400" b="1" i="0" u="none" strike="noStrike" cap="none" dirty="0">
              <a:solidFill>
                <a:srgbClr val="2D348E"/>
              </a:solidFill>
              <a:latin typeface="Trebuchet MS"/>
              <a:ea typeface="Trebuchet MS"/>
              <a:cs typeface="Trebuchet MS"/>
              <a:sym typeface="Trebuchet MS"/>
            </a:endParaRPr>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sp>
        <p:nvSpPr>
          <p:cNvPr id="1002" name="Google Shape;1002;p46"/>
          <p:cNvSpPr txBox="1"/>
          <p:nvPr/>
        </p:nvSpPr>
        <p:spPr>
          <a:xfrm>
            <a:off x="5808884" y="1755574"/>
            <a:ext cx="2196600" cy="430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200" b="1" i="0" u="none" strike="noStrike" cap="none" dirty="0">
                <a:solidFill>
                  <a:srgbClr val="2D348E"/>
                </a:solidFill>
                <a:latin typeface="Trebuchet MS"/>
                <a:ea typeface="Trebuchet MS"/>
                <a:cs typeface="Trebuchet MS"/>
                <a:sym typeface="Trebuchet MS"/>
              </a:rPr>
              <a:t>100</a:t>
            </a:r>
            <a:endParaRPr sz="2200" b="0" i="0" u="none" strike="noStrike" cap="none" dirty="0">
              <a:solidFill>
                <a:srgbClr val="000000"/>
              </a:solidFill>
              <a:latin typeface="Arial"/>
              <a:ea typeface="Arial"/>
              <a:cs typeface="Arial"/>
              <a:sym typeface="Arial"/>
            </a:endParaRPr>
          </a:p>
        </p:txBody>
      </p:sp>
      <p:sp>
        <p:nvSpPr>
          <p:cNvPr id="1003" name="Google Shape;1003;p46"/>
          <p:cNvSpPr txBox="1"/>
          <p:nvPr/>
        </p:nvSpPr>
        <p:spPr>
          <a:xfrm>
            <a:off x="3714752" y="4417436"/>
            <a:ext cx="6769696" cy="430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200" b="1" i="0" u="none" strike="noStrike" cap="none" dirty="0">
                <a:solidFill>
                  <a:srgbClr val="2D348E"/>
                </a:solidFill>
                <a:latin typeface="Trebuchet MS"/>
                <a:ea typeface="Trebuchet MS"/>
                <a:cs typeface="Trebuchet MS"/>
                <a:sym typeface="Trebuchet MS"/>
              </a:rPr>
              <a:t>$100,000 for the total program</a:t>
            </a:r>
            <a:endParaRPr sz="1400" b="0" i="0" u="none" strike="noStrike" cap="none" dirty="0">
              <a:solidFill>
                <a:srgbClr val="000000"/>
              </a:solidFill>
              <a:latin typeface="Arial"/>
              <a:ea typeface="Arial"/>
              <a:cs typeface="Arial"/>
              <a:sym typeface="Arial"/>
            </a:endParaRPr>
          </a:p>
        </p:txBody>
      </p:sp>
      <p:sp>
        <p:nvSpPr>
          <p:cNvPr id="1004" name="Google Shape;1004;p46"/>
          <p:cNvSpPr txBox="1"/>
          <p:nvPr/>
        </p:nvSpPr>
        <p:spPr>
          <a:xfrm>
            <a:off x="1150484" y="5450958"/>
            <a:ext cx="11376479" cy="430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200" b="1" i="0" u="none" strike="noStrike" cap="none" dirty="0">
                <a:solidFill>
                  <a:srgbClr val="2D348E"/>
                </a:solidFill>
                <a:latin typeface="Trebuchet MS"/>
                <a:ea typeface="Trebuchet MS"/>
                <a:cs typeface="Trebuchet MS"/>
                <a:sym typeface="Trebuchet MS"/>
              </a:rPr>
              <a:t>$100,000/100 = $1,000/job readiness/training/placement package or $1,000/client.</a:t>
            </a:r>
            <a:endParaRPr sz="1400" b="1" i="0" u="none" strike="noStrike" cap="none" dirty="0">
              <a:solidFill>
                <a:srgbClr val="000000"/>
              </a:solidFill>
              <a:latin typeface="Arial"/>
              <a:ea typeface="Arial"/>
              <a:cs typeface="Arial"/>
              <a:sym typeface="Arial"/>
            </a:endParaRPr>
          </a:p>
        </p:txBody>
      </p:sp>
      <p:grpSp>
        <p:nvGrpSpPr>
          <p:cNvPr id="1005" name="Google Shape;1005;p46"/>
          <p:cNvGrpSpPr/>
          <p:nvPr/>
        </p:nvGrpSpPr>
        <p:grpSpPr>
          <a:xfrm>
            <a:off x="1226684" y="6094026"/>
            <a:ext cx="12109073" cy="1115786"/>
            <a:chOff x="1187939" y="6760993"/>
            <a:chExt cx="12109073" cy="1115786"/>
          </a:xfrm>
        </p:grpSpPr>
        <p:sp>
          <p:nvSpPr>
            <p:cNvPr id="1006" name="Google Shape;1006;p46"/>
            <p:cNvSpPr txBox="1"/>
            <p:nvPr/>
          </p:nvSpPr>
          <p:spPr>
            <a:xfrm>
              <a:off x="8306968" y="6760993"/>
              <a:ext cx="4526001" cy="4308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200" b="1" i="0" u="none" strike="noStrike" cap="none" dirty="0">
                  <a:solidFill>
                    <a:srgbClr val="2D348E"/>
                  </a:solidFill>
                  <a:latin typeface="Trebuchet MS"/>
                  <a:ea typeface="Trebuchet MS"/>
                  <a:cs typeface="Trebuchet MS"/>
                  <a:sym typeface="Trebuchet MS"/>
                </a:rPr>
                <a:t>10 clients or 10% of the program</a:t>
              </a:r>
              <a:endParaRPr sz="2200" b="1" i="0" u="none" strike="noStrike" cap="none" dirty="0">
                <a:solidFill>
                  <a:srgbClr val="000000"/>
                </a:solidFill>
                <a:latin typeface="Arial"/>
                <a:ea typeface="Arial"/>
                <a:cs typeface="Arial"/>
                <a:sym typeface="Arial"/>
              </a:endParaRPr>
            </a:p>
          </p:txBody>
        </p:sp>
        <p:sp>
          <p:nvSpPr>
            <p:cNvPr id="1007" name="Google Shape;1007;p46"/>
            <p:cNvSpPr txBox="1"/>
            <p:nvPr/>
          </p:nvSpPr>
          <p:spPr>
            <a:xfrm>
              <a:off x="1187939" y="7107338"/>
              <a:ext cx="12109073"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200" b="1" i="0" u="none" strike="noStrike" cap="none">
                  <a:solidFill>
                    <a:srgbClr val="2D348E"/>
                  </a:solidFill>
                  <a:latin typeface="Trebuchet MS"/>
                  <a:ea typeface="Trebuchet MS"/>
                  <a:cs typeface="Trebuchet MS"/>
                  <a:sym typeface="Trebuchet MS"/>
                </a:rPr>
                <a:t>participants will obtain a full time job above minimum wage with employer provided benefits.</a:t>
              </a:r>
              <a:endParaRPr sz="2200" b="0" i="0" u="none" strike="noStrike" cap="none">
                <a:solidFill>
                  <a:srgbClr val="000000"/>
                </a:solidFill>
                <a:latin typeface="Arial"/>
                <a:ea typeface="Arial"/>
                <a:cs typeface="Arial"/>
                <a:sym typeface="Arial"/>
              </a:endParaRPr>
            </a:p>
          </p:txBody>
        </p:sp>
      </p:grpSp>
      <p:grpSp>
        <p:nvGrpSpPr>
          <p:cNvPr id="1008" name="Google Shape;1008;p46"/>
          <p:cNvGrpSpPr/>
          <p:nvPr/>
        </p:nvGrpSpPr>
        <p:grpSpPr>
          <a:xfrm>
            <a:off x="1282639" y="3427414"/>
            <a:ext cx="11325290" cy="727896"/>
            <a:chOff x="1239128" y="3773452"/>
            <a:chExt cx="11325290" cy="727896"/>
          </a:xfrm>
        </p:grpSpPr>
        <p:sp>
          <p:nvSpPr>
            <p:cNvPr id="1009" name="Google Shape;1009;p46"/>
            <p:cNvSpPr txBox="1"/>
            <p:nvPr/>
          </p:nvSpPr>
          <p:spPr>
            <a:xfrm>
              <a:off x="5573518" y="3773452"/>
              <a:ext cx="6990900" cy="4308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200" b="1" i="0" u="none" strike="noStrike" cap="none" dirty="0">
                  <a:solidFill>
                    <a:srgbClr val="2D348E"/>
                  </a:solidFill>
                  <a:latin typeface="Trebuchet MS"/>
                  <a:ea typeface="Trebuchet MS"/>
                  <a:cs typeface="Trebuchet MS"/>
                  <a:sym typeface="Trebuchet MS"/>
                </a:rPr>
                <a:t>A package of job readiness training, job placement</a:t>
              </a:r>
              <a:endParaRPr sz="2200" b="1" i="0" u="none" strike="noStrike" cap="none" dirty="0">
                <a:solidFill>
                  <a:srgbClr val="000000"/>
                </a:solidFill>
                <a:latin typeface="Arial"/>
                <a:ea typeface="Arial"/>
                <a:cs typeface="Arial"/>
                <a:sym typeface="Arial"/>
              </a:endParaRPr>
            </a:p>
          </p:txBody>
        </p:sp>
        <p:sp>
          <p:nvSpPr>
            <p:cNvPr id="1010" name="Google Shape;1010;p46"/>
            <p:cNvSpPr txBox="1"/>
            <p:nvPr/>
          </p:nvSpPr>
          <p:spPr>
            <a:xfrm>
              <a:off x="1239128" y="4070461"/>
              <a:ext cx="10564644" cy="430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200" b="1" i="0" u="none" strike="noStrike" cap="none">
                  <a:solidFill>
                    <a:srgbClr val="2D348E"/>
                  </a:solidFill>
                  <a:latin typeface="Trebuchet MS"/>
                  <a:ea typeface="Trebuchet MS"/>
                  <a:cs typeface="Trebuchet MS"/>
                  <a:sym typeface="Trebuchet MS"/>
                </a:rPr>
                <a:t>and 90 day follow-up services after job placement.</a:t>
              </a:r>
              <a:endParaRPr sz="2200" b="0" i="0" u="none" strike="noStrike" cap="none">
                <a:solidFill>
                  <a:srgbClr val="000000"/>
                </a:solidFill>
                <a:latin typeface="Arial"/>
                <a:ea typeface="Arial"/>
                <a:cs typeface="Arial"/>
                <a:sym typeface="Arial"/>
              </a:endParaRPr>
            </a:p>
          </p:txBody>
        </p:sp>
      </p:grpSp>
      <p:grpSp>
        <p:nvGrpSpPr>
          <p:cNvPr id="1011" name="Google Shape;1011;p46"/>
          <p:cNvGrpSpPr/>
          <p:nvPr/>
        </p:nvGrpSpPr>
        <p:grpSpPr>
          <a:xfrm>
            <a:off x="1223979" y="2406652"/>
            <a:ext cx="11222020" cy="786245"/>
            <a:chOff x="1223979" y="2387602"/>
            <a:chExt cx="11222020" cy="786245"/>
          </a:xfrm>
        </p:grpSpPr>
        <p:sp>
          <p:nvSpPr>
            <p:cNvPr id="1012" name="Google Shape;1012;p46"/>
            <p:cNvSpPr txBox="1"/>
            <p:nvPr/>
          </p:nvSpPr>
          <p:spPr>
            <a:xfrm>
              <a:off x="3084847" y="2387602"/>
              <a:ext cx="9361152" cy="430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200" b="1" i="0" u="none" strike="noStrike" cap="none">
                  <a:solidFill>
                    <a:srgbClr val="2D348E"/>
                  </a:solidFill>
                  <a:latin typeface="Trebuchet MS"/>
                  <a:ea typeface="Trebuchet MS"/>
                  <a:cs typeface="Trebuchet MS"/>
                  <a:sym typeface="Trebuchet MS"/>
                </a:rPr>
                <a:t>Single unemployed women, ages 21-34 that are seeking employment</a:t>
              </a:r>
              <a:endParaRPr sz="2200" b="1" i="0" u="none" strike="noStrike" cap="none">
                <a:solidFill>
                  <a:srgbClr val="2D348E"/>
                </a:solidFill>
                <a:latin typeface="Trebuchet MS"/>
                <a:ea typeface="Trebuchet MS"/>
                <a:cs typeface="Trebuchet MS"/>
                <a:sym typeface="Trebuchet MS"/>
              </a:endParaRPr>
            </a:p>
          </p:txBody>
        </p:sp>
        <p:sp>
          <p:nvSpPr>
            <p:cNvPr id="1013" name="Google Shape;1013;p46"/>
            <p:cNvSpPr txBox="1"/>
            <p:nvPr/>
          </p:nvSpPr>
          <p:spPr>
            <a:xfrm>
              <a:off x="1223979" y="2742960"/>
              <a:ext cx="11152172" cy="430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200" b="1" i="0" u="none" strike="noStrike" cap="none">
                  <a:solidFill>
                    <a:srgbClr val="2D348E"/>
                  </a:solidFill>
                  <a:latin typeface="Trebuchet MS"/>
                  <a:ea typeface="Trebuchet MS"/>
                  <a:cs typeface="Trebuchet MS"/>
                  <a:sym typeface="Trebuchet MS"/>
                </a:rPr>
                <a:t>and have at least one child under the age of 12.</a:t>
              </a:r>
              <a:endParaRPr sz="2200" b="0" i="0" u="none" strike="noStrike" cap="none">
                <a:solidFill>
                  <a:srgbClr val="000000"/>
                </a:solidFill>
                <a:latin typeface="Arial"/>
                <a:ea typeface="Arial"/>
                <a:cs typeface="Arial"/>
                <a:sym typeface="Arial"/>
              </a:endParaRPr>
            </a:p>
          </p:txBody>
        </p:sp>
      </p:grpSp>
      <p:grpSp>
        <p:nvGrpSpPr>
          <p:cNvPr id="1014" name="Google Shape;1014;p46"/>
          <p:cNvGrpSpPr/>
          <p:nvPr/>
        </p:nvGrpSpPr>
        <p:grpSpPr>
          <a:xfrm>
            <a:off x="1244539" y="7421992"/>
            <a:ext cx="11325290" cy="1357428"/>
            <a:chOff x="1244539" y="7421992"/>
            <a:chExt cx="11325290" cy="1357428"/>
          </a:xfrm>
        </p:grpSpPr>
        <p:sp>
          <p:nvSpPr>
            <p:cNvPr id="1015" name="Google Shape;1015;p46"/>
            <p:cNvSpPr txBox="1"/>
            <p:nvPr/>
          </p:nvSpPr>
          <p:spPr>
            <a:xfrm>
              <a:off x="5617028" y="7421992"/>
              <a:ext cx="6446483" cy="4308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200" b="1" i="0" u="none" strike="noStrike" cap="none" dirty="0">
                  <a:solidFill>
                    <a:srgbClr val="2D348E"/>
                  </a:solidFill>
                  <a:latin typeface="Trebuchet MS"/>
                  <a:ea typeface="Trebuchet MS"/>
                  <a:cs typeface="Trebuchet MS"/>
                  <a:sym typeface="Trebuchet MS"/>
                </a:rPr>
                <a:t>$100,000/10 clients = $10,000/outcome.</a:t>
              </a:r>
              <a:endParaRPr sz="1400" b="1" i="0" u="none" strike="noStrike" cap="none" dirty="0">
                <a:solidFill>
                  <a:srgbClr val="000000"/>
                </a:solidFill>
                <a:latin typeface="Arial"/>
                <a:ea typeface="Arial"/>
                <a:cs typeface="Arial"/>
                <a:sym typeface="Arial"/>
              </a:endParaRPr>
            </a:p>
          </p:txBody>
        </p:sp>
        <p:sp>
          <p:nvSpPr>
            <p:cNvPr id="1016" name="Google Shape;1016;p46"/>
            <p:cNvSpPr txBox="1"/>
            <p:nvPr/>
          </p:nvSpPr>
          <p:spPr>
            <a:xfrm>
              <a:off x="1244539" y="7794535"/>
              <a:ext cx="11325290" cy="98488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200" b="1" i="0" u="none" strike="noStrike" cap="none" dirty="0">
                  <a:solidFill>
                    <a:srgbClr val="2D348E"/>
                  </a:solidFill>
                  <a:latin typeface="Trebuchet MS"/>
                  <a:ea typeface="Trebuchet MS"/>
                  <a:cs typeface="Trebuchet MS"/>
                  <a:sym typeface="Trebuchet MS"/>
                </a:rPr>
                <a:t>This means that the successful outcome (a full time job above minimum wage with employer provided benefits) cost $10,000 to produce.</a:t>
              </a:r>
              <a:endParaRPr sz="2200" b="1" i="0" u="none" strike="noStrike" cap="none" dirty="0">
                <a:solidFill>
                  <a:srgbClr val="2D348E"/>
                </a:solidFill>
                <a:latin typeface="Trebuchet MS"/>
                <a:ea typeface="Trebuchet MS"/>
                <a:cs typeface="Trebuchet MS"/>
                <a:sym typeface="Trebuchet MS"/>
              </a:endParaRPr>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grpSp>
      <p:sp>
        <p:nvSpPr>
          <p:cNvPr id="1017" name="Google Shape;1017;p46"/>
          <p:cNvSpPr txBox="1"/>
          <p:nvPr/>
        </p:nvSpPr>
        <p:spPr>
          <a:xfrm>
            <a:off x="619735" y="467350"/>
            <a:ext cx="11826300" cy="708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US" sz="4000" b="1" i="1" u="none" strike="noStrike" cap="none">
                <a:solidFill>
                  <a:srgbClr val="2D348E"/>
                </a:solidFill>
                <a:latin typeface="Trebuchet MS"/>
                <a:ea typeface="Trebuchet MS"/>
                <a:cs typeface="Trebuchet MS"/>
                <a:sym typeface="Trebuchet MS"/>
              </a:rPr>
              <a:t>Answering Carter’s 7 Key Questions</a:t>
            </a:r>
            <a:endParaRPr sz="4000" b="1" i="1" u="none" strike="noStrike" cap="none">
              <a:solidFill>
                <a:srgbClr val="2D348E"/>
              </a:solidFill>
              <a:latin typeface="Trebuchet MS"/>
              <a:ea typeface="Trebuchet MS"/>
              <a:cs typeface="Trebuchet MS"/>
              <a:sym typeface="Trebuchet M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0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002"/>
                                        </p:tgtEl>
                                        <p:attrNameLst>
                                          <p:attrName>style.visibility</p:attrName>
                                        </p:attrNameLst>
                                      </p:cBhvr>
                                      <p:to>
                                        <p:strVal val="visible"/>
                                      </p:to>
                                    </p:set>
                                    <p:animEffect transition="in" filter="fade">
                                      <p:cBhvr>
                                        <p:cTn id="11" dur="500"/>
                                        <p:tgtEl>
                                          <p:spTgt spid="1002"/>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001">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11"/>
                                        </p:tgtEl>
                                        <p:attrNameLst>
                                          <p:attrName>style.visibility</p:attrName>
                                        </p:attrNameLst>
                                      </p:cBhvr>
                                      <p:to>
                                        <p:strVal val="visible"/>
                                      </p:to>
                                    </p:set>
                                    <p:animEffect transition="in" filter="fade">
                                      <p:cBhvr>
                                        <p:cTn id="20" dur="500"/>
                                        <p:tgtEl>
                                          <p:spTgt spid="1011"/>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01">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008"/>
                                        </p:tgtEl>
                                        <p:attrNameLst>
                                          <p:attrName>style.visibility</p:attrName>
                                        </p:attrNameLst>
                                      </p:cBhvr>
                                      <p:to>
                                        <p:strVal val="visible"/>
                                      </p:to>
                                    </p:set>
                                    <p:animEffect transition="in" filter="fade">
                                      <p:cBhvr>
                                        <p:cTn id="29" dur="500"/>
                                        <p:tgtEl>
                                          <p:spTgt spid="1008"/>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1001">
                                            <p:txEl>
                                              <p:pRg st="8" end="8"/>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003"/>
                                        </p:tgtEl>
                                        <p:attrNameLst>
                                          <p:attrName>style.visibility</p:attrName>
                                        </p:attrNameLst>
                                      </p:cBhvr>
                                      <p:to>
                                        <p:strVal val="visible"/>
                                      </p:to>
                                    </p:set>
                                    <p:animEffect transition="in" filter="fade">
                                      <p:cBhvr>
                                        <p:cTn id="38" dur="500"/>
                                        <p:tgtEl>
                                          <p:spTgt spid="1003"/>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01">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004"/>
                                        </p:tgtEl>
                                        <p:attrNameLst>
                                          <p:attrName>style.visibility</p:attrName>
                                        </p:attrNameLst>
                                      </p:cBhvr>
                                      <p:to>
                                        <p:strVal val="visible"/>
                                      </p:to>
                                    </p:set>
                                    <p:animEffect transition="in" filter="fade">
                                      <p:cBhvr>
                                        <p:cTn id="47" dur="500"/>
                                        <p:tgtEl>
                                          <p:spTgt spid="1004"/>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1001">
                                            <p:txEl>
                                              <p:pRg st="13" end="13"/>
                                            </p:txEl>
                                          </p:spTgt>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1005"/>
                                        </p:tgtEl>
                                        <p:attrNameLst>
                                          <p:attrName>style.visibility</p:attrName>
                                        </p:attrNameLst>
                                      </p:cBhvr>
                                      <p:to>
                                        <p:strVal val="visible"/>
                                      </p:to>
                                    </p:set>
                                    <p:animEffect transition="in" filter="fade">
                                      <p:cBhvr>
                                        <p:cTn id="56" dur="500"/>
                                        <p:tgtEl>
                                          <p:spTgt spid="1005"/>
                                        </p:tgtEl>
                                      </p:cBhvr>
                                    </p:animEffec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1001">
                                            <p:txEl>
                                              <p:pRg st="17" end="17"/>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1014"/>
                                        </p:tgtEl>
                                        <p:attrNameLst>
                                          <p:attrName>style.visibility</p:attrName>
                                        </p:attrNameLst>
                                      </p:cBhvr>
                                      <p:to>
                                        <p:strVal val="visible"/>
                                      </p:to>
                                    </p:set>
                                    <p:animEffect transition="in" filter="fade">
                                      <p:cBhvr>
                                        <p:cTn id="65" dur="500"/>
                                        <p:tgtEl>
                                          <p:spTgt spid="10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1021"/>
        <p:cNvGrpSpPr/>
        <p:nvPr/>
      </p:nvGrpSpPr>
      <p:grpSpPr>
        <a:xfrm>
          <a:off x="0" y="0"/>
          <a:ext cx="0" cy="0"/>
          <a:chOff x="0" y="0"/>
          <a:chExt cx="0" cy="0"/>
        </a:xfrm>
      </p:grpSpPr>
      <p:sp>
        <p:nvSpPr>
          <p:cNvPr id="1022" name="Google Shape;1022;p89"/>
          <p:cNvSpPr txBox="1">
            <a:spLocks noGrp="1"/>
          </p:cNvSpPr>
          <p:nvPr>
            <p:ph type="sldNum" idx="12"/>
          </p:nvPr>
        </p:nvSpPr>
        <p:spPr>
          <a:xfrm>
            <a:off x="12169648" y="9007124"/>
            <a:ext cx="780300" cy="746700"/>
          </a:xfrm>
          <a:prstGeom prst="rect">
            <a:avLst/>
          </a:prstGeom>
          <a:noFill/>
          <a:ln>
            <a:noFill/>
          </a:ln>
        </p:spPr>
        <p:txBody>
          <a:bodyPr spcFirstLastPara="1" wrap="square" lIns="130025" tIns="130025" rIns="130025" bIns="130025" anchor="t" anchorCtr="0">
            <a:noAutofit/>
          </a:bodyPr>
          <a:lstStyle/>
          <a:p>
            <a:pPr marL="0" lvl="0" indent="0" algn="r" rtl="0">
              <a:lnSpc>
                <a:spcPct val="100000"/>
              </a:lnSpc>
              <a:spcBef>
                <a:spcPts val="0"/>
              </a:spcBef>
              <a:spcAft>
                <a:spcPts val="0"/>
              </a:spcAft>
              <a:buSzPts val="1800"/>
              <a:buNone/>
            </a:pPr>
            <a:fld id="{00000000-1234-1234-1234-123412341234}" type="slidenum">
              <a:rPr lang="en-US"/>
              <a:t>61</a:t>
            </a:fld>
            <a:endParaRPr/>
          </a:p>
        </p:txBody>
      </p:sp>
      <p:pic>
        <p:nvPicPr>
          <p:cNvPr id="1023" name="Google Shape;1023;p89"/>
          <p:cNvPicPr preferRelativeResize="0"/>
          <p:nvPr/>
        </p:nvPicPr>
        <p:blipFill rotWithShape="1">
          <a:blip r:embed="rId3">
            <a:alphaModFix/>
          </a:blip>
          <a:srcRect/>
          <a:stretch/>
        </p:blipFill>
        <p:spPr>
          <a:xfrm>
            <a:off x="11233434" y="190500"/>
            <a:ext cx="1431253" cy="685800"/>
          </a:xfrm>
          <a:prstGeom prst="rect">
            <a:avLst/>
          </a:prstGeom>
          <a:noFill/>
          <a:ln>
            <a:noFill/>
          </a:ln>
        </p:spPr>
      </p:pic>
      <p:grpSp>
        <p:nvGrpSpPr>
          <p:cNvPr id="1024" name="Google Shape;1024;p89"/>
          <p:cNvGrpSpPr/>
          <p:nvPr/>
        </p:nvGrpSpPr>
        <p:grpSpPr>
          <a:xfrm>
            <a:off x="8102600" y="8833926"/>
            <a:ext cx="4343399" cy="835928"/>
            <a:chOff x="8102600" y="8841472"/>
            <a:chExt cx="4343399" cy="835928"/>
          </a:xfrm>
        </p:grpSpPr>
        <p:pic>
          <p:nvPicPr>
            <p:cNvPr id="1025" name="Google Shape;1025;p89"/>
            <p:cNvPicPr preferRelativeResize="0"/>
            <p:nvPr/>
          </p:nvPicPr>
          <p:blipFill rotWithShape="1">
            <a:blip r:embed="rId3">
              <a:alphaModFix/>
            </a:blip>
            <a:srcRect/>
            <a:stretch/>
          </p:blipFill>
          <p:spPr>
            <a:xfrm>
              <a:off x="11014746" y="8991600"/>
              <a:ext cx="1431253" cy="685800"/>
            </a:xfrm>
            <a:prstGeom prst="rect">
              <a:avLst/>
            </a:prstGeom>
            <a:noFill/>
            <a:ln>
              <a:noFill/>
            </a:ln>
          </p:spPr>
        </p:pic>
        <p:sp>
          <p:nvSpPr>
            <p:cNvPr id="1026" name="Google Shape;1026;p89"/>
            <p:cNvSpPr txBox="1"/>
            <p:nvPr/>
          </p:nvSpPr>
          <p:spPr>
            <a:xfrm>
              <a:off x="8102600" y="8841472"/>
              <a:ext cx="2634325"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C0D0E"/>
                  </a:solidFill>
                  <a:latin typeface="Trebuchet MS"/>
                  <a:ea typeface="Trebuchet MS"/>
                  <a:cs typeface="Trebuchet MS"/>
                  <a:sym typeface="Trebuchet MS"/>
                </a:rPr>
                <a:t>Colorado Community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C0D0E"/>
                  </a:solidFill>
                  <a:latin typeface="Trebuchet MS"/>
                  <a:ea typeface="Trebuchet MS"/>
                  <a:cs typeface="Trebuchet MS"/>
                  <a:sym typeface="Trebuchet MS"/>
                </a:rPr>
                <a:t>Action Association</a:t>
              </a:r>
              <a:endParaRPr sz="1400" b="0" i="0" u="none" strike="noStrike" cap="none">
                <a:solidFill>
                  <a:srgbClr val="000000"/>
                </a:solidFill>
                <a:latin typeface="Arial"/>
                <a:ea typeface="Arial"/>
                <a:cs typeface="Arial"/>
                <a:sym typeface="Arial"/>
              </a:endParaRPr>
            </a:p>
          </p:txBody>
        </p:sp>
        <p:cxnSp>
          <p:nvCxnSpPr>
            <p:cNvPr id="1027" name="Google Shape;1027;p89"/>
            <p:cNvCxnSpPr/>
            <p:nvPr/>
          </p:nvCxnSpPr>
          <p:spPr>
            <a:xfrm>
              <a:off x="10859677" y="9046464"/>
              <a:ext cx="0" cy="598318"/>
            </a:xfrm>
            <a:prstGeom prst="straightConnector1">
              <a:avLst/>
            </a:prstGeom>
            <a:solidFill>
              <a:srgbClr val="14943F"/>
            </a:solidFill>
            <a:ln w="15875" cap="flat" cmpd="sng">
              <a:solidFill>
                <a:srgbClr val="000000"/>
              </a:solidFill>
              <a:prstDash val="solid"/>
              <a:miter lim="0"/>
              <a:headEnd type="none" w="sm" len="sm"/>
              <a:tailEnd type="none" w="sm" len="sm"/>
            </a:ln>
          </p:spPr>
        </p:cxnSp>
      </p:grpSp>
      <p:sp>
        <p:nvSpPr>
          <p:cNvPr id="1028" name="Google Shape;1028;p89"/>
          <p:cNvSpPr txBox="1">
            <a:spLocks noGrp="1"/>
          </p:cNvSpPr>
          <p:nvPr>
            <p:ph type="title"/>
          </p:nvPr>
        </p:nvSpPr>
        <p:spPr>
          <a:xfrm>
            <a:off x="757572" y="1024720"/>
            <a:ext cx="10972800" cy="1213513"/>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SzPts val="1400"/>
              <a:buNone/>
            </a:pPr>
            <a:r>
              <a:rPr lang="en-US" b="1">
                <a:solidFill>
                  <a:srgbClr val="2D348E"/>
                </a:solidFill>
              </a:rPr>
              <a:t>ACTIVITY</a:t>
            </a:r>
            <a:endParaRPr/>
          </a:p>
        </p:txBody>
      </p:sp>
      <p:sp>
        <p:nvSpPr>
          <p:cNvPr id="1029" name="Google Shape;1029;p89"/>
          <p:cNvSpPr txBox="1"/>
          <p:nvPr/>
        </p:nvSpPr>
        <p:spPr>
          <a:xfrm>
            <a:off x="1856096" y="6011661"/>
            <a:ext cx="9158650" cy="76944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4400" b="0" i="0" u="none" strike="noStrike" cap="none">
                <a:solidFill>
                  <a:srgbClr val="000000"/>
                </a:solidFill>
                <a:latin typeface="Trebuchet MS"/>
                <a:ea typeface="Trebuchet MS"/>
                <a:cs typeface="Trebuchet MS"/>
                <a:sym typeface="Trebuchet MS"/>
              </a:rPr>
              <a:t>Large Group:</a:t>
            </a:r>
            <a:endParaRPr/>
          </a:p>
        </p:txBody>
      </p:sp>
      <p:grpSp>
        <p:nvGrpSpPr>
          <p:cNvPr id="1030" name="Google Shape;1030;p89"/>
          <p:cNvGrpSpPr/>
          <p:nvPr/>
        </p:nvGrpSpPr>
        <p:grpSpPr>
          <a:xfrm>
            <a:off x="8102600" y="8841472"/>
            <a:ext cx="4343399" cy="835928"/>
            <a:chOff x="8102600" y="8841472"/>
            <a:chExt cx="4343399" cy="835928"/>
          </a:xfrm>
        </p:grpSpPr>
        <p:pic>
          <p:nvPicPr>
            <p:cNvPr id="1031" name="Google Shape;1031;p89"/>
            <p:cNvPicPr preferRelativeResize="0"/>
            <p:nvPr/>
          </p:nvPicPr>
          <p:blipFill rotWithShape="1">
            <a:blip r:embed="rId3">
              <a:alphaModFix/>
            </a:blip>
            <a:srcRect/>
            <a:stretch/>
          </p:blipFill>
          <p:spPr>
            <a:xfrm>
              <a:off x="11014746" y="8991600"/>
              <a:ext cx="1431253" cy="685800"/>
            </a:xfrm>
            <a:prstGeom prst="rect">
              <a:avLst/>
            </a:prstGeom>
            <a:noFill/>
            <a:ln>
              <a:noFill/>
            </a:ln>
          </p:spPr>
        </p:pic>
        <p:sp>
          <p:nvSpPr>
            <p:cNvPr id="1032" name="Google Shape;1032;p89"/>
            <p:cNvSpPr txBox="1"/>
            <p:nvPr/>
          </p:nvSpPr>
          <p:spPr>
            <a:xfrm>
              <a:off x="8102600" y="8841472"/>
              <a:ext cx="2634325"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C0D0E"/>
                  </a:solidFill>
                  <a:latin typeface="Trebuchet MS"/>
                  <a:ea typeface="Trebuchet MS"/>
                  <a:cs typeface="Trebuchet MS"/>
                  <a:sym typeface="Trebuchet MS"/>
                </a:rPr>
                <a:t>Colorado Community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C0D0E"/>
                  </a:solidFill>
                  <a:latin typeface="Trebuchet MS"/>
                  <a:ea typeface="Trebuchet MS"/>
                  <a:cs typeface="Trebuchet MS"/>
                  <a:sym typeface="Trebuchet MS"/>
                </a:rPr>
                <a:t>Action Association</a:t>
              </a:r>
              <a:endParaRPr sz="1400" b="0" i="0" u="none" strike="noStrike" cap="none">
                <a:solidFill>
                  <a:srgbClr val="000000"/>
                </a:solidFill>
                <a:latin typeface="Arial"/>
                <a:ea typeface="Arial"/>
                <a:cs typeface="Arial"/>
                <a:sym typeface="Arial"/>
              </a:endParaRPr>
            </a:p>
          </p:txBody>
        </p:sp>
        <p:cxnSp>
          <p:nvCxnSpPr>
            <p:cNvPr id="1033" name="Google Shape;1033;p89"/>
            <p:cNvCxnSpPr/>
            <p:nvPr/>
          </p:nvCxnSpPr>
          <p:spPr>
            <a:xfrm>
              <a:off x="10859677" y="9046464"/>
              <a:ext cx="0" cy="598318"/>
            </a:xfrm>
            <a:prstGeom prst="straightConnector1">
              <a:avLst/>
            </a:prstGeom>
            <a:solidFill>
              <a:srgbClr val="14943F"/>
            </a:solidFill>
            <a:ln w="15875" cap="flat" cmpd="sng">
              <a:solidFill>
                <a:srgbClr val="000000"/>
              </a:solidFill>
              <a:prstDash val="solid"/>
              <a:miter lim="0"/>
              <a:headEnd type="none" w="sm" len="sm"/>
              <a:tailEnd type="none" w="sm" len="sm"/>
            </a:ln>
          </p:spPr>
        </p:cxnSp>
      </p:grpSp>
      <p:sp>
        <p:nvSpPr>
          <p:cNvPr id="1034" name="Google Shape;1034;p89"/>
          <p:cNvSpPr txBox="1"/>
          <p:nvPr/>
        </p:nvSpPr>
        <p:spPr>
          <a:xfrm>
            <a:off x="1277384" y="3086968"/>
            <a:ext cx="10450031" cy="212361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4400" b="1" dirty="0">
                <a:latin typeface="Trebuchet MS"/>
                <a:ea typeface="Trebuchet MS"/>
                <a:cs typeface="Trebuchet MS"/>
                <a:sym typeface="Trebuchet MS"/>
              </a:rPr>
              <a:t>What are some potential difficulties of conducting a </a:t>
            </a:r>
            <a:r>
              <a:rPr lang="en-US" sz="4400" b="1" i="0" u="none" strike="noStrike" cap="none" dirty="0">
                <a:solidFill>
                  <a:srgbClr val="000000"/>
                </a:solidFill>
                <a:latin typeface="Trebuchet MS"/>
                <a:ea typeface="Trebuchet MS"/>
                <a:cs typeface="Trebuchet MS"/>
                <a:sym typeface="Trebuchet MS"/>
              </a:rPr>
              <a:t>Cost-Benefit Analysis? Organization/Small Group</a:t>
            </a:r>
            <a:endParaRPr dirty="0"/>
          </a:p>
        </p:txBody>
      </p:sp>
      <p:sp>
        <p:nvSpPr>
          <p:cNvPr id="1035" name="Google Shape;1035;p89"/>
          <p:cNvSpPr txBox="1"/>
          <p:nvPr/>
        </p:nvSpPr>
        <p:spPr>
          <a:xfrm>
            <a:off x="1719615" y="2357260"/>
            <a:ext cx="9158650" cy="76944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4400" b="0" i="0" u="none" strike="noStrike" cap="none">
                <a:solidFill>
                  <a:srgbClr val="000000"/>
                </a:solidFill>
                <a:latin typeface="Trebuchet MS"/>
                <a:ea typeface="Trebuchet MS"/>
                <a:cs typeface="Trebuchet MS"/>
                <a:sym typeface="Trebuchet MS"/>
              </a:rPr>
              <a:t>Breakout Groups:</a:t>
            </a:r>
            <a:endParaRPr sz="4400" b="0" i="0" u="none" strike="noStrike" cap="none">
              <a:solidFill>
                <a:srgbClr val="000000"/>
              </a:solidFill>
              <a:latin typeface="Trebuchet MS"/>
              <a:ea typeface="Trebuchet MS"/>
              <a:cs typeface="Trebuchet MS"/>
              <a:sym typeface="Trebuchet MS"/>
            </a:endParaRPr>
          </a:p>
        </p:txBody>
      </p:sp>
      <p:sp>
        <p:nvSpPr>
          <p:cNvPr id="1036" name="Google Shape;1036;p89"/>
          <p:cNvSpPr txBox="1"/>
          <p:nvPr/>
        </p:nvSpPr>
        <p:spPr>
          <a:xfrm>
            <a:off x="1277384" y="6740961"/>
            <a:ext cx="10450031" cy="144650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4400" b="1" i="0" u="none" strike="noStrike" cap="none" dirty="0">
                <a:solidFill>
                  <a:srgbClr val="000000"/>
                </a:solidFill>
                <a:latin typeface="Trebuchet MS"/>
                <a:ea typeface="Trebuchet MS"/>
                <a:cs typeface="Trebuchet MS"/>
                <a:sym typeface="Trebuchet MS"/>
              </a:rPr>
              <a:t>Recap Cost-Benefit Analysis Discussions</a:t>
            </a:r>
            <a:endParaRPr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1040"/>
        <p:cNvGrpSpPr/>
        <p:nvPr/>
      </p:nvGrpSpPr>
      <p:grpSpPr>
        <a:xfrm>
          <a:off x="0" y="0"/>
          <a:ext cx="0" cy="0"/>
          <a:chOff x="0" y="0"/>
          <a:chExt cx="0" cy="0"/>
        </a:xfrm>
      </p:grpSpPr>
      <p:sp>
        <p:nvSpPr>
          <p:cNvPr id="1041" name="Google Shape;1041;p43"/>
          <p:cNvSpPr txBox="1"/>
          <p:nvPr/>
        </p:nvSpPr>
        <p:spPr>
          <a:xfrm>
            <a:off x="271304" y="8549593"/>
            <a:ext cx="3771900" cy="228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rPr>
              <a:t>MATERIAL FROM INTRO TO ROMA 5.1, 2020</a:t>
            </a:r>
            <a:endParaRPr sz="1400" b="0" i="0" u="none" strike="noStrike" cap="none">
              <a:solidFill>
                <a:srgbClr val="000000"/>
              </a:solidFill>
              <a:latin typeface="Arial"/>
              <a:ea typeface="Arial"/>
              <a:cs typeface="Arial"/>
              <a:sym typeface="Arial"/>
            </a:endParaRPr>
          </a:p>
        </p:txBody>
      </p:sp>
      <p:sp>
        <p:nvSpPr>
          <p:cNvPr id="1042" name="Google Shape;1042;p43"/>
          <p:cNvSpPr txBox="1"/>
          <p:nvPr/>
        </p:nvSpPr>
        <p:spPr>
          <a:xfrm>
            <a:off x="607060" y="975407"/>
            <a:ext cx="9845100" cy="708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4000" b="1" i="1" u="none" strike="noStrike" cap="none">
                <a:solidFill>
                  <a:srgbClr val="2D348E"/>
                </a:solidFill>
                <a:latin typeface="Trebuchet MS"/>
                <a:ea typeface="Trebuchet MS"/>
                <a:cs typeface="Trebuchet MS"/>
                <a:sym typeface="Trebuchet MS"/>
              </a:rPr>
              <a:t>Board/Stakeholders Input/Acceptance</a:t>
            </a:r>
            <a:endParaRPr sz="4000" b="1" i="1" u="none" strike="noStrike" cap="none">
              <a:solidFill>
                <a:srgbClr val="2D348E"/>
              </a:solidFill>
              <a:latin typeface="Trebuchet MS"/>
              <a:ea typeface="Trebuchet MS"/>
              <a:cs typeface="Trebuchet MS"/>
              <a:sym typeface="Trebuchet MS"/>
            </a:endParaRPr>
          </a:p>
        </p:txBody>
      </p:sp>
      <p:sp>
        <p:nvSpPr>
          <p:cNvPr id="1043" name="Google Shape;1043;p43"/>
          <p:cNvSpPr txBox="1"/>
          <p:nvPr/>
        </p:nvSpPr>
        <p:spPr>
          <a:xfrm>
            <a:off x="607060" y="2123350"/>
            <a:ext cx="10886400" cy="4094400"/>
          </a:xfrm>
          <a:prstGeom prst="rect">
            <a:avLst/>
          </a:prstGeom>
          <a:noFill/>
          <a:ln>
            <a:noFill/>
          </a:ln>
        </p:spPr>
        <p:txBody>
          <a:bodyPr spcFirstLastPara="1" wrap="square" lIns="91425" tIns="45700" rIns="91425" bIns="45700" anchor="t" anchorCtr="0">
            <a:spAutoFit/>
          </a:bodyPr>
          <a:lstStyle/>
          <a:p>
            <a:pPr marL="457200" marR="0" lvl="0" indent="-393700" algn="l" rtl="0">
              <a:lnSpc>
                <a:spcPct val="100000"/>
              </a:lnSpc>
              <a:spcBef>
                <a:spcPts val="0"/>
              </a:spcBef>
              <a:spcAft>
                <a:spcPts val="0"/>
              </a:spcAft>
              <a:buClr>
                <a:srgbClr val="000000"/>
              </a:buClr>
              <a:buSzPts val="2600"/>
              <a:buFont typeface="Trebuchet MS"/>
              <a:buChar char="●"/>
            </a:pPr>
            <a:r>
              <a:rPr lang="en-US" sz="2600" b="0" i="0" u="none" strike="noStrike" cap="none">
                <a:solidFill>
                  <a:srgbClr val="000000"/>
                </a:solidFill>
                <a:latin typeface="Trebuchet MS"/>
                <a:ea typeface="Trebuchet MS"/>
                <a:cs typeface="Trebuchet MS"/>
                <a:sym typeface="Trebuchet MS"/>
              </a:rPr>
              <a:t>Action Plans and Strategic Plans are living document</a:t>
            </a:r>
            <a:endParaRPr sz="2600" b="0" i="0" u="none" strike="noStrike" cap="none">
              <a:solidFill>
                <a:srgbClr val="000000"/>
              </a:solidFill>
              <a:latin typeface="Trebuchet MS"/>
              <a:ea typeface="Trebuchet MS"/>
              <a:cs typeface="Trebuchet MS"/>
              <a:sym typeface="Trebuchet MS"/>
            </a:endParaRPr>
          </a:p>
          <a:p>
            <a:pPr marL="457200" marR="0" lvl="0" indent="0" algn="l" rtl="0">
              <a:lnSpc>
                <a:spcPct val="100000"/>
              </a:lnSpc>
              <a:spcBef>
                <a:spcPts val="0"/>
              </a:spcBef>
              <a:spcAft>
                <a:spcPts val="0"/>
              </a:spcAft>
              <a:buClr>
                <a:srgbClr val="000000"/>
              </a:buClr>
              <a:buSzPts val="2400"/>
              <a:buFont typeface="Arial"/>
              <a:buNone/>
            </a:pPr>
            <a:endParaRPr sz="2600" b="0" i="0" u="none" strike="noStrike" cap="none">
              <a:solidFill>
                <a:srgbClr val="000000"/>
              </a:solidFill>
              <a:latin typeface="Trebuchet MS"/>
              <a:ea typeface="Trebuchet MS"/>
              <a:cs typeface="Trebuchet MS"/>
              <a:sym typeface="Trebuchet MS"/>
            </a:endParaRPr>
          </a:p>
          <a:p>
            <a:pPr marL="457200" marR="0" lvl="0" indent="-393700" algn="l" rtl="0">
              <a:lnSpc>
                <a:spcPct val="100000"/>
              </a:lnSpc>
              <a:spcBef>
                <a:spcPts val="0"/>
              </a:spcBef>
              <a:spcAft>
                <a:spcPts val="0"/>
              </a:spcAft>
              <a:buClr>
                <a:srgbClr val="000000"/>
              </a:buClr>
              <a:buSzPts val="2600"/>
              <a:buFont typeface="Trebuchet MS"/>
              <a:buChar char="●"/>
            </a:pPr>
            <a:r>
              <a:rPr lang="en-US" sz="2600" b="0" i="0" u="none" strike="noStrike" cap="none">
                <a:solidFill>
                  <a:srgbClr val="000000"/>
                </a:solidFill>
                <a:latin typeface="Trebuchet MS"/>
                <a:ea typeface="Trebuchet MS"/>
                <a:cs typeface="Trebuchet MS"/>
                <a:sym typeface="Trebuchet MS"/>
              </a:rPr>
              <a:t>Action Plans and Strategic Plans have a life-cycle (3-years for Community Action Plan)</a:t>
            </a:r>
            <a:endParaRPr sz="2600" b="0" i="0" u="none" strike="noStrike" cap="none">
              <a:solidFill>
                <a:srgbClr val="000000"/>
              </a:solidFill>
              <a:latin typeface="Trebuchet MS"/>
              <a:ea typeface="Trebuchet MS"/>
              <a:cs typeface="Trebuchet MS"/>
              <a:sym typeface="Trebuchet MS"/>
            </a:endParaRPr>
          </a:p>
          <a:p>
            <a:pPr marL="457200" marR="0" lvl="0" indent="0" algn="l" rtl="0">
              <a:lnSpc>
                <a:spcPct val="100000"/>
              </a:lnSpc>
              <a:spcBef>
                <a:spcPts val="0"/>
              </a:spcBef>
              <a:spcAft>
                <a:spcPts val="0"/>
              </a:spcAft>
              <a:buClr>
                <a:srgbClr val="000000"/>
              </a:buClr>
              <a:buSzPts val="2400"/>
              <a:buFont typeface="Arial"/>
              <a:buNone/>
            </a:pPr>
            <a:endParaRPr sz="2600" b="0" i="0" u="none" strike="noStrike" cap="none">
              <a:solidFill>
                <a:srgbClr val="000000"/>
              </a:solidFill>
              <a:latin typeface="Trebuchet MS"/>
              <a:ea typeface="Trebuchet MS"/>
              <a:cs typeface="Trebuchet MS"/>
              <a:sym typeface="Trebuchet MS"/>
            </a:endParaRPr>
          </a:p>
          <a:p>
            <a:pPr marL="457200" marR="0" lvl="0" indent="-393700" algn="l" rtl="0">
              <a:lnSpc>
                <a:spcPct val="100000"/>
              </a:lnSpc>
              <a:spcBef>
                <a:spcPts val="0"/>
              </a:spcBef>
              <a:spcAft>
                <a:spcPts val="0"/>
              </a:spcAft>
              <a:buClr>
                <a:srgbClr val="000000"/>
              </a:buClr>
              <a:buSzPts val="2600"/>
              <a:buFont typeface="Trebuchet MS"/>
              <a:buChar char="●"/>
            </a:pPr>
            <a:r>
              <a:rPr lang="en-US" sz="2600" b="0" i="0" u="none" strike="noStrike" cap="none">
                <a:solidFill>
                  <a:srgbClr val="000000"/>
                </a:solidFill>
                <a:latin typeface="Trebuchet MS"/>
                <a:ea typeface="Trebuchet MS"/>
                <a:cs typeface="Trebuchet MS"/>
                <a:sym typeface="Trebuchet MS"/>
              </a:rPr>
              <a:t>Board acceptance and buy-in is crucial</a:t>
            </a:r>
            <a:endParaRPr sz="2600" b="0" i="0" u="none" strike="noStrike" cap="none">
              <a:solidFill>
                <a:srgbClr val="000000"/>
              </a:solidFill>
              <a:latin typeface="Trebuchet MS"/>
              <a:ea typeface="Trebuchet MS"/>
              <a:cs typeface="Trebuchet MS"/>
              <a:sym typeface="Trebuchet MS"/>
            </a:endParaRPr>
          </a:p>
          <a:p>
            <a:pPr marL="457200" marR="0" lvl="0" indent="0" algn="l" rtl="0">
              <a:lnSpc>
                <a:spcPct val="100000"/>
              </a:lnSpc>
              <a:spcBef>
                <a:spcPts val="0"/>
              </a:spcBef>
              <a:spcAft>
                <a:spcPts val="0"/>
              </a:spcAft>
              <a:buClr>
                <a:srgbClr val="000000"/>
              </a:buClr>
              <a:buSzPts val="2400"/>
              <a:buFont typeface="Arial"/>
              <a:buNone/>
            </a:pPr>
            <a:endParaRPr sz="2600" b="0" i="0" u="none" strike="noStrike" cap="none">
              <a:solidFill>
                <a:srgbClr val="000000"/>
              </a:solidFill>
              <a:latin typeface="Trebuchet MS"/>
              <a:ea typeface="Trebuchet MS"/>
              <a:cs typeface="Trebuchet MS"/>
              <a:sym typeface="Trebuchet MS"/>
            </a:endParaRPr>
          </a:p>
          <a:p>
            <a:pPr marL="457200" marR="0" lvl="0" indent="-393700" algn="l" rtl="0">
              <a:lnSpc>
                <a:spcPct val="100000"/>
              </a:lnSpc>
              <a:spcBef>
                <a:spcPts val="0"/>
              </a:spcBef>
              <a:spcAft>
                <a:spcPts val="0"/>
              </a:spcAft>
              <a:buClr>
                <a:srgbClr val="000000"/>
              </a:buClr>
              <a:buSzPts val="2600"/>
              <a:buFont typeface="Trebuchet MS"/>
              <a:buChar char="●"/>
            </a:pPr>
            <a:r>
              <a:rPr lang="en-US" sz="2600" b="0" i="0" u="none" strike="noStrike" cap="none">
                <a:solidFill>
                  <a:srgbClr val="000000"/>
                </a:solidFill>
                <a:latin typeface="Trebuchet MS"/>
                <a:ea typeface="Trebuchet MS"/>
                <a:cs typeface="Trebuchet MS"/>
                <a:sym typeface="Trebuchet MS"/>
              </a:rPr>
              <a:t>Plans should be publicized</a:t>
            </a:r>
            <a:endParaRPr sz="2600" b="0" i="0" u="none" strike="noStrike" cap="none">
              <a:solidFill>
                <a:srgbClr val="000000"/>
              </a:solidFill>
              <a:latin typeface="Trebuchet MS"/>
              <a:ea typeface="Trebuchet MS"/>
              <a:cs typeface="Trebuchet MS"/>
              <a:sym typeface="Trebuchet MS"/>
            </a:endParaRPr>
          </a:p>
          <a:p>
            <a:pPr marL="457200" marR="0" lvl="0" indent="0" algn="l" rtl="0">
              <a:lnSpc>
                <a:spcPct val="100000"/>
              </a:lnSpc>
              <a:spcBef>
                <a:spcPts val="0"/>
              </a:spcBef>
              <a:spcAft>
                <a:spcPts val="0"/>
              </a:spcAft>
              <a:buClr>
                <a:srgbClr val="000000"/>
              </a:buClr>
              <a:buSzPts val="2400"/>
              <a:buFont typeface="Arial"/>
              <a:buNone/>
            </a:pPr>
            <a:endParaRPr sz="2600" b="0" i="0" u="none" strike="noStrike" cap="none">
              <a:solidFill>
                <a:srgbClr val="000000"/>
              </a:solidFill>
              <a:latin typeface="Trebuchet MS"/>
              <a:ea typeface="Trebuchet MS"/>
              <a:cs typeface="Trebuchet MS"/>
              <a:sym typeface="Trebuchet MS"/>
            </a:endParaRPr>
          </a:p>
          <a:p>
            <a:pPr marL="457200" marR="0" lvl="0" indent="-393700" algn="l" rtl="0">
              <a:lnSpc>
                <a:spcPct val="100000"/>
              </a:lnSpc>
              <a:spcBef>
                <a:spcPts val="0"/>
              </a:spcBef>
              <a:spcAft>
                <a:spcPts val="0"/>
              </a:spcAft>
              <a:buClr>
                <a:srgbClr val="000000"/>
              </a:buClr>
              <a:buSzPts val="2600"/>
              <a:buFont typeface="Trebuchet MS"/>
              <a:buChar char="●"/>
            </a:pPr>
            <a:r>
              <a:rPr lang="en-US" sz="2600" b="0" i="0" u="none" strike="noStrike" cap="none">
                <a:solidFill>
                  <a:srgbClr val="000000"/>
                </a:solidFill>
                <a:latin typeface="Trebuchet MS"/>
                <a:ea typeface="Trebuchet MS"/>
                <a:cs typeface="Trebuchet MS"/>
                <a:sym typeface="Trebuchet MS"/>
              </a:rPr>
              <a:t>Update Board annually on the successes of the plans</a:t>
            </a:r>
            <a:endParaRPr sz="1600" b="0" i="0" u="none" strike="noStrike" cap="none">
              <a:solidFill>
                <a:srgbClr val="000000"/>
              </a:solidFill>
              <a:latin typeface="Arial"/>
              <a:ea typeface="Arial"/>
              <a:cs typeface="Arial"/>
              <a:sym typeface="Arial"/>
            </a:endParaRPr>
          </a:p>
        </p:txBody>
      </p:sp>
      <p:sp>
        <p:nvSpPr>
          <p:cNvPr id="1044" name="Google Shape;1044;p43"/>
          <p:cNvSpPr txBox="1">
            <a:spLocks noGrp="1"/>
          </p:cNvSpPr>
          <p:nvPr>
            <p:ph type="sldNum" idx="12"/>
          </p:nvPr>
        </p:nvSpPr>
        <p:spPr>
          <a:xfrm>
            <a:off x="12169648" y="9007124"/>
            <a:ext cx="780300" cy="746700"/>
          </a:xfrm>
          <a:prstGeom prst="rect">
            <a:avLst/>
          </a:prstGeom>
          <a:noFill/>
          <a:ln>
            <a:noFill/>
          </a:ln>
        </p:spPr>
        <p:txBody>
          <a:bodyPr spcFirstLastPara="1" wrap="square" lIns="130025" tIns="130025" rIns="130025" bIns="130025" anchor="t" anchorCtr="0">
            <a:noAutofit/>
          </a:bodyPr>
          <a:lstStyle/>
          <a:p>
            <a:pPr marL="0" lvl="0" indent="0" algn="r" rtl="0">
              <a:lnSpc>
                <a:spcPct val="100000"/>
              </a:lnSpc>
              <a:spcBef>
                <a:spcPts val="0"/>
              </a:spcBef>
              <a:spcAft>
                <a:spcPts val="0"/>
              </a:spcAft>
              <a:buSzPts val="1800"/>
              <a:buNone/>
            </a:pPr>
            <a:fld id="{00000000-1234-1234-1234-123412341234}" type="slidenum">
              <a:rPr lang="en-US"/>
              <a:t>62</a:t>
            </a:fld>
            <a:endParaRPr/>
          </a:p>
        </p:txBody>
      </p:sp>
      <p:pic>
        <p:nvPicPr>
          <p:cNvPr id="1045" name="Google Shape;1045;p43"/>
          <p:cNvPicPr preferRelativeResize="0"/>
          <p:nvPr/>
        </p:nvPicPr>
        <p:blipFill rotWithShape="1">
          <a:blip r:embed="rId3">
            <a:alphaModFix/>
          </a:blip>
          <a:srcRect/>
          <a:stretch/>
        </p:blipFill>
        <p:spPr>
          <a:xfrm>
            <a:off x="11233434" y="190500"/>
            <a:ext cx="1431253" cy="685800"/>
          </a:xfrm>
          <a:prstGeom prst="rect">
            <a:avLst/>
          </a:prstGeom>
          <a:noFill/>
          <a:ln>
            <a:noFill/>
          </a:ln>
        </p:spPr>
      </p:pic>
      <p:grpSp>
        <p:nvGrpSpPr>
          <p:cNvPr id="1046" name="Google Shape;1046;p43"/>
          <p:cNvGrpSpPr/>
          <p:nvPr/>
        </p:nvGrpSpPr>
        <p:grpSpPr>
          <a:xfrm>
            <a:off x="8102600" y="8841472"/>
            <a:ext cx="4343399" cy="835928"/>
            <a:chOff x="8102600" y="8841472"/>
            <a:chExt cx="4343399" cy="835928"/>
          </a:xfrm>
        </p:grpSpPr>
        <p:pic>
          <p:nvPicPr>
            <p:cNvPr id="1047" name="Google Shape;1047;p43"/>
            <p:cNvPicPr preferRelativeResize="0"/>
            <p:nvPr/>
          </p:nvPicPr>
          <p:blipFill rotWithShape="1">
            <a:blip r:embed="rId3">
              <a:alphaModFix/>
            </a:blip>
            <a:srcRect/>
            <a:stretch/>
          </p:blipFill>
          <p:spPr>
            <a:xfrm>
              <a:off x="11014746" y="8991600"/>
              <a:ext cx="1431253" cy="685800"/>
            </a:xfrm>
            <a:prstGeom prst="rect">
              <a:avLst/>
            </a:prstGeom>
            <a:noFill/>
            <a:ln>
              <a:noFill/>
            </a:ln>
          </p:spPr>
        </p:pic>
        <p:sp>
          <p:nvSpPr>
            <p:cNvPr id="1048" name="Google Shape;1048;p43"/>
            <p:cNvSpPr txBox="1"/>
            <p:nvPr/>
          </p:nvSpPr>
          <p:spPr>
            <a:xfrm>
              <a:off x="8102600" y="8841472"/>
              <a:ext cx="2634325"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C0D0E"/>
                  </a:solidFill>
                  <a:latin typeface="Trebuchet MS"/>
                  <a:ea typeface="Trebuchet MS"/>
                  <a:cs typeface="Trebuchet MS"/>
                  <a:sym typeface="Trebuchet MS"/>
                </a:rPr>
                <a:t>Colorado Community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C0D0E"/>
                  </a:solidFill>
                  <a:latin typeface="Trebuchet MS"/>
                  <a:ea typeface="Trebuchet MS"/>
                  <a:cs typeface="Trebuchet MS"/>
                  <a:sym typeface="Trebuchet MS"/>
                </a:rPr>
                <a:t>Action Association</a:t>
              </a:r>
              <a:endParaRPr sz="1400" b="0" i="0" u="none" strike="noStrike" cap="none">
                <a:solidFill>
                  <a:srgbClr val="000000"/>
                </a:solidFill>
                <a:latin typeface="Arial"/>
                <a:ea typeface="Arial"/>
                <a:cs typeface="Arial"/>
                <a:sym typeface="Arial"/>
              </a:endParaRPr>
            </a:p>
          </p:txBody>
        </p:sp>
        <p:cxnSp>
          <p:nvCxnSpPr>
            <p:cNvPr id="1049" name="Google Shape;1049;p43"/>
            <p:cNvCxnSpPr/>
            <p:nvPr/>
          </p:nvCxnSpPr>
          <p:spPr>
            <a:xfrm>
              <a:off x="10859677" y="9046464"/>
              <a:ext cx="0" cy="598318"/>
            </a:xfrm>
            <a:prstGeom prst="straightConnector1">
              <a:avLst/>
            </a:prstGeom>
            <a:solidFill>
              <a:srgbClr val="14943F"/>
            </a:solidFill>
            <a:ln w="15875" cap="flat" cmpd="sng">
              <a:solidFill>
                <a:srgbClr val="000000"/>
              </a:solidFill>
              <a:prstDash val="solid"/>
              <a:miter lim="0"/>
              <a:headEnd type="none" w="sm" len="sm"/>
              <a:tailEnd type="none" w="sm" len="sm"/>
            </a:ln>
          </p:spPr>
        </p:cxnSp>
      </p:gr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1053"/>
        <p:cNvGrpSpPr/>
        <p:nvPr/>
      </p:nvGrpSpPr>
      <p:grpSpPr>
        <a:xfrm>
          <a:off x="0" y="0"/>
          <a:ext cx="0" cy="0"/>
          <a:chOff x="0" y="0"/>
          <a:chExt cx="0" cy="0"/>
        </a:xfrm>
      </p:grpSpPr>
      <p:sp>
        <p:nvSpPr>
          <p:cNvPr id="1054" name="Google Shape;1054;p44"/>
          <p:cNvSpPr txBox="1"/>
          <p:nvPr/>
        </p:nvSpPr>
        <p:spPr>
          <a:xfrm>
            <a:off x="644550" y="2470675"/>
            <a:ext cx="11525100" cy="5105400"/>
          </a:xfrm>
          <a:prstGeom prst="rect">
            <a:avLst/>
          </a:prstGeom>
          <a:noFill/>
          <a:ln>
            <a:noFill/>
          </a:ln>
        </p:spPr>
        <p:txBody>
          <a:bodyPr spcFirstLastPara="1" wrap="square" lIns="91425" tIns="45700" rIns="91425" bIns="45700" anchor="t" anchorCtr="0">
            <a:normAutofit fontScale="92500" lnSpcReduction="10000"/>
          </a:bodyPr>
          <a:lstStyle/>
          <a:p>
            <a:pPr marL="566928" marR="0" lvl="0" indent="-469900" algn="l" rtl="0">
              <a:lnSpc>
                <a:spcPct val="100000"/>
              </a:lnSpc>
              <a:spcBef>
                <a:spcPts val="0"/>
              </a:spcBef>
              <a:spcAft>
                <a:spcPts val="0"/>
              </a:spcAft>
              <a:buClr>
                <a:srgbClr val="000000"/>
              </a:buClr>
              <a:buSzPts val="2600"/>
              <a:buFont typeface="Arial"/>
              <a:buChar char="•"/>
            </a:pPr>
            <a:r>
              <a:rPr lang="en-US" sz="2600" b="0" i="0" u="none" strike="noStrike" cap="none">
                <a:solidFill>
                  <a:srgbClr val="000000"/>
                </a:solidFill>
                <a:latin typeface="Trebuchet MS"/>
                <a:ea typeface="Trebuchet MS"/>
                <a:cs typeface="Trebuchet MS"/>
                <a:sym typeface="Trebuchet MS"/>
              </a:rPr>
              <a:t>The relationship of interventions and services to costs and outcomes is important to establish.</a:t>
            </a:r>
            <a:endParaRPr sz="2600" b="0" i="0" u="none" strike="noStrike" cap="none">
              <a:solidFill>
                <a:srgbClr val="000000"/>
              </a:solidFill>
              <a:latin typeface="Trebuchet MS"/>
              <a:ea typeface="Trebuchet MS"/>
              <a:cs typeface="Trebuchet MS"/>
              <a:sym typeface="Trebuchet MS"/>
            </a:endParaRPr>
          </a:p>
          <a:p>
            <a:pPr marL="457200" marR="0" lvl="0" indent="0" algn="l" rtl="0">
              <a:lnSpc>
                <a:spcPct val="100000"/>
              </a:lnSpc>
              <a:spcBef>
                <a:spcPts val="0"/>
              </a:spcBef>
              <a:spcAft>
                <a:spcPts val="0"/>
              </a:spcAft>
              <a:buClr>
                <a:srgbClr val="000000"/>
              </a:buClr>
              <a:buSzPts val="2400"/>
              <a:buFont typeface="Arial"/>
              <a:buNone/>
            </a:pPr>
            <a:endParaRPr sz="2600" b="0" i="0" u="none" strike="noStrike" cap="none">
              <a:solidFill>
                <a:srgbClr val="000000"/>
              </a:solidFill>
              <a:latin typeface="Trebuchet MS"/>
              <a:ea typeface="Trebuchet MS"/>
              <a:cs typeface="Trebuchet MS"/>
              <a:sym typeface="Trebuchet MS"/>
            </a:endParaRPr>
          </a:p>
          <a:p>
            <a:pPr marL="566928" marR="0" lvl="0" indent="-469900" algn="l" rtl="0">
              <a:lnSpc>
                <a:spcPct val="100000"/>
              </a:lnSpc>
              <a:spcBef>
                <a:spcPts val="480"/>
              </a:spcBef>
              <a:spcAft>
                <a:spcPts val="0"/>
              </a:spcAft>
              <a:buClr>
                <a:srgbClr val="000000"/>
              </a:buClr>
              <a:buSzPts val="2600"/>
              <a:buFont typeface="Arial"/>
              <a:buChar char="•"/>
            </a:pPr>
            <a:r>
              <a:rPr lang="en-US" sz="2600" b="0" i="0" u="none" strike="noStrike" cap="none">
                <a:solidFill>
                  <a:srgbClr val="000000"/>
                </a:solidFill>
                <a:latin typeface="Trebuchet MS"/>
                <a:ea typeface="Trebuchet MS"/>
                <a:cs typeface="Trebuchet MS"/>
                <a:sym typeface="Trebuchet MS"/>
              </a:rPr>
              <a:t>Distinguish between the cost for delivering services and the cost to produce an outcome.</a:t>
            </a:r>
            <a:endParaRPr sz="2600" b="0" i="0" u="none" strike="noStrike" cap="none">
              <a:solidFill>
                <a:srgbClr val="000000"/>
              </a:solidFill>
              <a:latin typeface="Trebuchet MS"/>
              <a:ea typeface="Trebuchet MS"/>
              <a:cs typeface="Trebuchet MS"/>
              <a:sym typeface="Trebuchet MS"/>
            </a:endParaRPr>
          </a:p>
          <a:p>
            <a:pPr marL="457200" marR="0" lvl="0" indent="0" algn="l" rtl="0">
              <a:lnSpc>
                <a:spcPct val="100000"/>
              </a:lnSpc>
              <a:spcBef>
                <a:spcPts val="480"/>
              </a:spcBef>
              <a:spcAft>
                <a:spcPts val="0"/>
              </a:spcAft>
              <a:buClr>
                <a:srgbClr val="000000"/>
              </a:buClr>
              <a:buSzPts val="2400"/>
              <a:buFont typeface="Arial"/>
              <a:buNone/>
            </a:pPr>
            <a:endParaRPr sz="2600" b="0" i="0" u="none" strike="noStrike" cap="none">
              <a:solidFill>
                <a:srgbClr val="000000"/>
              </a:solidFill>
              <a:latin typeface="Trebuchet MS"/>
              <a:ea typeface="Trebuchet MS"/>
              <a:cs typeface="Trebuchet MS"/>
              <a:sym typeface="Trebuchet MS"/>
            </a:endParaRPr>
          </a:p>
          <a:p>
            <a:pPr marL="566928" marR="0" lvl="0" indent="-469900" algn="l" rtl="0">
              <a:lnSpc>
                <a:spcPct val="100000"/>
              </a:lnSpc>
              <a:spcBef>
                <a:spcPts val="480"/>
              </a:spcBef>
              <a:spcAft>
                <a:spcPts val="0"/>
              </a:spcAft>
              <a:buClr>
                <a:srgbClr val="000000"/>
              </a:buClr>
              <a:buSzPts val="2600"/>
              <a:buFont typeface="Arial"/>
              <a:buChar char="•"/>
            </a:pPr>
            <a:r>
              <a:rPr lang="en-US" sz="2600" b="0" i="0" u="none" strike="noStrike" cap="none">
                <a:solidFill>
                  <a:srgbClr val="000000"/>
                </a:solidFill>
                <a:latin typeface="Trebuchet MS"/>
                <a:ea typeface="Trebuchet MS"/>
                <a:cs typeface="Trebuchet MS"/>
                <a:sym typeface="Trebuchet MS"/>
              </a:rPr>
              <a:t>Results we are able to achieve may be limited by available resources. Resources often determine the quantity and type of services provided.</a:t>
            </a:r>
            <a:endParaRPr sz="2600" b="0" i="0" u="none" strike="noStrike" cap="none">
              <a:solidFill>
                <a:srgbClr val="000000"/>
              </a:solidFill>
              <a:latin typeface="Trebuchet MS"/>
              <a:ea typeface="Trebuchet MS"/>
              <a:cs typeface="Trebuchet MS"/>
              <a:sym typeface="Trebuchet MS"/>
            </a:endParaRPr>
          </a:p>
          <a:p>
            <a:pPr marL="457200" marR="0" lvl="0" indent="0" algn="l" rtl="0">
              <a:lnSpc>
                <a:spcPct val="100000"/>
              </a:lnSpc>
              <a:spcBef>
                <a:spcPts val="480"/>
              </a:spcBef>
              <a:spcAft>
                <a:spcPts val="0"/>
              </a:spcAft>
              <a:buClr>
                <a:srgbClr val="000000"/>
              </a:buClr>
              <a:buSzPts val="2400"/>
              <a:buFont typeface="Arial"/>
              <a:buNone/>
            </a:pPr>
            <a:endParaRPr sz="2600" b="0" i="0" u="none" strike="noStrike" cap="none">
              <a:solidFill>
                <a:srgbClr val="000000"/>
              </a:solidFill>
              <a:latin typeface="Trebuchet MS"/>
              <a:ea typeface="Trebuchet MS"/>
              <a:cs typeface="Trebuchet MS"/>
              <a:sym typeface="Trebuchet MS"/>
            </a:endParaRPr>
          </a:p>
          <a:p>
            <a:pPr marL="566928" marR="0" lvl="0" indent="-469900" algn="l" rtl="0">
              <a:lnSpc>
                <a:spcPct val="100000"/>
              </a:lnSpc>
              <a:spcBef>
                <a:spcPts val="480"/>
              </a:spcBef>
              <a:spcAft>
                <a:spcPts val="0"/>
              </a:spcAft>
              <a:buClr>
                <a:srgbClr val="000000"/>
              </a:buClr>
              <a:buSzPts val="2600"/>
              <a:buFont typeface="Arial"/>
              <a:buChar char="•"/>
            </a:pPr>
            <a:r>
              <a:rPr lang="en-US" sz="2600" b="0" i="0" u="none" strike="noStrike" cap="none">
                <a:solidFill>
                  <a:srgbClr val="000000"/>
                </a:solidFill>
                <a:latin typeface="Trebuchet MS"/>
                <a:ea typeface="Trebuchet MS"/>
                <a:cs typeface="Trebuchet MS"/>
                <a:sym typeface="Trebuchet MS"/>
              </a:rPr>
              <a:t>Calculating a Benefit-Cost and Return-On-Investment (ROI) analysis can provide a basis to argue for more resources.</a:t>
            </a:r>
            <a:endParaRPr sz="2600" b="0" i="0" u="none" strike="noStrike" cap="none">
              <a:solidFill>
                <a:srgbClr val="000000"/>
              </a:solidFill>
              <a:latin typeface="Trebuchet MS"/>
              <a:ea typeface="Trebuchet MS"/>
              <a:cs typeface="Trebuchet MS"/>
              <a:sym typeface="Trebuchet MS"/>
            </a:endParaRPr>
          </a:p>
          <a:p>
            <a:pPr marL="566928" marR="0" lvl="0" indent="-304800" algn="l" rtl="0">
              <a:lnSpc>
                <a:spcPct val="100000"/>
              </a:lnSpc>
              <a:spcBef>
                <a:spcPts val="480"/>
              </a:spcBef>
              <a:spcAft>
                <a:spcPts val="0"/>
              </a:spcAft>
              <a:buClr>
                <a:srgbClr val="292934"/>
              </a:buClr>
              <a:buSzPts val="2400"/>
              <a:buFont typeface="Arial"/>
              <a:buNone/>
            </a:pPr>
            <a:endParaRPr sz="2400" b="0" i="0" u="none" strike="noStrike" cap="none">
              <a:solidFill>
                <a:srgbClr val="000000"/>
              </a:solidFill>
              <a:latin typeface="Trebuchet MS"/>
              <a:ea typeface="Trebuchet MS"/>
              <a:cs typeface="Trebuchet MS"/>
              <a:sym typeface="Trebuchet MS"/>
            </a:endParaRPr>
          </a:p>
          <a:p>
            <a:pPr marL="109728" marR="0" lvl="0" indent="0" algn="ctr" rtl="0">
              <a:lnSpc>
                <a:spcPct val="100000"/>
              </a:lnSpc>
              <a:spcBef>
                <a:spcPts val="480"/>
              </a:spcBef>
              <a:spcAft>
                <a:spcPts val="0"/>
              </a:spcAft>
              <a:buClr>
                <a:srgbClr val="000000"/>
              </a:buClr>
              <a:buSzPts val="2400"/>
              <a:buFont typeface="Arial"/>
              <a:buNone/>
            </a:pPr>
            <a:r>
              <a:rPr lang="en-US" sz="2400" b="1" i="0" u="none" strike="noStrike" cap="none">
                <a:solidFill>
                  <a:srgbClr val="000000"/>
                </a:solidFill>
                <a:latin typeface="Trebuchet MS"/>
                <a:ea typeface="Trebuchet MS"/>
                <a:cs typeface="Trebuchet MS"/>
                <a:sym typeface="Trebuchet MS"/>
              </a:rPr>
              <a:t>ROMA Module 8 – SROI Example</a:t>
            </a:r>
            <a:endParaRPr sz="2400" b="0" i="0" u="none" strike="noStrike" cap="none">
              <a:solidFill>
                <a:srgbClr val="000000"/>
              </a:solidFill>
              <a:latin typeface="Trebuchet MS"/>
              <a:ea typeface="Trebuchet MS"/>
              <a:cs typeface="Trebuchet MS"/>
              <a:sym typeface="Trebuchet MS"/>
            </a:endParaRPr>
          </a:p>
        </p:txBody>
      </p:sp>
      <p:sp>
        <p:nvSpPr>
          <p:cNvPr id="1055" name="Google Shape;1055;p44"/>
          <p:cNvSpPr txBox="1"/>
          <p:nvPr/>
        </p:nvSpPr>
        <p:spPr>
          <a:xfrm>
            <a:off x="644561" y="7891810"/>
            <a:ext cx="11715677" cy="5231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292934"/>
              </a:buClr>
              <a:buSzPts val="1200"/>
              <a:buFont typeface="Times New Roman"/>
              <a:buNone/>
            </a:pPr>
            <a:r>
              <a:rPr lang="en-US" sz="1400" b="0" i="0" u="none" strike="noStrike" cap="none" dirty="0">
                <a:solidFill>
                  <a:srgbClr val="292934"/>
                </a:solidFill>
                <a:latin typeface="Trebuchet MS"/>
                <a:ea typeface="Trebuchet MS"/>
                <a:cs typeface="Trebuchet MS"/>
                <a:sym typeface="Trebuchet MS"/>
              </a:rPr>
              <a:t>(National ROMA Peer-To-Peer-Training Program, Participant Manual, “Introduction to ROMA” Version 4.3, © 2011. F.</a:t>
            </a:r>
            <a:endParaRPr sz="1400" b="0" i="0" u="none" strike="noStrike" cap="none" dirty="0">
              <a:solidFill>
                <a:srgbClr val="000000"/>
              </a:solidFill>
              <a:latin typeface="Trebuchet MS"/>
              <a:ea typeface="Trebuchet MS"/>
              <a:cs typeface="Trebuchet MS"/>
              <a:sym typeface="Trebuchet MS"/>
            </a:endParaRPr>
          </a:p>
          <a:p>
            <a:pPr marL="0" marR="0" lvl="0" indent="0" algn="ctr" rtl="0">
              <a:lnSpc>
                <a:spcPct val="100000"/>
              </a:lnSpc>
              <a:spcBef>
                <a:spcPts val="0"/>
              </a:spcBef>
              <a:spcAft>
                <a:spcPts val="0"/>
              </a:spcAft>
              <a:buClr>
                <a:srgbClr val="292934"/>
              </a:buClr>
              <a:buSzPts val="1200"/>
              <a:buFont typeface="Times New Roman"/>
              <a:buNone/>
            </a:pPr>
            <a:r>
              <a:rPr lang="en-US" sz="1400" b="0" i="0" u="none" strike="noStrike" cap="none" dirty="0">
                <a:solidFill>
                  <a:srgbClr val="292934"/>
                </a:solidFill>
                <a:latin typeface="Trebuchet MS"/>
                <a:ea typeface="Trebuchet MS"/>
                <a:cs typeface="Trebuchet MS"/>
                <a:sym typeface="Trebuchet MS"/>
              </a:rPr>
              <a:t>Richmond and B. Mooney, The Center for Applied Management Practices, Camp Hill, PA 717-730-3705)</a:t>
            </a:r>
            <a:endParaRPr sz="1400" b="0" i="0" u="none" strike="noStrike" cap="none" dirty="0">
              <a:solidFill>
                <a:srgbClr val="000000"/>
              </a:solidFill>
              <a:latin typeface="Trebuchet MS"/>
              <a:ea typeface="Trebuchet MS"/>
              <a:cs typeface="Trebuchet MS"/>
              <a:sym typeface="Trebuchet MS"/>
            </a:endParaRPr>
          </a:p>
        </p:txBody>
      </p:sp>
      <p:sp>
        <p:nvSpPr>
          <p:cNvPr id="1056" name="Google Shape;1056;p44"/>
          <p:cNvSpPr txBox="1"/>
          <p:nvPr/>
        </p:nvSpPr>
        <p:spPr>
          <a:xfrm>
            <a:off x="457200" y="685800"/>
            <a:ext cx="11988900" cy="1524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400"/>
              <a:buFont typeface="Times New Roman"/>
              <a:buNone/>
            </a:pPr>
            <a:r>
              <a:rPr lang="en-US" sz="4400" b="1" i="1" u="none" strike="noStrike" cap="none">
                <a:solidFill>
                  <a:srgbClr val="2D348E"/>
                </a:solidFill>
                <a:latin typeface="Trebuchet MS"/>
                <a:ea typeface="Trebuchet MS"/>
                <a:cs typeface="Trebuchet MS"/>
                <a:sym typeface="Trebuchet MS"/>
              </a:rPr>
              <a:t>Social Return on Investment (SROI)</a:t>
            </a:r>
            <a:endParaRPr sz="1400" b="1" i="1" u="none" strike="noStrike" cap="none">
              <a:solidFill>
                <a:srgbClr val="000000"/>
              </a:solidFill>
              <a:latin typeface="Trebuchet MS"/>
              <a:ea typeface="Trebuchet MS"/>
              <a:cs typeface="Trebuchet MS"/>
              <a:sym typeface="Trebuchet MS"/>
            </a:endParaRPr>
          </a:p>
          <a:p>
            <a:pPr marL="0" marR="0" lvl="0" indent="0" algn="ctr" rtl="0">
              <a:lnSpc>
                <a:spcPct val="100000"/>
              </a:lnSpc>
              <a:spcBef>
                <a:spcPts val="0"/>
              </a:spcBef>
              <a:spcAft>
                <a:spcPts val="0"/>
              </a:spcAft>
              <a:buClr>
                <a:srgbClr val="000000"/>
              </a:buClr>
              <a:buSzPts val="4400"/>
              <a:buFont typeface="Times New Roman"/>
              <a:buNone/>
            </a:pPr>
            <a:r>
              <a:rPr lang="en-US" sz="4400" b="1" i="1" u="none" strike="noStrike" cap="none">
                <a:solidFill>
                  <a:srgbClr val="2D348E"/>
                </a:solidFill>
                <a:latin typeface="Trebuchet MS"/>
                <a:ea typeface="Trebuchet MS"/>
                <a:cs typeface="Trebuchet MS"/>
                <a:sym typeface="Trebuchet MS"/>
              </a:rPr>
              <a:t>Overview</a:t>
            </a:r>
            <a:endParaRPr sz="4400" b="1" i="1" u="none" strike="noStrike" cap="none">
              <a:solidFill>
                <a:srgbClr val="2D348E"/>
              </a:solidFill>
              <a:latin typeface="Trebuchet MS"/>
              <a:ea typeface="Trebuchet MS"/>
              <a:cs typeface="Trebuchet MS"/>
              <a:sym typeface="Trebuchet MS"/>
            </a:endParaRPr>
          </a:p>
        </p:txBody>
      </p:sp>
      <p:sp>
        <p:nvSpPr>
          <p:cNvPr id="1057" name="Google Shape;1057;p44"/>
          <p:cNvSpPr txBox="1">
            <a:spLocks noGrp="1"/>
          </p:cNvSpPr>
          <p:nvPr>
            <p:ph type="sldNum" idx="12"/>
          </p:nvPr>
        </p:nvSpPr>
        <p:spPr>
          <a:xfrm>
            <a:off x="12169648" y="9007124"/>
            <a:ext cx="780300" cy="746700"/>
          </a:xfrm>
          <a:prstGeom prst="rect">
            <a:avLst/>
          </a:prstGeom>
          <a:noFill/>
          <a:ln>
            <a:noFill/>
          </a:ln>
        </p:spPr>
        <p:txBody>
          <a:bodyPr spcFirstLastPara="1" wrap="square" lIns="130025" tIns="130025" rIns="130025" bIns="130025" anchor="t" anchorCtr="0">
            <a:noAutofit/>
          </a:bodyPr>
          <a:lstStyle/>
          <a:p>
            <a:pPr marL="0" lvl="0" indent="0" algn="r" rtl="0">
              <a:lnSpc>
                <a:spcPct val="100000"/>
              </a:lnSpc>
              <a:spcBef>
                <a:spcPts val="0"/>
              </a:spcBef>
              <a:spcAft>
                <a:spcPts val="0"/>
              </a:spcAft>
              <a:buSzPts val="1800"/>
              <a:buNone/>
            </a:pPr>
            <a:fld id="{00000000-1234-1234-1234-123412341234}" type="slidenum">
              <a:rPr lang="en-US"/>
              <a:t>63</a:t>
            </a:fld>
            <a:endParaRPr/>
          </a:p>
        </p:txBody>
      </p:sp>
      <p:pic>
        <p:nvPicPr>
          <p:cNvPr id="1058" name="Google Shape;1058;p44"/>
          <p:cNvPicPr preferRelativeResize="0"/>
          <p:nvPr/>
        </p:nvPicPr>
        <p:blipFill rotWithShape="1">
          <a:blip r:embed="rId3">
            <a:alphaModFix/>
          </a:blip>
          <a:srcRect/>
          <a:stretch/>
        </p:blipFill>
        <p:spPr>
          <a:xfrm>
            <a:off x="10410349" y="399511"/>
            <a:ext cx="2039111" cy="350062"/>
          </a:xfrm>
          <a:prstGeom prst="rect">
            <a:avLst/>
          </a:prstGeom>
          <a:noFill/>
          <a:ln>
            <a:noFill/>
          </a:ln>
        </p:spPr>
      </p:pic>
      <p:grpSp>
        <p:nvGrpSpPr>
          <p:cNvPr id="1059" name="Google Shape;1059;p44"/>
          <p:cNvGrpSpPr/>
          <p:nvPr/>
        </p:nvGrpSpPr>
        <p:grpSpPr>
          <a:xfrm>
            <a:off x="8102600" y="8841472"/>
            <a:ext cx="4343399" cy="835928"/>
            <a:chOff x="8102600" y="8841472"/>
            <a:chExt cx="4343399" cy="835928"/>
          </a:xfrm>
        </p:grpSpPr>
        <p:pic>
          <p:nvPicPr>
            <p:cNvPr id="1060" name="Google Shape;1060;p44"/>
            <p:cNvPicPr preferRelativeResize="0"/>
            <p:nvPr/>
          </p:nvPicPr>
          <p:blipFill rotWithShape="1">
            <a:blip r:embed="rId4">
              <a:alphaModFix/>
            </a:blip>
            <a:srcRect/>
            <a:stretch/>
          </p:blipFill>
          <p:spPr>
            <a:xfrm>
              <a:off x="11014746" y="8991600"/>
              <a:ext cx="1431253" cy="685800"/>
            </a:xfrm>
            <a:prstGeom prst="rect">
              <a:avLst/>
            </a:prstGeom>
            <a:noFill/>
            <a:ln>
              <a:noFill/>
            </a:ln>
          </p:spPr>
        </p:pic>
        <p:sp>
          <p:nvSpPr>
            <p:cNvPr id="1061" name="Google Shape;1061;p44"/>
            <p:cNvSpPr txBox="1"/>
            <p:nvPr/>
          </p:nvSpPr>
          <p:spPr>
            <a:xfrm>
              <a:off x="8102600" y="8841472"/>
              <a:ext cx="2634325"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C0D0E"/>
                  </a:solidFill>
                  <a:latin typeface="Trebuchet MS"/>
                  <a:ea typeface="Trebuchet MS"/>
                  <a:cs typeface="Trebuchet MS"/>
                  <a:sym typeface="Trebuchet MS"/>
                </a:rPr>
                <a:t>Colorado Community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C0D0E"/>
                  </a:solidFill>
                  <a:latin typeface="Trebuchet MS"/>
                  <a:ea typeface="Trebuchet MS"/>
                  <a:cs typeface="Trebuchet MS"/>
                  <a:sym typeface="Trebuchet MS"/>
                </a:rPr>
                <a:t>Action Association</a:t>
              </a:r>
              <a:endParaRPr sz="1400" b="0" i="0" u="none" strike="noStrike" cap="none">
                <a:solidFill>
                  <a:srgbClr val="000000"/>
                </a:solidFill>
                <a:latin typeface="Arial"/>
                <a:ea typeface="Arial"/>
                <a:cs typeface="Arial"/>
                <a:sym typeface="Arial"/>
              </a:endParaRPr>
            </a:p>
          </p:txBody>
        </p:sp>
        <p:cxnSp>
          <p:nvCxnSpPr>
            <p:cNvPr id="1062" name="Google Shape;1062;p44"/>
            <p:cNvCxnSpPr/>
            <p:nvPr/>
          </p:nvCxnSpPr>
          <p:spPr>
            <a:xfrm>
              <a:off x="10859677" y="9046464"/>
              <a:ext cx="0" cy="598318"/>
            </a:xfrm>
            <a:prstGeom prst="straightConnector1">
              <a:avLst/>
            </a:prstGeom>
            <a:solidFill>
              <a:srgbClr val="14943F"/>
            </a:solidFill>
            <a:ln w="15875" cap="flat" cmpd="sng">
              <a:solidFill>
                <a:srgbClr val="000000"/>
              </a:solidFill>
              <a:prstDash val="solid"/>
              <a:miter lim="0"/>
              <a:headEnd type="none" w="sm" len="sm"/>
              <a:tailEnd type="none" w="sm" len="sm"/>
            </a:ln>
          </p:spPr>
        </p:cxnSp>
      </p:gr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1066"/>
        <p:cNvGrpSpPr/>
        <p:nvPr/>
      </p:nvGrpSpPr>
      <p:grpSpPr>
        <a:xfrm>
          <a:off x="0" y="0"/>
          <a:ext cx="0" cy="0"/>
          <a:chOff x="0" y="0"/>
          <a:chExt cx="0" cy="0"/>
        </a:xfrm>
      </p:grpSpPr>
      <p:sp>
        <p:nvSpPr>
          <p:cNvPr id="1067" name="Google Shape;1067;g2296809d02e_0_15"/>
          <p:cNvSpPr txBox="1"/>
          <p:nvPr/>
        </p:nvSpPr>
        <p:spPr>
          <a:xfrm>
            <a:off x="644550" y="2089675"/>
            <a:ext cx="11525100" cy="510540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480"/>
              </a:spcBef>
              <a:spcAft>
                <a:spcPts val="0"/>
              </a:spcAft>
              <a:buClr>
                <a:srgbClr val="000000"/>
              </a:buClr>
              <a:buSzPts val="2500"/>
              <a:buFont typeface="Arial"/>
              <a:buNone/>
            </a:pPr>
            <a:r>
              <a:rPr lang="en-US" sz="2500" b="1" i="0" u="none" strike="noStrike" cap="none">
                <a:solidFill>
                  <a:srgbClr val="000000"/>
                </a:solidFill>
                <a:latin typeface="Trebuchet MS"/>
                <a:ea typeface="Trebuchet MS"/>
                <a:cs typeface="Trebuchet MS"/>
                <a:sym typeface="Trebuchet MS"/>
              </a:rPr>
              <a:t>Uses:</a:t>
            </a:r>
            <a:endParaRPr sz="2500" b="1" i="0" u="none" strike="noStrike" cap="none">
              <a:solidFill>
                <a:srgbClr val="000000"/>
              </a:solidFill>
              <a:latin typeface="Trebuchet MS"/>
              <a:ea typeface="Trebuchet MS"/>
              <a:cs typeface="Trebuchet MS"/>
              <a:sym typeface="Trebuchet MS"/>
            </a:endParaRPr>
          </a:p>
          <a:p>
            <a:pPr marL="0" marR="0" lvl="0" indent="0" algn="l" rtl="0">
              <a:lnSpc>
                <a:spcPct val="80000"/>
              </a:lnSpc>
              <a:spcBef>
                <a:spcPts val="480"/>
              </a:spcBef>
              <a:spcAft>
                <a:spcPts val="0"/>
              </a:spcAft>
              <a:buClr>
                <a:srgbClr val="000000"/>
              </a:buClr>
              <a:buSzPts val="2500"/>
              <a:buFont typeface="Arial"/>
              <a:buNone/>
            </a:pPr>
            <a:endParaRPr sz="2500" b="0" i="0" u="none" strike="noStrike" cap="none">
              <a:solidFill>
                <a:srgbClr val="000000"/>
              </a:solidFill>
              <a:latin typeface="Trebuchet MS"/>
              <a:ea typeface="Trebuchet MS"/>
              <a:cs typeface="Trebuchet MS"/>
              <a:sym typeface="Trebuchet MS"/>
            </a:endParaRPr>
          </a:p>
          <a:p>
            <a:pPr marL="457200" marR="0" lvl="0" indent="-387350" algn="l" rtl="0">
              <a:lnSpc>
                <a:spcPct val="80000"/>
              </a:lnSpc>
              <a:spcBef>
                <a:spcPts val="480"/>
              </a:spcBef>
              <a:spcAft>
                <a:spcPts val="0"/>
              </a:spcAft>
              <a:buClr>
                <a:srgbClr val="000000"/>
              </a:buClr>
              <a:buSzPts val="2500"/>
              <a:buFont typeface="Trebuchet MS"/>
              <a:buChar char="●"/>
            </a:pPr>
            <a:r>
              <a:rPr lang="en-US" sz="2500" b="0" i="0" u="none" strike="noStrike" cap="none">
                <a:solidFill>
                  <a:srgbClr val="000000"/>
                </a:solidFill>
                <a:latin typeface="Trebuchet MS"/>
                <a:ea typeface="Trebuchet MS"/>
                <a:cs typeface="Trebuchet MS"/>
                <a:sym typeface="Trebuchet MS"/>
              </a:rPr>
              <a:t>Justify program through impact</a:t>
            </a:r>
            <a:endParaRPr sz="2500" b="0" i="0" u="none" strike="noStrike" cap="none">
              <a:solidFill>
                <a:srgbClr val="000000"/>
              </a:solidFill>
              <a:latin typeface="Trebuchet MS"/>
              <a:ea typeface="Trebuchet MS"/>
              <a:cs typeface="Trebuchet MS"/>
              <a:sym typeface="Trebuchet MS"/>
            </a:endParaRPr>
          </a:p>
          <a:p>
            <a:pPr marL="457200" marR="0" lvl="0" indent="0" algn="l" rtl="0">
              <a:lnSpc>
                <a:spcPct val="80000"/>
              </a:lnSpc>
              <a:spcBef>
                <a:spcPts val="480"/>
              </a:spcBef>
              <a:spcAft>
                <a:spcPts val="0"/>
              </a:spcAft>
              <a:buClr>
                <a:srgbClr val="000000"/>
              </a:buClr>
              <a:buSzPts val="2500"/>
              <a:buFont typeface="Arial"/>
              <a:buNone/>
            </a:pPr>
            <a:endParaRPr sz="2500" b="0" i="0" u="none" strike="noStrike" cap="none">
              <a:solidFill>
                <a:srgbClr val="000000"/>
              </a:solidFill>
              <a:latin typeface="Trebuchet MS"/>
              <a:ea typeface="Trebuchet MS"/>
              <a:cs typeface="Trebuchet MS"/>
              <a:sym typeface="Trebuchet MS"/>
            </a:endParaRPr>
          </a:p>
          <a:p>
            <a:pPr marL="457200" marR="0" lvl="0" indent="-387350" algn="l" rtl="0">
              <a:lnSpc>
                <a:spcPct val="80000"/>
              </a:lnSpc>
              <a:spcBef>
                <a:spcPts val="480"/>
              </a:spcBef>
              <a:spcAft>
                <a:spcPts val="0"/>
              </a:spcAft>
              <a:buClr>
                <a:srgbClr val="000000"/>
              </a:buClr>
              <a:buSzPts val="2500"/>
              <a:buFont typeface="Trebuchet MS"/>
              <a:buChar char="●"/>
            </a:pPr>
            <a:r>
              <a:rPr lang="en-US" sz="2500" b="0" i="0" u="none" strike="noStrike" cap="none">
                <a:solidFill>
                  <a:srgbClr val="000000"/>
                </a:solidFill>
                <a:latin typeface="Trebuchet MS"/>
                <a:ea typeface="Trebuchet MS"/>
                <a:cs typeface="Trebuchet MS"/>
                <a:sym typeface="Trebuchet MS"/>
              </a:rPr>
              <a:t>Asset for seeking funding</a:t>
            </a:r>
            <a:endParaRPr sz="2500" b="0" i="0" u="none" strike="noStrike" cap="none">
              <a:solidFill>
                <a:srgbClr val="000000"/>
              </a:solidFill>
              <a:latin typeface="Trebuchet MS"/>
              <a:ea typeface="Trebuchet MS"/>
              <a:cs typeface="Trebuchet MS"/>
              <a:sym typeface="Trebuchet MS"/>
            </a:endParaRPr>
          </a:p>
          <a:p>
            <a:pPr marL="457200" marR="0" lvl="0" indent="0" algn="l" rtl="0">
              <a:lnSpc>
                <a:spcPct val="80000"/>
              </a:lnSpc>
              <a:spcBef>
                <a:spcPts val="480"/>
              </a:spcBef>
              <a:spcAft>
                <a:spcPts val="0"/>
              </a:spcAft>
              <a:buClr>
                <a:srgbClr val="000000"/>
              </a:buClr>
              <a:buSzPts val="2500"/>
              <a:buFont typeface="Arial"/>
              <a:buNone/>
            </a:pPr>
            <a:endParaRPr sz="2500" b="0" i="0" u="none" strike="noStrike" cap="none">
              <a:solidFill>
                <a:srgbClr val="000000"/>
              </a:solidFill>
              <a:latin typeface="Trebuchet MS"/>
              <a:ea typeface="Trebuchet MS"/>
              <a:cs typeface="Trebuchet MS"/>
              <a:sym typeface="Trebuchet MS"/>
            </a:endParaRPr>
          </a:p>
          <a:p>
            <a:pPr marL="457200" marR="0" lvl="0" indent="-387350" algn="l" rtl="0">
              <a:lnSpc>
                <a:spcPct val="80000"/>
              </a:lnSpc>
              <a:spcBef>
                <a:spcPts val="480"/>
              </a:spcBef>
              <a:spcAft>
                <a:spcPts val="0"/>
              </a:spcAft>
              <a:buClr>
                <a:srgbClr val="000000"/>
              </a:buClr>
              <a:buSzPts val="2500"/>
              <a:buFont typeface="Trebuchet MS"/>
              <a:buChar char="●"/>
            </a:pPr>
            <a:r>
              <a:rPr lang="en-US" sz="2500" b="0" i="0" u="none" strike="noStrike" cap="none">
                <a:solidFill>
                  <a:srgbClr val="000000"/>
                </a:solidFill>
                <a:latin typeface="Trebuchet MS"/>
                <a:ea typeface="Trebuchet MS"/>
                <a:cs typeface="Trebuchet MS"/>
                <a:sym typeface="Trebuchet MS"/>
              </a:rPr>
              <a:t>Better understand all inputs and outcomes of programs</a:t>
            </a:r>
            <a:endParaRPr sz="2500" b="0" i="0" u="none" strike="noStrike" cap="none">
              <a:solidFill>
                <a:srgbClr val="000000"/>
              </a:solidFill>
              <a:latin typeface="Trebuchet MS"/>
              <a:ea typeface="Trebuchet MS"/>
              <a:cs typeface="Trebuchet MS"/>
              <a:sym typeface="Trebuchet MS"/>
            </a:endParaRPr>
          </a:p>
          <a:p>
            <a:pPr marL="0" marR="0" lvl="0" indent="0" algn="l" rtl="0">
              <a:lnSpc>
                <a:spcPct val="80000"/>
              </a:lnSpc>
              <a:spcBef>
                <a:spcPts val="480"/>
              </a:spcBef>
              <a:spcAft>
                <a:spcPts val="0"/>
              </a:spcAft>
              <a:buClr>
                <a:srgbClr val="000000"/>
              </a:buClr>
              <a:buSzPts val="2500"/>
              <a:buFont typeface="Arial"/>
              <a:buNone/>
            </a:pPr>
            <a:endParaRPr sz="2500" b="0" i="0" u="none" strike="noStrike" cap="none">
              <a:solidFill>
                <a:srgbClr val="000000"/>
              </a:solidFill>
              <a:latin typeface="Trebuchet MS"/>
              <a:ea typeface="Trebuchet MS"/>
              <a:cs typeface="Trebuchet MS"/>
              <a:sym typeface="Trebuchet MS"/>
            </a:endParaRPr>
          </a:p>
          <a:p>
            <a:pPr marL="0" marR="0" lvl="0" indent="0" algn="l" rtl="0">
              <a:lnSpc>
                <a:spcPct val="80000"/>
              </a:lnSpc>
              <a:spcBef>
                <a:spcPts val="480"/>
              </a:spcBef>
              <a:spcAft>
                <a:spcPts val="0"/>
              </a:spcAft>
              <a:buClr>
                <a:srgbClr val="000000"/>
              </a:buClr>
              <a:buSzPts val="2500"/>
              <a:buFont typeface="Arial"/>
              <a:buNone/>
            </a:pPr>
            <a:endParaRPr sz="2500" b="0" i="0" u="none" strike="noStrike" cap="none">
              <a:solidFill>
                <a:srgbClr val="000000"/>
              </a:solidFill>
              <a:latin typeface="Trebuchet MS"/>
              <a:ea typeface="Trebuchet MS"/>
              <a:cs typeface="Trebuchet MS"/>
              <a:sym typeface="Trebuchet MS"/>
            </a:endParaRPr>
          </a:p>
          <a:p>
            <a:pPr marL="0" marR="0" lvl="0" indent="0" algn="l" rtl="0">
              <a:lnSpc>
                <a:spcPct val="80000"/>
              </a:lnSpc>
              <a:spcBef>
                <a:spcPts val="480"/>
              </a:spcBef>
              <a:spcAft>
                <a:spcPts val="0"/>
              </a:spcAft>
              <a:buClr>
                <a:srgbClr val="000000"/>
              </a:buClr>
              <a:buSzPts val="2500"/>
              <a:buFont typeface="Arial"/>
              <a:buNone/>
            </a:pPr>
            <a:r>
              <a:rPr lang="en-US" sz="2500" b="1" i="0" u="none" strike="noStrike" cap="none">
                <a:solidFill>
                  <a:srgbClr val="000000"/>
                </a:solidFill>
                <a:latin typeface="Trebuchet MS"/>
                <a:ea typeface="Trebuchet MS"/>
                <a:cs typeface="Trebuchet MS"/>
                <a:sym typeface="Trebuchet MS"/>
              </a:rPr>
              <a:t>Purposes:</a:t>
            </a:r>
            <a:endParaRPr sz="2500" b="1" i="0" u="none" strike="noStrike" cap="none">
              <a:solidFill>
                <a:srgbClr val="000000"/>
              </a:solidFill>
              <a:latin typeface="Trebuchet MS"/>
              <a:ea typeface="Trebuchet MS"/>
              <a:cs typeface="Trebuchet MS"/>
              <a:sym typeface="Trebuchet MS"/>
            </a:endParaRPr>
          </a:p>
          <a:p>
            <a:pPr marL="0" marR="0" lvl="0" indent="0" algn="l" rtl="0">
              <a:lnSpc>
                <a:spcPct val="80000"/>
              </a:lnSpc>
              <a:spcBef>
                <a:spcPts val="480"/>
              </a:spcBef>
              <a:spcAft>
                <a:spcPts val="0"/>
              </a:spcAft>
              <a:buClr>
                <a:srgbClr val="000000"/>
              </a:buClr>
              <a:buSzPts val="2500"/>
              <a:buFont typeface="Arial"/>
              <a:buNone/>
            </a:pPr>
            <a:endParaRPr sz="2500" b="0" i="0" u="none" strike="noStrike" cap="none">
              <a:solidFill>
                <a:srgbClr val="000000"/>
              </a:solidFill>
              <a:latin typeface="Trebuchet MS"/>
              <a:ea typeface="Trebuchet MS"/>
              <a:cs typeface="Trebuchet MS"/>
              <a:sym typeface="Trebuchet MS"/>
            </a:endParaRPr>
          </a:p>
          <a:p>
            <a:pPr marL="457200" marR="0" lvl="0" indent="-387350" algn="l" rtl="0">
              <a:lnSpc>
                <a:spcPct val="80000"/>
              </a:lnSpc>
              <a:spcBef>
                <a:spcPts val="480"/>
              </a:spcBef>
              <a:spcAft>
                <a:spcPts val="0"/>
              </a:spcAft>
              <a:buClr>
                <a:srgbClr val="000000"/>
              </a:buClr>
              <a:buSzPts val="2500"/>
              <a:buFont typeface="Trebuchet MS"/>
              <a:buChar char="●"/>
            </a:pPr>
            <a:r>
              <a:rPr lang="en-US" sz="2500" b="0" i="0" u="none" strike="noStrike" cap="none">
                <a:solidFill>
                  <a:srgbClr val="000000"/>
                </a:solidFill>
                <a:latin typeface="Trebuchet MS"/>
                <a:ea typeface="Trebuchet MS"/>
                <a:cs typeface="Trebuchet MS"/>
                <a:sym typeface="Trebuchet MS"/>
              </a:rPr>
              <a:t>When profit isn’t the outcome, how is the outcome valued?</a:t>
            </a:r>
            <a:endParaRPr sz="2500" b="0" i="0" u="none" strike="noStrike" cap="none">
              <a:solidFill>
                <a:srgbClr val="000000"/>
              </a:solidFill>
              <a:latin typeface="Trebuchet MS"/>
              <a:ea typeface="Trebuchet MS"/>
              <a:cs typeface="Trebuchet MS"/>
              <a:sym typeface="Trebuchet MS"/>
            </a:endParaRPr>
          </a:p>
          <a:p>
            <a:pPr marL="457200" marR="0" lvl="0" indent="0" algn="l" rtl="0">
              <a:lnSpc>
                <a:spcPct val="80000"/>
              </a:lnSpc>
              <a:spcBef>
                <a:spcPts val="480"/>
              </a:spcBef>
              <a:spcAft>
                <a:spcPts val="0"/>
              </a:spcAft>
              <a:buClr>
                <a:srgbClr val="000000"/>
              </a:buClr>
              <a:buSzPts val="2500"/>
              <a:buFont typeface="Arial"/>
              <a:buNone/>
            </a:pPr>
            <a:endParaRPr sz="2500" b="0" i="0" u="none" strike="noStrike" cap="none">
              <a:solidFill>
                <a:srgbClr val="000000"/>
              </a:solidFill>
              <a:latin typeface="Trebuchet MS"/>
              <a:ea typeface="Trebuchet MS"/>
              <a:cs typeface="Trebuchet MS"/>
              <a:sym typeface="Trebuchet MS"/>
            </a:endParaRPr>
          </a:p>
          <a:p>
            <a:pPr marL="457200" marR="0" lvl="0" indent="-387350" algn="l" rtl="0">
              <a:lnSpc>
                <a:spcPct val="80000"/>
              </a:lnSpc>
              <a:spcBef>
                <a:spcPts val="480"/>
              </a:spcBef>
              <a:spcAft>
                <a:spcPts val="0"/>
              </a:spcAft>
              <a:buClr>
                <a:srgbClr val="000000"/>
              </a:buClr>
              <a:buSzPts val="2500"/>
              <a:buFont typeface="Trebuchet MS"/>
              <a:buChar char="●"/>
            </a:pPr>
            <a:r>
              <a:rPr lang="en-US" sz="2500" b="0" i="0" u="none" strike="noStrike" cap="none">
                <a:solidFill>
                  <a:srgbClr val="000000"/>
                </a:solidFill>
                <a:latin typeface="Trebuchet MS"/>
                <a:ea typeface="Trebuchet MS"/>
                <a:cs typeface="Trebuchet MS"/>
                <a:sym typeface="Trebuchet MS"/>
              </a:rPr>
              <a:t>Nonprofits impact – variety of outcomes</a:t>
            </a:r>
            <a:endParaRPr sz="2500" b="0" i="0" u="none" strike="noStrike" cap="none">
              <a:solidFill>
                <a:srgbClr val="000000"/>
              </a:solidFill>
              <a:latin typeface="Trebuchet MS"/>
              <a:ea typeface="Trebuchet MS"/>
              <a:cs typeface="Trebuchet MS"/>
              <a:sym typeface="Trebuchet MS"/>
            </a:endParaRPr>
          </a:p>
          <a:p>
            <a:pPr marL="457200" marR="0" lvl="0" indent="0" algn="l" rtl="0">
              <a:lnSpc>
                <a:spcPct val="80000"/>
              </a:lnSpc>
              <a:spcBef>
                <a:spcPts val="480"/>
              </a:spcBef>
              <a:spcAft>
                <a:spcPts val="0"/>
              </a:spcAft>
              <a:buClr>
                <a:srgbClr val="000000"/>
              </a:buClr>
              <a:buSzPts val="2500"/>
              <a:buFont typeface="Arial"/>
              <a:buNone/>
            </a:pPr>
            <a:endParaRPr sz="2500" b="0" i="0" u="none" strike="noStrike" cap="none">
              <a:solidFill>
                <a:srgbClr val="000000"/>
              </a:solidFill>
              <a:latin typeface="Trebuchet MS"/>
              <a:ea typeface="Trebuchet MS"/>
              <a:cs typeface="Trebuchet MS"/>
              <a:sym typeface="Trebuchet MS"/>
            </a:endParaRPr>
          </a:p>
          <a:p>
            <a:pPr marL="457200" marR="0" lvl="0" indent="-387350" algn="l" rtl="0">
              <a:lnSpc>
                <a:spcPct val="80000"/>
              </a:lnSpc>
              <a:spcBef>
                <a:spcPts val="480"/>
              </a:spcBef>
              <a:spcAft>
                <a:spcPts val="0"/>
              </a:spcAft>
              <a:buClr>
                <a:srgbClr val="000000"/>
              </a:buClr>
              <a:buSzPts val="2500"/>
              <a:buFont typeface="Trebuchet MS"/>
              <a:buChar char="●"/>
            </a:pPr>
            <a:r>
              <a:rPr lang="en-US" sz="2500" b="0" i="0" u="none" strike="noStrike" cap="none">
                <a:solidFill>
                  <a:srgbClr val="000000"/>
                </a:solidFill>
                <a:latin typeface="Trebuchet MS"/>
                <a:ea typeface="Trebuchet MS"/>
                <a:cs typeface="Trebuchet MS"/>
                <a:sym typeface="Trebuchet MS"/>
              </a:rPr>
              <a:t>We are always being asked to show our impact and accomplish more with less</a:t>
            </a:r>
            <a:endParaRPr sz="2500" b="0" i="0" u="none" strike="noStrike" cap="none">
              <a:solidFill>
                <a:srgbClr val="000000"/>
              </a:solidFill>
              <a:latin typeface="Trebuchet MS"/>
              <a:ea typeface="Trebuchet MS"/>
              <a:cs typeface="Trebuchet MS"/>
              <a:sym typeface="Trebuchet MS"/>
            </a:endParaRPr>
          </a:p>
        </p:txBody>
      </p:sp>
      <p:sp>
        <p:nvSpPr>
          <p:cNvPr id="1068" name="Google Shape;1068;g2296809d02e_0_15"/>
          <p:cNvSpPr txBox="1"/>
          <p:nvPr/>
        </p:nvSpPr>
        <p:spPr>
          <a:xfrm>
            <a:off x="457200" y="685800"/>
            <a:ext cx="11988900" cy="1524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400"/>
              <a:buFont typeface="Times New Roman"/>
              <a:buNone/>
            </a:pPr>
            <a:r>
              <a:rPr lang="en-US" sz="4400" b="1" i="1" u="none" strike="noStrike" cap="none">
                <a:solidFill>
                  <a:srgbClr val="2D348E"/>
                </a:solidFill>
                <a:latin typeface="Trebuchet MS"/>
                <a:ea typeface="Trebuchet MS"/>
                <a:cs typeface="Trebuchet MS"/>
                <a:sym typeface="Trebuchet MS"/>
              </a:rPr>
              <a:t>SROI Calculation Uses &amp; Purposes</a:t>
            </a:r>
            <a:endParaRPr sz="4400" b="1" i="1" u="none" strike="noStrike" cap="none">
              <a:solidFill>
                <a:srgbClr val="2D348E"/>
              </a:solidFill>
              <a:latin typeface="Trebuchet MS"/>
              <a:ea typeface="Trebuchet MS"/>
              <a:cs typeface="Trebuchet MS"/>
              <a:sym typeface="Trebuchet MS"/>
            </a:endParaRPr>
          </a:p>
          <a:p>
            <a:pPr marL="0" marR="0" lvl="0" indent="0" algn="ctr" rtl="0">
              <a:lnSpc>
                <a:spcPct val="100000"/>
              </a:lnSpc>
              <a:spcBef>
                <a:spcPts val="0"/>
              </a:spcBef>
              <a:spcAft>
                <a:spcPts val="0"/>
              </a:spcAft>
              <a:buClr>
                <a:srgbClr val="000000"/>
              </a:buClr>
              <a:buSzPts val="4400"/>
              <a:buFont typeface="Times New Roman"/>
              <a:buNone/>
            </a:pPr>
            <a:endParaRPr sz="4400" b="0" i="1" u="none" strike="noStrike" cap="none">
              <a:solidFill>
                <a:srgbClr val="2D348E"/>
              </a:solidFill>
              <a:latin typeface="Trebuchet MS"/>
              <a:ea typeface="Trebuchet MS"/>
              <a:cs typeface="Trebuchet MS"/>
              <a:sym typeface="Trebuchet MS"/>
            </a:endParaRPr>
          </a:p>
        </p:txBody>
      </p:sp>
      <p:sp>
        <p:nvSpPr>
          <p:cNvPr id="1069" name="Google Shape;1069;g2296809d02e_0_15"/>
          <p:cNvSpPr txBox="1">
            <a:spLocks noGrp="1"/>
          </p:cNvSpPr>
          <p:nvPr>
            <p:ph type="sldNum" idx="12"/>
          </p:nvPr>
        </p:nvSpPr>
        <p:spPr>
          <a:xfrm>
            <a:off x="12169648" y="9007124"/>
            <a:ext cx="780300" cy="746700"/>
          </a:xfrm>
          <a:prstGeom prst="rect">
            <a:avLst/>
          </a:prstGeom>
          <a:noFill/>
          <a:ln>
            <a:noFill/>
          </a:ln>
        </p:spPr>
        <p:txBody>
          <a:bodyPr spcFirstLastPara="1" wrap="square" lIns="130025" tIns="130025" rIns="130025" bIns="130025" anchor="t" anchorCtr="0">
            <a:noAutofit/>
          </a:bodyPr>
          <a:lstStyle/>
          <a:p>
            <a:pPr marL="0" lvl="0" indent="0" algn="r" rtl="0">
              <a:lnSpc>
                <a:spcPct val="100000"/>
              </a:lnSpc>
              <a:spcBef>
                <a:spcPts val="0"/>
              </a:spcBef>
              <a:spcAft>
                <a:spcPts val="0"/>
              </a:spcAft>
              <a:buSzPts val="1800"/>
              <a:buNone/>
            </a:pPr>
            <a:fld id="{00000000-1234-1234-1234-123412341234}" type="slidenum">
              <a:rPr lang="en-US"/>
              <a:t>64</a:t>
            </a:fld>
            <a:endParaRPr/>
          </a:p>
        </p:txBody>
      </p:sp>
      <p:pic>
        <p:nvPicPr>
          <p:cNvPr id="1070" name="Google Shape;1070;g2296809d02e_0_15"/>
          <p:cNvPicPr preferRelativeResize="0"/>
          <p:nvPr/>
        </p:nvPicPr>
        <p:blipFill rotWithShape="1">
          <a:blip r:embed="rId3">
            <a:alphaModFix/>
          </a:blip>
          <a:srcRect/>
          <a:stretch/>
        </p:blipFill>
        <p:spPr>
          <a:xfrm>
            <a:off x="10410349" y="399511"/>
            <a:ext cx="2039111" cy="350062"/>
          </a:xfrm>
          <a:prstGeom prst="rect">
            <a:avLst/>
          </a:prstGeom>
          <a:noFill/>
          <a:ln>
            <a:noFill/>
          </a:ln>
        </p:spPr>
      </p:pic>
      <p:grpSp>
        <p:nvGrpSpPr>
          <p:cNvPr id="1071" name="Google Shape;1071;g2296809d02e_0_15"/>
          <p:cNvGrpSpPr/>
          <p:nvPr/>
        </p:nvGrpSpPr>
        <p:grpSpPr>
          <a:xfrm>
            <a:off x="8102600" y="8841472"/>
            <a:ext cx="4343399" cy="835928"/>
            <a:chOff x="8102600" y="8841472"/>
            <a:chExt cx="4343399" cy="835928"/>
          </a:xfrm>
        </p:grpSpPr>
        <p:pic>
          <p:nvPicPr>
            <p:cNvPr id="1072" name="Google Shape;1072;g2296809d02e_0_15"/>
            <p:cNvPicPr preferRelativeResize="0"/>
            <p:nvPr/>
          </p:nvPicPr>
          <p:blipFill rotWithShape="1">
            <a:blip r:embed="rId4">
              <a:alphaModFix/>
            </a:blip>
            <a:srcRect/>
            <a:stretch/>
          </p:blipFill>
          <p:spPr>
            <a:xfrm>
              <a:off x="11014746" y="8991600"/>
              <a:ext cx="1431253" cy="685800"/>
            </a:xfrm>
            <a:prstGeom prst="rect">
              <a:avLst/>
            </a:prstGeom>
            <a:noFill/>
            <a:ln>
              <a:noFill/>
            </a:ln>
          </p:spPr>
        </p:pic>
        <p:sp>
          <p:nvSpPr>
            <p:cNvPr id="1073" name="Google Shape;1073;g2296809d02e_0_15"/>
            <p:cNvSpPr txBox="1"/>
            <p:nvPr/>
          </p:nvSpPr>
          <p:spPr>
            <a:xfrm>
              <a:off x="8102600" y="8841472"/>
              <a:ext cx="2634325"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C0D0E"/>
                  </a:solidFill>
                  <a:latin typeface="Trebuchet MS"/>
                  <a:ea typeface="Trebuchet MS"/>
                  <a:cs typeface="Trebuchet MS"/>
                  <a:sym typeface="Trebuchet MS"/>
                </a:rPr>
                <a:t>Colorado Community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C0D0E"/>
                  </a:solidFill>
                  <a:latin typeface="Trebuchet MS"/>
                  <a:ea typeface="Trebuchet MS"/>
                  <a:cs typeface="Trebuchet MS"/>
                  <a:sym typeface="Trebuchet MS"/>
                </a:rPr>
                <a:t>Action Association</a:t>
              </a:r>
              <a:endParaRPr sz="1400" b="0" i="0" u="none" strike="noStrike" cap="none">
                <a:solidFill>
                  <a:srgbClr val="000000"/>
                </a:solidFill>
                <a:latin typeface="Arial"/>
                <a:ea typeface="Arial"/>
                <a:cs typeface="Arial"/>
                <a:sym typeface="Arial"/>
              </a:endParaRPr>
            </a:p>
          </p:txBody>
        </p:sp>
        <p:cxnSp>
          <p:nvCxnSpPr>
            <p:cNvPr id="1074" name="Google Shape;1074;g2296809d02e_0_15"/>
            <p:cNvCxnSpPr/>
            <p:nvPr/>
          </p:nvCxnSpPr>
          <p:spPr>
            <a:xfrm>
              <a:off x="10859677" y="9046464"/>
              <a:ext cx="0" cy="598318"/>
            </a:xfrm>
            <a:prstGeom prst="straightConnector1">
              <a:avLst/>
            </a:prstGeom>
            <a:solidFill>
              <a:srgbClr val="14943F"/>
            </a:solidFill>
            <a:ln w="15875" cap="flat" cmpd="sng">
              <a:solidFill>
                <a:srgbClr val="000000"/>
              </a:solidFill>
              <a:prstDash val="solid"/>
              <a:miter lim="0"/>
              <a:headEnd type="none" w="sm" len="sm"/>
              <a:tailEnd type="none" w="sm" len="sm"/>
            </a:ln>
          </p:spPr>
        </p:cxnSp>
      </p:gr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1078"/>
        <p:cNvGrpSpPr/>
        <p:nvPr/>
      </p:nvGrpSpPr>
      <p:grpSpPr>
        <a:xfrm>
          <a:off x="0" y="0"/>
          <a:ext cx="0" cy="0"/>
          <a:chOff x="0" y="0"/>
          <a:chExt cx="0" cy="0"/>
        </a:xfrm>
      </p:grpSpPr>
      <p:sp>
        <p:nvSpPr>
          <p:cNvPr id="1079" name="Google Shape;1079;g2296809d02e_0_26"/>
          <p:cNvSpPr txBox="1"/>
          <p:nvPr/>
        </p:nvSpPr>
        <p:spPr>
          <a:xfrm>
            <a:off x="644550" y="2470675"/>
            <a:ext cx="11525100" cy="5105400"/>
          </a:xfrm>
          <a:prstGeom prst="rect">
            <a:avLst/>
          </a:prstGeom>
          <a:noFill/>
          <a:ln>
            <a:noFill/>
          </a:ln>
        </p:spPr>
        <p:txBody>
          <a:bodyPr spcFirstLastPara="1" wrap="square" lIns="91425" tIns="45700" rIns="91425" bIns="45700" anchor="t" anchorCtr="0">
            <a:normAutofit/>
          </a:bodyPr>
          <a:lstStyle/>
          <a:p>
            <a:pPr marL="457200" marR="0" lvl="0" indent="-393700" algn="l" rtl="0">
              <a:lnSpc>
                <a:spcPct val="100000"/>
              </a:lnSpc>
              <a:spcBef>
                <a:spcPts val="480"/>
              </a:spcBef>
              <a:spcAft>
                <a:spcPts val="0"/>
              </a:spcAft>
              <a:buClr>
                <a:srgbClr val="000000"/>
              </a:buClr>
              <a:buSzPts val="2600"/>
              <a:buFont typeface="Trebuchet MS"/>
              <a:buChar char="●"/>
            </a:pPr>
            <a:r>
              <a:rPr lang="en-US" sz="2600" b="0" i="0" u="none" strike="noStrike" cap="none">
                <a:solidFill>
                  <a:srgbClr val="000000"/>
                </a:solidFill>
                <a:latin typeface="Trebuchet MS"/>
                <a:ea typeface="Trebuchet MS"/>
                <a:cs typeface="Trebuchet MS"/>
                <a:sym typeface="Trebuchet MS"/>
              </a:rPr>
              <a:t>Not appropriate for some programs</a:t>
            </a:r>
            <a:endParaRPr sz="2600" b="0" i="0" u="none" strike="noStrike" cap="none">
              <a:solidFill>
                <a:srgbClr val="000000"/>
              </a:solidFill>
              <a:latin typeface="Trebuchet MS"/>
              <a:ea typeface="Trebuchet MS"/>
              <a:cs typeface="Trebuchet MS"/>
              <a:sym typeface="Trebuchet MS"/>
            </a:endParaRPr>
          </a:p>
          <a:p>
            <a:pPr marL="457200" marR="0" lvl="0" indent="0" algn="l" rtl="0">
              <a:lnSpc>
                <a:spcPct val="100000"/>
              </a:lnSpc>
              <a:spcBef>
                <a:spcPts val="480"/>
              </a:spcBef>
              <a:spcAft>
                <a:spcPts val="0"/>
              </a:spcAft>
              <a:buClr>
                <a:srgbClr val="000000"/>
              </a:buClr>
              <a:buSzPts val="2400"/>
              <a:buFont typeface="Arial"/>
              <a:buNone/>
            </a:pPr>
            <a:endParaRPr sz="2600" b="0" i="0" u="none" strike="noStrike" cap="none">
              <a:solidFill>
                <a:srgbClr val="000000"/>
              </a:solidFill>
              <a:latin typeface="Trebuchet MS"/>
              <a:ea typeface="Trebuchet MS"/>
              <a:cs typeface="Trebuchet MS"/>
              <a:sym typeface="Trebuchet MS"/>
            </a:endParaRPr>
          </a:p>
          <a:p>
            <a:pPr marL="457200" marR="0" lvl="0" indent="-393700" algn="l" rtl="0">
              <a:lnSpc>
                <a:spcPct val="100000"/>
              </a:lnSpc>
              <a:spcBef>
                <a:spcPts val="480"/>
              </a:spcBef>
              <a:spcAft>
                <a:spcPts val="0"/>
              </a:spcAft>
              <a:buClr>
                <a:srgbClr val="000000"/>
              </a:buClr>
              <a:buSzPts val="2600"/>
              <a:buFont typeface="Trebuchet MS"/>
              <a:buChar char="●"/>
            </a:pPr>
            <a:r>
              <a:rPr lang="en-US" sz="2600" b="0" i="0" u="none" strike="noStrike" cap="none">
                <a:solidFill>
                  <a:srgbClr val="000000"/>
                </a:solidFill>
                <a:latin typeface="Trebuchet MS"/>
                <a:ea typeface="Trebuchet MS"/>
                <a:cs typeface="Trebuchet MS"/>
                <a:sym typeface="Trebuchet MS"/>
              </a:rPr>
              <a:t>The outcomes exist, but they are hard to quantify</a:t>
            </a:r>
            <a:endParaRPr sz="2600" b="0" i="0" u="none" strike="noStrike" cap="none">
              <a:solidFill>
                <a:srgbClr val="000000"/>
              </a:solidFill>
              <a:latin typeface="Trebuchet MS"/>
              <a:ea typeface="Trebuchet MS"/>
              <a:cs typeface="Trebuchet MS"/>
              <a:sym typeface="Trebuchet MS"/>
            </a:endParaRPr>
          </a:p>
          <a:p>
            <a:pPr marL="457200" marR="0" lvl="0" indent="0" algn="l" rtl="0">
              <a:lnSpc>
                <a:spcPct val="100000"/>
              </a:lnSpc>
              <a:spcBef>
                <a:spcPts val="480"/>
              </a:spcBef>
              <a:spcAft>
                <a:spcPts val="0"/>
              </a:spcAft>
              <a:buClr>
                <a:srgbClr val="000000"/>
              </a:buClr>
              <a:buSzPts val="2400"/>
              <a:buFont typeface="Arial"/>
              <a:buNone/>
            </a:pPr>
            <a:endParaRPr sz="2600" b="0" i="0" u="none" strike="noStrike" cap="none">
              <a:solidFill>
                <a:srgbClr val="000000"/>
              </a:solidFill>
              <a:latin typeface="Trebuchet MS"/>
              <a:ea typeface="Trebuchet MS"/>
              <a:cs typeface="Trebuchet MS"/>
              <a:sym typeface="Trebuchet MS"/>
            </a:endParaRPr>
          </a:p>
          <a:p>
            <a:pPr marL="457200" marR="0" lvl="0" indent="-393700" algn="l" rtl="0">
              <a:lnSpc>
                <a:spcPct val="100000"/>
              </a:lnSpc>
              <a:spcBef>
                <a:spcPts val="480"/>
              </a:spcBef>
              <a:spcAft>
                <a:spcPts val="0"/>
              </a:spcAft>
              <a:buClr>
                <a:srgbClr val="000000"/>
              </a:buClr>
              <a:buSzPts val="2600"/>
              <a:buFont typeface="Trebuchet MS"/>
              <a:buChar char="●"/>
            </a:pPr>
            <a:r>
              <a:rPr lang="en-US" sz="2600" b="0" i="0" u="none" strike="noStrike" cap="none">
                <a:solidFill>
                  <a:srgbClr val="000000"/>
                </a:solidFill>
                <a:latin typeface="Trebuchet MS"/>
                <a:ea typeface="Trebuchet MS"/>
                <a:cs typeface="Trebuchet MS"/>
                <a:sym typeface="Trebuchet MS"/>
              </a:rPr>
              <a:t>Measure things that don’t happen (avoided hospital stay)</a:t>
            </a:r>
            <a:endParaRPr sz="2600" b="0" i="0" u="none" strike="noStrike" cap="none">
              <a:solidFill>
                <a:srgbClr val="000000"/>
              </a:solidFill>
              <a:latin typeface="Trebuchet MS"/>
              <a:ea typeface="Trebuchet MS"/>
              <a:cs typeface="Trebuchet MS"/>
              <a:sym typeface="Trebuchet MS"/>
            </a:endParaRPr>
          </a:p>
          <a:p>
            <a:pPr marL="109728" marR="0" lvl="0" indent="0" algn="ctr" rtl="0">
              <a:lnSpc>
                <a:spcPct val="100000"/>
              </a:lnSpc>
              <a:spcBef>
                <a:spcPts val="480"/>
              </a:spcBef>
              <a:spcAft>
                <a:spcPts val="0"/>
              </a:spcAft>
              <a:buClr>
                <a:srgbClr val="000000"/>
              </a:buClr>
              <a:buSzPts val="2400"/>
              <a:buFont typeface="Arial"/>
              <a:buNone/>
            </a:pPr>
            <a:endParaRPr sz="2400" b="0" i="0" u="none" strike="noStrike" cap="none">
              <a:solidFill>
                <a:srgbClr val="000000"/>
              </a:solidFill>
              <a:latin typeface="Trebuchet MS"/>
              <a:ea typeface="Trebuchet MS"/>
              <a:cs typeface="Trebuchet MS"/>
              <a:sym typeface="Trebuchet MS"/>
            </a:endParaRPr>
          </a:p>
        </p:txBody>
      </p:sp>
      <p:sp>
        <p:nvSpPr>
          <p:cNvPr id="1080" name="Google Shape;1080;g2296809d02e_0_26"/>
          <p:cNvSpPr txBox="1"/>
          <p:nvPr/>
        </p:nvSpPr>
        <p:spPr>
          <a:xfrm>
            <a:off x="457200" y="685800"/>
            <a:ext cx="11988900" cy="1524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400"/>
              <a:buFont typeface="Times New Roman"/>
              <a:buNone/>
            </a:pPr>
            <a:r>
              <a:rPr lang="en-US" sz="4400" b="1" i="1" u="none" strike="noStrike" cap="none">
                <a:solidFill>
                  <a:srgbClr val="2D348E"/>
                </a:solidFill>
                <a:latin typeface="Trebuchet MS"/>
                <a:ea typeface="Trebuchet MS"/>
                <a:cs typeface="Trebuchet MS"/>
                <a:sym typeface="Trebuchet MS"/>
              </a:rPr>
              <a:t>SROI Calculation Limitations</a:t>
            </a:r>
            <a:endParaRPr sz="4400" b="1" i="1" u="none" strike="noStrike" cap="none">
              <a:solidFill>
                <a:srgbClr val="2D348E"/>
              </a:solidFill>
              <a:latin typeface="Trebuchet MS"/>
              <a:ea typeface="Trebuchet MS"/>
              <a:cs typeface="Trebuchet MS"/>
              <a:sym typeface="Trebuchet MS"/>
            </a:endParaRPr>
          </a:p>
          <a:p>
            <a:pPr marL="0" marR="0" lvl="0" indent="0" algn="ctr" rtl="0">
              <a:lnSpc>
                <a:spcPct val="100000"/>
              </a:lnSpc>
              <a:spcBef>
                <a:spcPts val="0"/>
              </a:spcBef>
              <a:spcAft>
                <a:spcPts val="0"/>
              </a:spcAft>
              <a:buClr>
                <a:srgbClr val="000000"/>
              </a:buClr>
              <a:buSzPts val="4400"/>
              <a:buFont typeface="Times New Roman"/>
              <a:buNone/>
            </a:pPr>
            <a:endParaRPr sz="4400" b="0" i="1" u="none" strike="noStrike" cap="none">
              <a:solidFill>
                <a:srgbClr val="2D348E"/>
              </a:solidFill>
              <a:latin typeface="Trebuchet MS"/>
              <a:ea typeface="Trebuchet MS"/>
              <a:cs typeface="Trebuchet MS"/>
              <a:sym typeface="Trebuchet MS"/>
            </a:endParaRPr>
          </a:p>
        </p:txBody>
      </p:sp>
      <p:sp>
        <p:nvSpPr>
          <p:cNvPr id="1081" name="Google Shape;1081;g2296809d02e_0_26"/>
          <p:cNvSpPr txBox="1">
            <a:spLocks noGrp="1"/>
          </p:cNvSpPr>
          <p:nvPr>
            <p:ph type="sldNum" idx="12"/>
          </p:nvPr>
        </p:nvSpPr>
        <p:spPr>
          <a:xfrm>
            <a:off x="12169648" y="9007124"/>
            <a:ext cx="780300" cy="746700"/>
          </a:xfrm>
          <a:prstGeom prst="rect">
            <a:avLst/>
          </a:prstGeom>
          <a:noFill/>
          <a:ln>
            <a:noFill/>
          </a:ln>
        </p:spPr>
        <p:txBody>
          <a:bodyPr spcFirstLastPara="1" wrap="square" lIns="130025" tIns="130025" rIns="130025" bIns="130025" anchor="t" anchorCtr="0">
            <a:noAutofit/>
          </a:bodyPr>
          <a:lstStyle/>
          <a:p>
            <a:pPr marL="0" lvl="0" indent="0" algn="r" rtl="0">
              <a:lnSpc>
                <a:spcPct val="100000"/>
              </a:lnSpc>
              <a:spcBef>
                <a:spcPts val="0"/>
              </a:spcBef>
              <a:spcAft>
                <a:spcPts val="0"/>
              </a:spcAft>
              <a:buSzPts val="1800"/>
              <a:buNone/>
            </a:pPr>
            <a:fld id="{00000000-1234-1234-1234-123412341234}" type="slidenum">
              <a:rPr lang="en-US"/>
              <a:t>65</a:t>
            </a:fld>
            <a:endParaRPr/>
          </a:p>
        </p:txBody>
      </p:sp>
      <p:pic>
        <p:nvPicPr>
          <p:cNvPr id="1082" name="Google Shape;1082;g2296809d02e_0_26"/>
          <p:cNvPicPr preferRelativeResize="0"/>
          <p:nvPr/>
        </p:nvPicPr>
        <p:blipFill rotWithShape="1">
          <a:blip r:embed="rId3">
            <a:alphaModFix/>
          </a:blip>
          <a:srcRect/>
          <a:stretch/>
        </p:blipFill>
        <p:spPr>
          <a:xfrm>
            <a:off x="10410349" y="399511"/>
            <a:ext cx="2039111" cy="350062"/>
          </a:xfrm>
          <a:prstGeom prst="rect">
            <a:avLst/>
          </a:prstGeom>
          <a:noFill/>
          <a:ln>
            <a:noFill/>
          </a:ln>
        </p:spPr>
      </p:pic>
      <p:grpSp>
        <p:nvGrpSpPr>
          <p:cNvPr id="1083" name="Google Shape;1083;g2296809d02e_0_26"/>
          <p:cNvGrpSpPr/>
          <p:nvPr/>
        </p:nvGrpSpPr>
        <p:grpSpPr>
          <a:xfrm>
            <a:off x="8102600" y="8841472"/>
            <a:ext cx="4343399" cy="835928"/>
            <a:chOff x="8102600" y="8841472"/>
            <a:chExt cx="4343399" cy="835928"/>
          </a:xfrm>
        </p:grpSpPr>
        <p:pic>
          <p:nvPicPr>
            <p:cNvPr id="1084" name="Google Shape;1084;g2296809d02e_0_26"/>
            <p:cNvPicPr preferRelativeResize="0"/>
            <p:nvPr/>
          </p:nvPicPr>
          <p:blipFill rotWithShape="1">
            <a:blip r:embed="rId4">
              <a:alphaModFix/>
            </a:blip>
            <a:srcRect/>
            <a:stretch/>
          </p:blipFill>
          <p:spPr>
            <a:xfrm>
              <a:off x="11014746" y="8991600"/>
              <a:ext cx="1431253" cy="685800"/>
            </a:xfrm>
            <a:prstGeom prst="rect">
              <a:avLst/>
            </a:prstGeom>
            <a:noFill/>
            <a:ln>
              <a:noFill/>
            </a:ln>
          </p:spPr>
        </p:pic>
        <p:sp>
          <p:nvSpPr>
            <p:cNvPr id="1085" name="Google Shape;1085;g2296809d02e_0_26"/>
            <p:cNvSpPr txBox="1"/>
            <p:nvPr/>
          </p:nvSpPr>
          <p:spPr>
            <a:xfrm>
              <a:off x="8102600" y="8841472"/>
              <a:ext cx="2634325"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C0D0E"/>
                  </a:solidFill>
                  <a:latin typeface="Trebuchet MS"/>
                  <a:ea typeface="Trebuchet MS"/>
                  <a:cs typeface="Trebuchet MS"/>
                  <a:sym typeface="Trebuchet MS"/>
                </a:rPr>
                <a:t>Colorado Community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C0D0E"/>
                  </a:solidFill>
                  <a:latin typeface="Trebuchet MS"/>
                  <a:ea typeface="Trebuchet MS"/>
                  <a:cs typeface="Trebuchet MS"/>
                  <a:sym typeface="Trebuchet MS"/>
                </a:rPr>
                <a:t>Action Association</a:t>
              </a:r>
              <a:endParaRPr sz="1400" b="0" i="0" u="none" strike="noStrike" cap="none">
                <a:solidFill>
                  <a:srgbClr val="000000"/>
                </a:solidFill>
                <a:latin typeface="Arial"/>
                <a:ea typeface="Arial"/>
                <a:cs typeface="Arial"/>
                <a:sym typeface="Arial"/>
              </a:endParaRPr>
            </a:p>
          </p:txBody>
        </p:sp>
        <p:cxnSp>
          <p:nvCxnSpPr>
            <p:cNvPr id="1086" name="Google Shape;1086;g2296809d02e_0_26"/>
            <p:cNvCxnSpPr/>
            <p:nvPr/>
          </p:nvCxnSpPr>
          <p:spPr>
            <a:xfrm>
              <a:off x="10859677" y="9046464"/>
              <a:ext cx="0" cy="598318"/>
            </a:xfrm>
            <a:prstGeom prst="straightConnector1">
              <a:avLst/>
            </a:prstGeom>
            <a:solidFill>
              <a:srgbClr val="14943F"/>
            </a:solidFill>
            <a:ln w="15875" cap="flat" cmpd="sng">
              <a:solidFill>
                <a:srgbClr val="000000"/>
              </a:solidFill>
              <a:prstDash val="solid"/>
              <a:miter lim="0"/>
              <a:headEnd type="none" w="sm" len="sm"/>
              <a:tailEnd type="none" w="sm" len="sm"/>
            </a:ln>
          </p:spPr>
        </p:cxnSp>
      </p:gr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1090"/>
        <p:cNvGrpSpPr/>
        <p:nvPr/>
      </p:nvGrpSpPr>
      <p:grpSpPr>
        <a:xfrm>
          <a:off x="0" y="0"/>
          <a:ext cx="0" cy="0"/>
          <a:chOff x="0" y="0"/>
          <a:chExt cx="0" cy="0"/>
        </a:xfrm>
      </p:grpSpPr>
      <p:sp>
        <p:nvSpPr>
          <p:cNvPr id="1091" name="Google Shape;1091;p90"/>
          <p:cNvSpPr txBox="1"/>
          <p:nvPr/>
        </p:nvSpPr>
        <p:spPr>
          <a:xfrm>
            <a:off x="336927" y="450234"/>
            <a:ext cx="11171400" cy="13233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4000" b="1" i="1" u="none" strike="noStrike" cap="none">
                <a:solidFill>
                  <a:srgbClr val="2D348E"/>
                </a:solidFill>
                <a:latin typeface="Trebuchet MS"/>
                <a:ea typeface="Trebuchet MS"/>
                <a:cs typeface="Trebuchet MS"/>
                <a:sym typeface="Trebuchet MS"/>
              </a:rPr>
              <a:t>Calculating Social Return on Investment:</a:t>
            </a:r>
            <a:endParaRPr sz="4000" b="1" i="1" u="none" strike="noStrike" cap="none">
              <a:solidFill>
                <a:srgbClr val="000000"/>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3200"/>
              <a:buFont typeface="Arial"/>
              <a:buNone/>
            </a:pPr>
            <a:r>
              <a:rPr lang="en-US" sz="4000" b="1" i="1" u="none" strike="noStrike" cap="none">
                <a:solidFill>
                  <a:srgbClr val="2D348E"/>
                </a:solidFill>
                <a:latin typeface="Trebuchet MS"/>
                <a:ea typeface="Trebuchet MS"/>
                <a:cs typeface="Trebuchet MS"/>
                <a:sym typeface="Trebuchet MS"/>
              </a:rPr>
              <a:t>Using the Carter-Richmond Methodology</a:t>
            </a:r>
            <a:endParaRPr sz="4000" b="1" i="1" u="none" strike="noStrike" cap="none">
              <a:solidFill>
                <a:srgbClr val="2D348E"/>
              </a:solidFill>
              <a:latin typeface="Trebuchet MS"/>
              <a:ea typeface="Trebuchet MS"/>
              <a:cs typeface="Trebuchet MS"/>
              <a:sym typeface="Trebuchet MS"/>
            </a:endParaRPr>
          </a:p>
        </p:txBody>
      </p:sp>
      <p:sp>
        <p:nvSpPr>
          <p:cNvPr id="1092" name="Google Shape;1092;p90"/>
          <p:cNvSpPr txBox="1">
            <a:spLocks noGrp="1"/>
          </p:cNvSpPr>
          <p:nvPr>
            <p:ph type="sldNum" idx="12"/>
          </p:nvPr>
        </p:nvSpPr>
        <p:spPr>
          <a:xfrm>
            <a:off x="12169648" y="9007124"/>
            <a:ext cx="780300" cy="746700"/>
          </a:xfrm>
          <a:prstGeom prst="rect">
            <a:avLst/>
          </a:prstGeom>
          <a:noFill/>
          <a:ln>
            <a:noFill/>
          </a:ln>
        </p:spPr>
        <p:txBody>
          <a:bodyPr spcFirstLastPara="1" wrap="square" lIns="130025" tIns="130025" rIns="130025" bIns="130025" anchor="t" anchorCtr="0">
            <a:noAutofit/>
          </a:bodyPr>
          <a:lstStyle/>
          <a:p>
            <a:pPr marL="0" lvl="0" indent="0" algn="r" rtl="0">
              <a:lnSpc>
                <a:spcPct val="100000"/>
              </a:lnSpc>
              <a:spcBef>
                <a:spcPts val="0"/>
              </a:spcBef>
              <a:spcAft>
                <a:spcPts val="0"/>
              </a:spcAft>
              <a:buSzPts val="1800"/>
              <a:buNone/>
            </a:pPr>
            <a:fld id="{00000000-1234-1234-1234-123412341234}" type="slidenum">
              <a:rPr lang="en-US"/>
              <a:t>66</a:t>
            </a:fld>
            <a:endParaRPr/>
          </a:p>
        </p:txBody>
      </p:sp>
      <p:pic>
        <p:nvPicPr>
          <p:cNvPr id="1093" name="Google Shape;1093;p90"/>
          <p:cNvPicPr preferRelativeResize="0"/>
          <p:nvPr/>
        </p:nvPicPr>
        <p:blipFill rotWithShape="1">
          <a:blip r:embed="rId3">
            <a:alphaModFix/>
          </a:blip>
          <a:srcRect/>
          <a:stretch/>
        </p:blipFill>
        <p:spPr>
          <a:xfrm>
            <a:off x="10410349" y="399511"/>
            <a:ext cx="2039111" cy="350062"/>
          </a:xfrm>
          <a:prstGeom prst="rect">
            <a:avLst/>
          </a:prstGeom>
          <a:noFill/>
          <a:ln>
            <a:noFill/>
          </a:ln>
        </p:spPr>
      </p:pic>
      <p:grpSp>
        <p:nvGrpSpPr>
          <p:cNvPr id="1094" name="Google Shape;1094;p90"/>
          <p:cNvGrpSpPr/>
          <p:nvPr/>
        </p:nvGrpSpPr>
        <p:grpSpPr>
          <a:xfrm>
            <a:off x="8102600" y="8841472"/>
            <a:ext cx="4343399" cy="835928"/>
            <a:chOff x="8102600" y="8841472"/>
            <a:chExt cx="4343399" cy="835928"/>
          </a:xfrm>
        </p:grpSpPr>
        <p:pic>
          <p:nvPicPr>
            <p:cNvPr id="1095" name="Google Shape;1095;p90"/>
            <p:cNvPicPr preferRelativeResize="0"/>
            <p:nvPr/>
          </p:nvPicPr>
          <p:blipFill rotWithShape="1">
            <a:blip r:embed="rId4">
              <a:alphaModFix/>
            </a:blip>
            <a:srcRect/>
            <a:stretch/>
          </p:blipFill>
          <p:spPr>
            <a:xfrm>
              <a:off x="11014746" y="8991600"/>
              <a:ext cx="1431253" cy="685800"/>
            </a:xfrm>
            <a:prstGeom prst="rect">
              <a:avLst/>
            </a:prstGeom>
            <a:noFill/>
            <a:ln>
              <a:noFill/>
            </a:ln>
          </p:spPr>
        </p:pic>
        <p:sp>
          <p:nvSpPr>
            <p:cNvPr id="1096" name="Google Shape;1096;p90"/>
            <p:cNvSpPr txBox="1"/>
            <p:nvPr/>
          </p:nvSpPr>
          <p:spPr>
            <a:xfrm>
              <a:off x="8102600" y="8841472"/>
              <a:ext cx="2634325"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C0D0E"/>
                  </a:solidFill>
                  <a:latin typeface="Trebuchet MS"/>
                  <a:ea typeface="Trebuchet MS"/>
                  <a:cs typeface="Trebuchet MS"/>
                  <a:sym typeface="Trebuchet MS"/>
                </a:rPr>
                <a:t>Colorado Community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C0D0E"/>
                  </a:solidFill>
                  <a:latin typeface="Trebuchet MS"/>
                  <a:ea typeface="Trebuchet MS"/>
                  <a:cs typeface="Trebuchet MS"/>
                  <a:sym typeface="Trebuchet MS"/>
                </a:rPr>
                <a:t>Action Association</a:t>
              </a:r>
              <a:endParaRPr sz="1400" b="0" i="0" u="none" strike="noStrike" cap="none">
                <a:solidFill>
                  <a:srgbClr val="000000"/>
                </a:solidFill>
                <a:latin typeface="Arial"/>
                <a:ea typeface="Arial"/>
                <a:cs typeface="Arial"/>
                <a:sym typeface="Arial"/>
              </a:endParaRPr>
            </a:p>
          </p:txBody>
        </p:sp>
        <p:cxnSp>
          <p:nvCxnSpPr>
            <p:cNvPr id="1097" name="Google Shape;1097;p90"/>
            <p:cNvCxnSpPr/>
            <p:nvPr/>
          </p:nvCxnSpPr>
          <p:spPr>
            <a:xfrm>
              <a:off x="10859677" y="9046464"/>
              <a:ext cx="0" cy="598318"/>
            </a:xfrm>
            <a:prstGeom prst="straightConnector1">
              <a:avLst/>
            </a:prstGeom>
            <a:solidFill>
              <a:srgbClr val="14943F"/>
            </a:solidFill>
            <a:ln w="15875" cap="flat" cmpd="sng">
              <a:solidFill>
                <a:srgbClr val="000000"/>
              </a:solidFill>
              <a:prstDash val="solid"/>
              <a:miter lim="0"/>
              <a:headEnd type="none" w="sm" len="sm"/>
              <a:tailEnd type="none" w="sm" len="sm"/>
            </a:ln>
          </p:spPr>
        </p:cxnSp>
      </p:grpSp>
      <p:sp>
        <p:nvSpPr>
          <p:cNvPr id="1098" name="Google Shape;1098;p90"/>
          <p:cNvSpPr txBox="1"/>
          <p:nvPr/>
        </p:nvSpPr>
        <p:spPr>
          <a:xfrm>
            <a:off x="723899" y="1739635"/>
            <a:ext cx="11722200" cy="8989200"/>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rgbClr val="000000"/>
              </a:buClr>
              <a:buSzPts val="2200"/>
              <a:buFont typeface="Trebuchet MS"/>
              <a:buAutoNum type="arabicPeriod"/>
            </a:pPr>
            <a:r>
              <a:rPr lang="en-US" sz="2200" b="1" i="0" u="none" strike="noStrike" cap="none" dirty="0">
                <a:solidFill>
                  <a:srgbClr val="000000"/>
                </a:solidFill>
                <a:latin typeface="Trebuchet MS"/>
                <a:ea typeface="Trebuchet MS"/>
                <a:cs typeface="Trebuchet MS"/>
                <a:sym typeface="Trebuchet MS"/>
              </a:rPr>
              <a:t>How many clients are you serving?</a:t>
            </a:r>
            <a:r>
              <a:rPr lang="en-US" sz="2200" b="0" i="0" u="none" strike="noStrike" cap="none" dirty="0">
                <a:solidFill>
                  <a:srgbClr val="000000"/>
                </a:solidFill>
                <a:latin typeface="Trebuchet MS"/>
                <a:ea typeface="Trebuchet MS"/>
                <a:cs typeface="Trebuchet MS"/>
                <a:sym typeface="Trebuchet MS"/>
              </a:rPr>
              <a:t>  </a:t>
            </a:r>
            <a:endParaRPr sz="2200" b="1" i="0" u="none" strike="noStrike" cap="none" dirty="0">
              <a:solidFill>
                <a:srgbClr val="2D348E"/>
              </a:solidFill>
              <a:latin typeface="Trebuchet MS"/>
              <a:ea typeface="Trebuchet MS"/>
              <a:cs typeface="Trebuchet MS"/>
              <a:sym typeface="Trebuchet MS"/>
            </a:endParaRPr>
          </a:p>
          <a:p>
            <a:pPr marL="596900" marR="0" lvl="0" indent="-457200" algn="l" rtl="0">
              <a:lnSpc>
                <a:spcPct val="100000"/>
              </a:lnSpc>
              <a:spcBef>
                <a:spcPts val="0"/>
              </a:spcBef>
              <a:spcAft>
                <a:spcPts val="0"/>
              </a:spcAft>
              <a:buClr>
                <a:srgbClr val="000000"/>
              </a:buClr>
              <a:buSzPts val="2200"/>
              <a:buFont typeface="+mj-lt"/>
              <a:buAutoNum type="arabicPeriod"/>
            </a:pPr>
            <a:endParaRPr sz="2200" b="1" i="0" u="none" strike="noStrike" cap="none" dirty="0">
              <a:solidFill>
                <a:srgbClr val="2D348E"/>
              </a:solidFill>
              <a:latin typeface="Trebuchet MS"/>
              <a:ea typeface="Trebuchet MS"/>
              <a:cs typeface="Trebuchet MS"/>
              <a:sym typeface="Trebuchet MS"/>
            </a:endParaRPr>
          </a:p>
          <a:p>
            <a:pPr marL="457200" marR="0" lvl="0" indent="-457200" algn="l" rtl="0">
              <a:lnSpc>
                <a:spcPct val="100000"/>
              </a:lnSpc>
              <a:spcBef>
                <a:spcPts val="0"/>
              </a:spcBef>
              <a:spcAft>
                <a:spcPts val="0"/>
              </a:spcAft>
              <a:buClr>
                <a:srgbClr val="000000"/>
              </a:buClr>
              <a:buSzPts val="2200"/>
              <a:buFont typeface="Trebuchet MS"/>
              <a:buAutoNum type="arabicPeriod"/>
            </a:pPr>
            <a:r>
              <a:rPr lang="en-US" sz="2200" b="1" i="0" u="none" strike="noStrike" cap="none" dirty="0">
                <a:solidFill>
                  <a:srgbClr val="000000"/>
                </a:solidFill>
                <a:latin typeface="Trebuchet MS"/>
                <a:ea typeface="Trebuchet MS"/>
                <a:cs typeface="Trebuchet MS"/>
                <a:sym typeface="Trebuchet MS"/>
              </a:rPr>
              <a:t>Who are they?</a:t>
            </a:r>
            <a:r>
              <a:rPr lang="en-US" sz="2200" b="0" i="0" u="none" strike="noStrike" cap="none" dirty="0">
                <a:solidFill>
                  <a:srgbClr val="000000"/>
                </a:solidFill>
                <a:latin typeface="Trebuchet MS"/>
                <a:ea typeface="Trebuchet MS"/>
                <a:cs typeface="Trebuchet MS"/>
                <a:sym typeface="Trebuchet MS"/>
              </a:rPr>
              <a:t> </a:t>
            </a:r>
            <a:endParaRPr dirty="0"/>
          </a:p>
          <a:p>
            <a:pPr marL="596900" marR="0" lvl="0" indent="-457200" algn="l" rtl="0">
              <a:lnSpc>
                <a:spcPct val="100000"/>
              </a:lnSpc>
              <a:spcBef>
                <a:spcPts val="0"/>
              </a:spcBef>
              <a:spcAft>
                <a:spcPts val="0"/>
              </a:spcAft>
              <a:buClr>
                <a:srgbClr val="000000"/>
              </a:buClr>
              <a:buSzPts val="2200"/>
              <a:buFont typeface="+mj-lt"/>
              <a:buAutoNum type="arabicPeriod"/>
            </a:pPr>
            <a:endParaRPr sz="2200" b="0" i="0" u="none" strike="noStrike" cap="none" dirty="0">
              <a:solidFill>
                <a:srgbClr val="000000"/>
              </a:solidFill>
              <a:latin typeface="Trebuchet MS"/>
              <a:ea typeface="Trebuchet MS"/>
              <a:cs typeface="Trebuchet MS"/>
              <a:sym typeface="Trebuchet MS"/>
            </a:endParaRPr>
          </a:p>
          <a:p>
            <a:pPr marL="596900" marR="0" lvl="0" indent="-457200" algn="l" rtl="0">
              <a:lnSpc>
                <a:spcPct val="100000"/>
              </a:lnSpc>
              <a:spcBef>
                <a:spcPts val="0"/>
              </a:spcBef>
              <a:spcAft>
                <a:spcPts val="0"/>
              </a:spcAft>
              <a:buClr>
                <a:srgbClr val="000000"/>
              </a:buClr>
              <a:buSzPts val="2200"/>
              <a:buFont typeface="+mj-lt"/>
              <a:buAutoNum type="arabicPeriod"/>
            </a:pPr>
            <a:endParaRPr sz="2200" b="0" i="0" u="none" strike="noStrike" cap="none" dirty="0">
              <a:solidFill>
                <a:srgbClr val="2D348E"/>
              </a:solidFill>
              <a:latin typeface="Trebuchet MS"/>
              <a:ea typeface="Trebuchet MS"/>
              <a:cs typeface="Trebuchet MS"/>
              <a:sym typeface="Trebuchet MS"/>
            </a:endParaRPr>
          </a:p>
          <a:p>
            <a:pPr marL="457200" marR="0" lvl="0" indent="-457200" algn="l" rtl="0">
              <a:lnSpc>
                <a:spcPct val="100000"/>
              </a:lnSpc>
              <a:spcBef>
                <a:spcPts val="0"/>
              </a:spcBef>
              <a:spcAft>
                <a:spcPts val="0"/>
              </a:spcAft>
              <a:buClr>
                <a:srgbClr val="000000"/>
              </a:buClr>
              <a:buSzPts val="2200"/>
              <a:buFont typeface="Trebuchet MS"/>
              <a:buAutoNum type="arabicPeriod"/>
            </a:pPr>
            <a:r>
              <a:rPr lang="en-US" sz="2200" b="1" i="0" u="none" strike="noStrike" cap="none" dirty="0">
                <a:solidFill>
                  <a:srgbClr val="000000"/>
                </a:solidFill>
                <a:latin typeface="Trebuchet MS"/>
                <a:ea typeface="Trebuchet MS"/>
                <a:cs typeface="Trebuchet MS"/>
                <a:sym typeface="Trebuchet MS"/>
              </a:rPr>
              <a:t>What services do you give them</a:t>
            </a:r>
            <a:r>
              <a:rPr lang="en-US" sz="2200" b="0" i="0" u="none" strike="noStrike" cap="none" dirty="0">
                <a:solidFill>
                  <a:srgbClr val="000000"/>
                </a:solidFill>
                <a:latin typeface="Trebuchet MS"/>
                <a:ea typeface="Trebuchet MS"/>
                <a:cs typeface="Trebuchet MS"/>
                <a:sym typeface="Trebuchet MS"/>
              </a:rPr>
              <a:t>? </a:t>
            </a:r>
            <a:endParaRPr dirty="0"/>
          </a:p>
          <a:p>
            <a:pPr marL="596900" marR="0" lvl="0" indent="-457200" algn="l" rtl="0">
              <a:lnSpc>
                <a:spcPct val="100000"/>
              </a:lnSpc>
              <a:spcBef>
                <a:spcPts val="0"/>
              </a:spcBef>
              <a:spcAft>
                <a:spcPts val="0"/>
              </a:spcAft>
              <a:buClr>
                <a:srgbClr val="000000"/>
              </a:buClr>
              <a:buSzPts val="2200"/>
              <a:buFont typeface="+mj-lt"/>
              <a:buAutoNum type="arabicPeriod"/>
            </a:pPr>
            <a:endParaRPr sz="2200" b="0" i="0" u="none" strike="noStrike" cap="none" dirty="0">
              <a:solidFill>
                <a:srgbClr val="000000"/>
              </a:solidFill>
              <a:latin typeface="Trebuchet MS"/>
              <a:ea typeface="Trebuchet MS"/>
              <a:cs typeface="Trebuchet MS"/>
              <a:sym typeface="Trebuchet MS"/>
            </a:endParaRPr>
          </a:p>
          <a:p>
            <a:pPr marL="457200" marR="0" lvl="0" indent="-457200" algn="l" rtl="0">
              <a:lnSpc>
                <a:spcPct val="100000"/>
              </a:lnSpc>
              <a:spcBef>
                <a:spcPts val="0"/>
              </a:spcBef>
              <a:spcAft>
                <a:spcPts val="0"/>
              </a:spcAft>
              <a:buFont typeface="+mj-lt"/>
              <a:buAutoNum type="arabicPeriod"/>
            </a:pPr>
            <a:endParaRPr sz="2200" b="0" i="0" u="none" strike="noStrike" cap="none" dirty="0">
              <a:solidFill>
                <a:srgbClr val="000000"/>
              </a:solidFill>
              <a:latin typeface="Trebuchet MS"/>
              <a:ea typeface="Trebuchet MS"/>
              <a:cs typeface="Trebuchet MS"/>
              <a:sym typeface="Trebuchet MS"/>
            </a:endParaRPr>
          </a:p>
          <a:p>
            <a:pPr marL="457200" marR="0" lvl="0" indent="-457200" algn="l" rtl="0">
              <a:lnSpc>
                <a:spcPct val="100000"/>
              </a:lnSpc>
              <a:spcBef>
                <a:spcPts val="0"/>
              </a:spcBef>
              <a:spcAft>
                <a:spcPts val="0"/>
              </a:spcAft>
              <a:buClr>
                <a:srgbClr val="000000"/>
              </a:buClr>
              <a:buSzPts val="2200"/>
              <a:buFont typeface="Trebuchet MS"/>
              <a:buAutoNum type="arabicPeriod"/>
            </a:pPr>
            <a:r>
              <a:rPr lang="en-US" sz="2200" b="1" i="0" u="none" strike="noStrike" cap="none" dirty="0">
                <a:solidFill>
                  <a:srgbClr val="000000"/>
                </a:solidFill>
                <a:latin typeface="Trebuchet MS"/>
                <a:ea typeface="Trebuchet MS"/>
                <a:cs typeface="Trebuchet MS"/>
                <a:sym typeface="Trebuchet MS"/>
              </a:rPr>
              <a:t>What does it cost?</a:t>
            </a:r>
            <a:r>
              <a:rPr lang="en-US" sz="2200" b="0" i="0" u="none" strike="noStrike" cap="none" dirty="0">
                <a:solidFill>
                  <a:srgbClr val="000000"/>
                </a:solidFill>
                <a:latin typeface="Trebuchet MS"/>
                <a:ea typeface="Trebuchet MS"/>
                <a:cs typeface="Trebuchet MS"/>
                <a:sym typeface="Trebuchet MS"/>
              </a:rPr>
              <a:t> </a:t>
            </a:r>
            <a:endParaRPr dirty="0"/>
          </a:p>
          <a:p>
            <a:pPr marL="596900" marR="0" lvl="0" indent="-457200" algn="l" rtl="0">
              <a:lnSpc>
                <a:spcPct val="100000"/>
              </a:lnSpc>
              <a:spcBef>
                <a:spcPts val="0"/>
              </a:spcBef>
              <a:spcAft>
                <a:spcPts val="0"/>
              </a:spcAft>
              <a:buClr>
                <a:srgbClr val="000000"/>
              </a:buClr>
              <a:buSzPts val="2200"/>
              <a:buFont typeface="+mj-lt"/>
              <a:buAutoNum type="arabicPeriod"/>
            </a:pPr>
            <a:endParaRPr sz="2200" b="0" i="0" u="none" strike="noStrike" cap="none" dirty="0">
              <a:solidFill>
                <a:srgbClr val="000000"/>
              </a:solidFill>
              <a:latin typeface="Trebuchet MS"/>
              <a:ea typeface="Trebuchet MS"/>
              <a:cs typeface="Trebuchet MS"/>
              <a:sym typeface="Trebuchet MS"/>
            </a:endParaRPr>
          </a:p>
          <a:p>
            <a:pPr marL="457200" marR="0" lvl="0" indent="-457200" algn="l" rtl="0">
              <a:lnSpc>
                <a:spcPct val="100000"/>
              </a:lnSpc>
              <a:spcBef>
                <a:spcPts val="0"/>
              </a:spcBef>
              <a:spcAft>
                <a:spcPts val="0"/>
              </a:spcAft>
              <a:buClr>
                <a:srgbClr val="000000"/>
              </a:buClr>
              <a:buSzPts val="2200"/>
              <a:buFont typeface="Trebuchet MS"/>
              <a:buAutoNum type="arabicPeriod"/>
            </a:pPr>
            <a:r>
              <a:rPr lang="en-US" sz="2200" b="1" i="0" u="none" strike="noStrike" cap="none" dirty="0">
                <a:solidFill>
                  <a:srgbClr val="000000"/>
                </a:solidFill>
                <a:latin typeface="Trebuchet MS"/>
                <a:ea typeface="Trebuchet MS"/>
                <a:cs typeface="Trebuchet MS"/>
                <a:sym typeface="Trebuchet MS"/>
              </a:rPr>
              <a:t>What does it cost per service delivered? </a:t>
            </a:r>
            <a:endParaRPr b="1" dirty="0"/>
          </a:p>
          <a:p>
            <a:pPr marL="596900" marR="0" lvl="0" indent="-457200" algn="l" rtl="0">
              <a:lnSpc>
                <a:spcPct val="100000"/>
              </a:lnSpc>
              <a:spcBef>
                <a:spcPts val="0"/>
              </a:spcBef>
              <a:spcAft>
                <a:spcPts val="0"/>
              </a:spcAft>
              <a:buClr>
                <a:srgbClr val="000000"/>
              </a:buClr>
              <a:buSzPts val="2200"/>
              <a:buFont typeface="+mj-lt"/>
              <a:buAutoNum type="arabicPeriod"/>
            </a:pPr>
            <a:endParaRPr sz="2200" b="0" i="0" u="none" strike="noStrike" cap="none" dirty="0">
              <a:solidFill>
                <a:srgbClr val="000000"/>
              </a:solidFill>
              <a:latin typeface="Trebuchet MS"/>
              <a:ea typeface="Trebuchet MS"/>
              <a:cs typeface="Trebuchet MS"/>
              <a:sym typeface="Trebuchet MS"/>
            </a:endParaRPr>
          </a:p>
          <a:p>
            <a:pPr marL="596900" marR="0" lvl="0" indent="-457200" algn="l" rtl="0">
              <a:lnSpc>
                <a:spcPct val="100000"/>
              </a:lnSpc>
              <a:spcBef>
                <a:spcPts val="0"/>
              </a:spcBef>
              <a:spcAft>
                <a:spcPts val="0"/>
              </a:spcAft>
              <a:buClr>
                <a:srgbClr val="000000"/>
              </a:buClr>
              <a:buSzPts val="2200"/>
              <a:buFont typeface="+mj-lt"/>
              <a:buAutoNum type="arabicPeriod"/>
            </a:pPr>
            <a:endParaRPr sz="2200" b="0" i="0" u="none" strike="noStrike" cap="none" dirty="0">
              <a:solidFill>
                <a:srgbClr val="2D348E"/>
              </a:solidFill>
              <a:latin typeface="Trebuchet MS"/>
              <a:ea typeface="Trebuchet MS"/>
              <a:cs typeface="Trebuchet MS"/>
              <a:sym typeface="Trebuchet MS"/>
            </a:endParaRPr>
          </a:p>
          <a:p>
            <a:pPr marL="457200" marR="0" lvl="0" indent="-457200" algn="l" rtl="0">
              <a:lnSpc>
                <a:spcPct val="100000"/>
              </a:lnSpc>
              <a:spcBef>
                <a:spcPts val="0"/>
              </a:spcBef>
              <a:spcAft>
                <a:spcPts val="0"/>
              </a:spcAft>
              <a:buClr>
                <a:srgbClr val="000000"/>
              </a:buClr>
              <a:buSzPts val="2200"/>
              <a:buFont typeface="Trebuchet MS"/>
              <a:buAutoNum type="arabicPeriod"/>
            </a:pPr>
            <a:r>
              <a:rPr lang="en-US" sz="2200" b="1" i="0" u="none" strike="noStrike" cap="none" dirty="0">
                <a:solidFill>
                  <a:srgbClr val="000000"/>
                </a:solidFill>
                <a:latin typeface="Trebuchet MS"/>
                <a:ea typeface="Trebuchet MS"/>
                <a:cs typeface="Trebuchet MS"/>
                <a:sym typeface="Trebuchet MS"/>
              </a:rPr>
              <a:t>What happens to the clients as a result of the service?</a:t>
            </a:r>
            <a:r>
              <a:rPr lang="en-US" sz="2200" b="0" i="0" u="none" strike="noStrike" cap="none" dirty="0">
                <a:solidFill>
                  <a:srgbClr val="000000"/>
                </a:solidFill>
                <a:latin typeface="Trebuchet MS"/>
                <a:ea typeface="Trebuchet MS"/>
                <a:cs typeface="Trebuchet MS"/>
                <a:sym typeface="Trebuchet MS"/>
              </a:rPr>
              <a:t> </a:t>
            </a:r>
            <a:endParaRPr dirty="0"/>
          </a:p>
          <a:p>
            <a:pPr marL="596900" marR="0" lvl="0" indent="-457200" algn="l" rtl="0">
              <a:lnSpc>
                <a:spcPct val="100000"/>
              </a:lnSpc>
              <a:spcBef>
                <a:spcPts val="0"/>
              </a:spcBef>
              <a:spcAft>
                <a:spcPts val="0"/>
              </a:spcAft>
              <a:buClr>
                <a:srgbClr val="000000"/>
              </a:buClr>
              <a:buSzPts val="2200"/>
              <a:buFont typeface="+mj-lt"/>
              <a:buAutoNum type="arabicPeriod"/>
            </a:pPr>
            <a:endParaRPr sz="2200" b="0" i="0" u="none" strike="noStrike" cap="none" dirty="0">
              <a:solidFill>
                <a:srgbClr val="000000"/>
              </a:solidFill>
              <a:latin typeface="Trebuchet MS"/>
              <a:ea typeface="Trebuchet MS"/>
              <a:cs typeface="Trebuchet MS"/>
              <a:sym typeface="Trebuchet MS"/>
            </a:endParaRPr>
          </a:p>
          <a:p>
            <a:pPr marL="596900" marR="0" lvl="0" indent="-457200" algn="l" rtl="0">
              <a:lnSpc>
                <a:spcPct val="100000"/>
              </a:lnSpc>
              <a:spcBef>
                <a:spcPts val="0"/>
              </a:spcBef>
              <a:spcAft>
                <a:spcPts val="0"/>
              </a:spcAft>
              <a:buClr>
                <a:srgbClr val="000000"/>
              </a:buClr>
              <a:buSzPts val="2200"/>
              <a:buFont typeface="+mj-lt"/>
              <a:buAutoNum type="arabicPeriod"/>
            </a:pPr>
            <a:endParaRPr sz="2200" b="0" i="0" u="none" strike="noStrike" cap="none" dirty="0">
              <a:solidFill>
                <a:srgbClr val="000000"/>
              </a:solidFill>
              <a:latin typeface="Trebuchet MS"/>
              <a:ea typeface="Trebuchet MS"/>
              <a:cs typeface="Trebuchet MS"/>
              <a:sym typeface="Trebuchet MS"/>
            </a:endParaRPr>
          </a:p>
          <a:p>
            <a:pPr marL="596900" marR="0" lvl="0" indent="-457200" algn="l" rtl="0">
              <a:lnSpc>
                <a:spcPct val="100000"/>
              </a:lnSpc>
              <a:spcBef>
                <a:spcPts val="0"/>
              </a:spcBef>
              <a:spcAft>
                <a:spcPts val="0"/>
              </a:spcAft>
              <a:buClr>
                <a:srgbClr val="000000"/>
              </a:buClr>
              <a:buSzPts val="2200"/>
              <a:buFont typeface="+mj-lt"/>
              <a:buAutoNum type="arabicPeriod"/>
            </a:pPr>
            <a:endParaRPr sz="2200" b="0" i="0" u="none" strike="noStrike" cap="none" dirty="0">
              <a:solidFill>
                <a:srgbClr val="000000"/>
              </a:solidFill>
              <a:latin typeface="Trebuchet MS"/>
              <a:ea typeface="Trebuchet MS"/>
              <a:cs typeface="Trebuchet MS"/>
              <a:sym typeface="Trebuchet MS"/>
            </a:endParaRPr>
          </a:p>
          <a:p>
            <a:pPr marL="457200" marR="0" lvl="0" indent="-457200" algn="l" rtl="0">
              <a:lnSpc>
                <a:spcPct val="100000"/>
              </a:lnSpc>
              <a:spcBef>
                <a:spcPts val="0"/>
              </a:spcBef>
              <a:spcAft>
                <a:spcPts val="0"/>
              </a:spcAft>
              <a:buClr>
                <a:srgbClr val="000000"/>
              </a:buClr>
              <a:buSzPts val="2200"/>
              <a:buFont typeface="Trebuchet MS"/>
              <a:buAutoNum type="arabicPeriod"/>
            </a:pPr>
            <a:r>
              <a:rPr lang="en-US" sz="2200" b="1" i="0" u="none" strike="noStrike" cap="none" dirty="0">
                <a:solidFill>
                  <a:srgbClr val="000000"/>
                </a:solidFill>
                <a:latin typeface="Trebuchet MS"/>
                <a:ea typeface="Trebuchet MS"/>
                <a:cs typeface="Trebuchet MS"/>
                <a:sym typeface="Trebuchet MS"/>
              </a:rPr>
              <a:t>What does it cost per outcome?</a:t>
            </a:r>
            <a:r>
              <a:rPr lang="en-US" sz="2200" b="0" i="0" u="none" strike="noStrike" cap="none" dirty="0">
                <a:solidFill>
                  <a:srgbClr val="000000"/>
                </a:solidFill>
                <a:latin typeface="Trebuchet MS"/>
                <a:ea typeface="Trebuchet MS"/>
                <a:cs typeface="Trebuchet MS"/>
                <a:sym typeface="Trebuchet MS"/>
              </a:rPr>
              <a:t> </a:t>
            </a:r>
            <a:endParaRPr sz="2200" b="0" i="0" u="none" strike="noStrike" cap="none" dirty="0">
              <a:solidFill>
                <a:srgbClr val="2D348E"/>
              </a:solidFill>
              <a:latin typeface="Trebuchet MS"/>
              <a:ea typeface="Trebuchet MS"/>
              <a:cs typeface="Trebuchet MS"/>
              <a:sym typeface="Trebuchet MS"/>
            </a:endParaRPr>
          </a:p>
          <a:p>
            <a:pPr marL="457200" marR="0" lvl="0" indent="-304800" algn="l" rtl="0">
              <a:lnSpc>
                <a:spcPct val="100000"/>
              </a:lnSpc>
              <a:spcBef>
                <a:spcPts val="0"/>
              </a:spcBef>
              <a:spcAft>
                <a:spcPts val="0"/>
              </a:spcAft>
              <a:buClr>
                <a:srgbClr val="000000"/>
              </a:buClr>
              <a:buSzPts val="2400"/>
              <a:buFont typeface="Arial"/>
              <a:buNone/>
            </a:pPr>
            <a:endParaRPr sz="2400" b="0" i="0" u="none" strike="noStrike" cap="none" dirty="0">
              <a:solidFill>
                <a:srgbClr val="000000"/>
              </a:solidFill>
              <a:latin typeface="Arial"/>
              <a:ea typeface="Arial"/>
              <a:cs typeface="Arial"/>
              <a:sym typeface="Arial"/>
            </a:endParaRPr>
          </a:p>
          <a:p>
            <a:pPr marL="457200" marR="0" lvl="0" indent="-304800" algn="l" rtl="0">
              <a:lnSpc>
                <a:spcPct val="100000"/>
              </a:lnSpc>
              <a:spcBef>
                <a:spcPts val="0"/>
              </a:spcBef>
              <a:spcAft>
                <a:spcPts val="0"/>
              </a:spcAft>
              <a:buClr>
                <a:srgbClr val="000000"/>
              </a:buClr>
              <a:buSzPts val="2400"/>
              <a:buFont typeface="Arial"/>
              <a:buNone/>
            </a:pPr>
            <a:endParaRPr sz="2400" b="0" i="0" u="none" strike="noStrike" cap="none" dirty="0">
              <a:solidFill>
                <a:srgbClr val="000000"/>
              </a:solidFill>
              <a:latin typeface="Arial"/>
              <a:ea typeface="Arial"/>
              <a:cs typeface="Arial"/>
              <a:sym typeface="Arial"/>
            </a:endParaRPr>
          </a:p>
          <a:p>
            <a:pPr marL="457200" marR="0" lvl="0" indent="-304800" algn="l" rtl="0">
              <a:lnSpc>
                <a:spcPct val="100000"/>
              </a:lnSpc>
              <a:spcBef>
                <a:spcPts val="0"/>
              </a:spcBef>
              <a:spcAft>
                <a:spcPts val="0"/>
              </a:spcAft>
              <a:buClr>
                <a:srgbClr val="000000"/>
              </a:buClr>
              <a:buSzPts val="2400"/>
              <a:buFont typeface="Arial"/>
              <a:buNone/>
            </a:pPr>
            <a:endParaRPr sz="2400" b="0" i="0" u="none" strike="noStrike" cap="none" dirty="0">
              <a:solidFill>
                <a:srgbClr val="000000"/>
              </a:solidFill>
              <a:latin typeface="Arial"/>
              <a:ea typeface="Arial"/>
              <a:cs typeface="Arial"/>
              <a:sym typeface="Arial"/>
            </a:endParaRPr>
          </a:p>
          <a:p>
            <a:pPr marL="457200" marR="0" lvl="0" indent="-304800" algn="l" rtl="0">
              <a:lnSpc>
                <a:spcPct val="100000"/>
              </a:lnSpc>
              <a:spcBef>
                <a:spcPts val="0"/>
              </a:spcBef>
              <a:spcAft>
                <a:spcPts val="0"/>
              </a:spcAft>
              <a:buClr>
                <a:srgbClr val="000000"/>
              </a:buClr>
              <a:buSzPts val="2400"/>
              <a:buFont typeface="Arial"/>
              <a:buNone/>
            </a:pPr>
            <a:endParaRPr sz="2400" b="0" i="0" u="none" strike="noStrike" cap="none" dirty="0">
              <a:solidFill>
                <a:srgbClr val="000000"/>
              </a:solidFill>
              <a:latin typeface="Trebuchet MS"/>
              <a:ea typeface="Trebuchet MS"/>
              <a:cs typeface="Trebuchet MS"/>
              <a:sym typeface="Trebuchet MS"/>
            </a:endParaRPr>
          </a:p>
          <a:p>
            <a:pPr marL="457200" marR="0" lvl="0" indent="-304800" algn="l" rtl="0">
              <a:lnSpc>
                <a:spcPct val="100000"/>
              </a:lnSpc>
              <a:spcBef>
                <a:spcPts val="0"/>
              </a:spcBef>
              <a:spcAft>
                <a:spcPts val="0"/>
              </a:spcAft>
              <a:buClr>
                <a:srgbClr val="000000"/>
              </a:buClr>
              <a:buSzPts val="2400"/>
              <a:buFont typeface="Arial"/>
              <a:buNone/>
            </a:pPr>
            <a:endParaRPr sz="2400" b="0" i="0" u="none" strike="noStrike" cap="none" dirty="0">
              <a:solidFill>
                <a:srgbClr val="000000"/>
              </a:solidFill>
              <a:latin typeface="Trebuchet MS"/>
              <a:ea typeface="Trebuchet MS"/>
              <a:cs typeface="Trebuchet MS"/>
              <a:sym typeface="Trebuchet MS"/>
            </a:endParaRPr>
          </a:p>
          <a:p>
            <a:pPr marL="457200" marR="0" lvl="0" indent="-304800" algn="l" rtl="0">
              <a:lnSpc>
                <a:spcPct val="100000"/>
              </a:lnSpc>
              <a:spcBef>
                <a:spcPts val="0"/>
              </a:spcBef>
              <a:spcAft>
                <a:spcPts val="0"/>
              </a:spcAft>
              <a:buClr>
                <a:srgbClr val="000000"/>
              </a:buClr>
              <a:buSzPts val="2400"/>
              <a:buFont typeface="Arial"/>
              <a:buNone/>
            </a:pPr>
            <a:endParaRPr sz="2400" b="0" i="0" u="none" strike="noStrike" cap="none" dirty="0">
              <a:solidFill>
                <a:srgbClr val="000000"/>
              </a:solidFill>
              <a:latin typeface="Trebuchet MS"/>
              <a:ea typeface="Trebuchet MS"/>
              <a:cs typeface="Trebuchet MS"/>
              <a:sym typeface="Trebuchet MS"/>
            </a:endParaRPr>
          </a:p>
          <a:p>
            <a:pPr marL="0" marR="0" lvl="0" indent="0" algn="l" rtl="0">
              <a:lnSpc>
                <a:spcPct val="100000"/>
              </a:lnSpc>
              <a:spcBef>
                <a:spcPts val="0"/>
              </a:spcBef>
              <a:spcAft>
                <a:spcPts val="0"/>
              </a:spcAft>
              <a:buNone/>
            </a:pPr>
            <a:endParaRPr sz="2400" b="1" i="0" u="none" strike="noStrike" cap="none" dirty="0">
              <a:solidFill>
                <a:srgbClr val="2D348E"/>
              </a:solidFill>
              <a:latin typeface="Trebuchet MS"/>
              <a:ea typeface="Trebuchet MS"/>
              <a:cs typeface="Trebuchet MS"/>
              <a:sym typeface="Trebuchet MS"/>
            </a:endParaRPr>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sp>
        <p:nvSpPr>
          <p:cNvPr id="1099" name="Google Shape;1099;p90"/>
          <p:cNvSpPr txBox="1"/>
          <p:nvPr/>
        </p:nvSpPr>
        <p:spPr>
          <a:xfrm>
            <a:off x="5907313" y="1773633"/>
            <a:ext cx="1934747" cy="4308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200" b="1" i="0" u="none" strike="noStrike" cap="none" dirty="0">
                <a:solidFill>
                  <a:srgbClr val="2D348E"/>
                </a:solidFill>
                <a:latin typeface="Trebuchet MS"/>
                <a:ea typeface="Trebuchet MS"/>
                <a:cs typeface="Trebuchet MS"/>
                <a:sym typeface="Trebuchet MS"/>
              </a:rPr>
              <a:t>100</a:t>
            </a:r>
            <a:endParaRPr sz="2200" b="0" i="0" u="none" strike="noStrike" cap="none" dirty="0">
              <a:solidFill>
                <a:srgbClr val="000000"/>
              </a:solidFill>
              <a:latin typeface="Arial"/>
              <a:ea typeface="Arial"/>
              <a:cs typeface="Arial"/>
              <a:sym typeface="Arial"/>
            </a:endParaRPr>
          </a:p>
        </p:txBody>
      </p:sp>
      <p:sp>
        <p:nvSpPr>
          <p:cNvPr id="1100" name="Google Shape;1100;p90"/>
          <p:cNvSpPr txBox="1"/>
          <p:nvPr/>
        </p:nvSpPr>
        <p:spPr>
          <a:xfrm>
            <a:off x="3599543" y="4416788"/>
            <a:ext cx="6753656" cy="4475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200" b="1" i="0" u="none" strike="noStrike" cap="none" dirty="0">
                <a:solidFill>
                  <a:srgbClr val="2D348E"/>
                </a:solidFill>
                <a:latin typeface="Trebuchet MS"/>
                <a:ea typeface="Trebuchet MS"/>
                <a:cs typeface="Trebuchet MS"/>
                <a:sym typeface="Trebuchet MS"/>
              </a:rPr>
              <a:t>$100,000 for the total program</a:t>
            </a:r>
            <a:endParaRPr sz="1400" b="0" i="0" u="none" strike="noStrike" cap="none" dirty="0">
              <a:solidFill>
                <a:srgbClr val="000000"/>
              </a:solidFill>
              <a:latin typeface="Arial"/>
              <a:ea typeface="Arial"/>
              <a:cs typeface="Arial"/>
              <a:sym typeface="Arial"/>
            </a:endParaRPr>
          </a:p>
        </p:txBody>
      </p:sp>
      <p:sp>
        <p:nvSpPr>
          <p:cNvPr id="1101" name="Google Shape;1101;p90"/>
          <p:cNvSpPr txBox="1"/>
          <p:nvPr/>
        </p:nvSpPr>
        <p:spPr>
          <a:xfrm>
            <a:off x="1150484" y="5450958"/>
            <a:ext cx="11376479" cy="430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200" b="1" i="0" u="none" strike="noStrike" cap="none">
                <a:solidFill>
                  <a:srgbClr val="2D348E"/>
                </a:solidFill>
                <a:latin typeface="Trebuchet MS"/>
                <a:ea typeface="Trebuchet MS"/>
                <a:cs typeface="Trebuchet MS"/>
                <a:sym typeface="Trebuchet MS"/>
              </a:rPr>
              <a:t>$100,000/100 = $1,000/job readiness/training/placement package or $1,000/client.</a:t>
            </a:r>
            <a:endParaRPr sz="1400" b="1" i="0" u="none" strike="noStrike" cap="none">
              <a:solidFill>
                <a:srgbClr val="000000"/>
              </a:solidFill>
              <a:latin typeface="Arial"/>
              <a:ea typeface="Arial"/>
              <a:cs typeface="Arial"/>
              <a:sym typeface="Arial"/>
            </a:endParaRPr>
          </a:p>
        </p:txBody>
      </p:sp>
      <p:grpSp>
        <p:nvGrpSpPr>
          <p:cNvPr id="1102" name="Google Shape;1102;p90"/>
          <p:cNvGrpSpPr/>
          <p:nvPr/>
        </p:nvGrpSpPr>
        <p:grpSpPr>
          <a:xfrm>
            <a:off x="1226684" y="6094026"/>
            <a:ext cx="12109073" cy="1115786"/>
            <a:chOff x="1187939" y="6760993"/>
            <a:chExt cx="12109073" cy="1115786"/>
          </a:xfrm>
        </p:grpSpPr>
        <p:sp>
          <p:nvSpPr>
            <p:cNvPr id="1103" name="Google Shape;1103;p90"/>
            <p:cNvSpPr txBox="1"/>
            <p:nvPr/>
          </p:nvSpPr>
          <p:spPr>
            <a:xfrm>
              <a:off x="8335998" y="6760993"/>
              <a:ext cx="4496972" cy="4308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200" b="1" i="0" u="none" strike="noStrike" cap="none" dirty="0">
                  <a:solidFill>
                    <a:srgbClr val="2D348E"/>
                  </a:solidFill>
                  <a:latin typeface="Trebuchet MS"/>
                  <a:ea typeface="Trebuchet MS"/>
                  <a:cs typeface="Trebuchet MS"/>
                  <a:sym typeface="Trebuchet MS"/>
                </a:rPr>
                <a:t>10 clients or 10% of the program</a:t>
              </a:r>
              <a:endParaRPr sz="2200" b="1" i="0" u="none" strike="noStrike" cap="none" dirty="0">
                <a:solidFill>
                  <a:srgbClr val="000000"/>
                </a:solidFill>
                <a:latin typeface="Arial"/>
                <a:ea typeface="Arial"/>
                <a:cs typeface="Arial"/>
                <a:sym typeface="Arial"/>
              </a:endParaRPr>
            </a:p>
          </p:txBody>
        </p:sp>
        <p:sp>
          <p:nvSpPr>
            <p:cNvPr id="1104" name="Google Shape;1104;p90"/>
            <p:cNvSpPr txBox="1"/>
            <p:nvPr/>
          </p:nvSpPr>
          <p:spPr>
            <a:xfrm>
              <a:off x="1187939" y="7107338"/>
              <a:ext cx="12109073"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200" b="1" i="0" u="none" strike="noStrike" cap="none">
                  <a:solidFill>
                    <a:srgbClr val="2D348E"/>
                  </a:solidFill>
                  <a:latin typeface="Trebuchet MS"/>
                  <a:ea typeface="Trebuchet MS"/>
                  <a:cs typeface="Trebuchet MS"/>
                  <a:sym typeface="Trebuchet MS"/>
                </a:rPr>
                <a:t>participants will obtain a full time job above minimum wage with employer provided benefits.</a:t>
              </a:r>
              <a:endParaRPr sz="2200" b="0" i="0" u="none" strike="noStrike" cap="none">
                <a:solidFill>
                  <a:srgbClr val="000000"/>
                </a:solidFill>
                <a:latin typeface="Arial"/>
                <a:ea typeface="Arial"/>
                <a:cs typeface="Arial"/>
                <a:sym typeface="Arial"/>
              </a:endParaRPr>
            </a:p>
          </p:txBody>
        </p:sp>
      </p:grpSp>
      <p:grpSp>
        <p:nvGrpSpPr>
          <p:cNvPr id="1105" name="Google Shape;1105;p90"/>
          <p:cNvGrpSpPr/>
          <p:nvPr/>
        </p:nvGrpSpPr>
        <p:grpSpPr>
          <a:xfrm>
            <a:off x="1282639" y="3427414"/>
            <a:ext cx="11325290" cy="727896"/>
            <a:chOff x="1239128" y="3773452"/>
            <a:chExt cx="11325290" cy="727896"/>
          </a:xfrm>
        </p:grpSpPr>
        <p:sp>
          <p:nvSpPr>
            <p:cNvPr id="1106" name="Google Shape;1106;p90"/>
            <p:cNvSpPr txBox="1"/>
            <p:nvPr/>
          </p:nvSpPr>
          <p:spPr>
            <a:xfrm>
              <a:off x="5515460" y="3773452"/>
              <a:ext cx="7048958" cy="4308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200" b="1" i="0" u="none" strike="noStrike" cap="none" dirty="0">
                  <a:solidFill>
                    <a:srgbClr val="2D348E"/>
                  </a:solidFill>
                  <a:latin typeface="Trebuchet MS"/>
                  <a:ea typeface="Trebuchet MS"/>
                  <a:cs typeface="Trebuchet MS"/>
                  <a:sym typeface="Trebuchet MS"/>
                </a:rPr>
                <a:t>A package of job readiness training, job placement</a:t>
              </a:r>
              <a:endParaRPr sz="2200" b="1" i="0" u="none" strike="noStrike" cap="none" dirty="0">
                <a:solidFill>
                  <a:srgbClr val="000000"/>
                </a:solidFill>
                <a:latin typeface="Arial"/>
                <a:ea typeface="Arial"/>
                <a:cs typeface="Arial"/>
                <a:sym typeface="Arial"/>
              </a:endParaRPr>
            </a:p>
          </p:txBody>
        </p:sp>
        <p:sp>
          <p:nvSpPr>
            <p:cNvPr id="1107" name="Google Shape;1107;p90"/>
            <p:cNvSpPr txBox="1"/>
            <p:nvPr/>
          </p:nvSpPr>
          <p:spPr>
            <a:xfrm>
              <a:off x="1239128" y="4070461"/>
              <a:ext cx="10564644" cy="430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200" b="1" i="0" u="none" strike="noStrike" cap="none">
                  <a:solidFill>
                    <a:srgbClr val="2D348E"/>
                  </a:solidFill>
                  <a:latin typeface="Trebuchet MS"/>
                  <a:ea typeface="Trebuchet MS"/>
                  <a:cs typeface="Trebuchet MS"/>
                  <a:sym typeface="Trebuchet MS"/>
                </a:rPr>
                <a:t>and 90 day follow-up services after job placement.</a:t>
              </a:r>
              <a:endParaRPr sz="2200" b="0" i="0" u="none" strike="noStrike" cap="none">
                <a:solidFill>
                  <a:srgbClr val="000000"/>
                </a:solidFill>
                <a:latin typeface="Arial"/>
                <a:ea typeface="Arial"/>
                <a:cs typeface="Arial"/>
                <a:sym typeface="Arial"/>
              </a:endParaRPr>
            </a:p>
          </p:txBody>
        </p:sp>
      </p:grpSp>
      <p:grpSp>
        <p:nvGrpSpPr>
          <p:cNvPr id="1108" name="Google Shape;1108;p90"/>
          <p:cNvGrpSpPr/>
          <p:nvPr/>
        </p:nvGrpSpPr>
        <p:grpSpPr>
          <a:xfrm>
            <a:off x="1223979" y="2406652"/>
            <a:ext cx="11222020" cy="786245"/>
            <a:chOff x="1223979" y="2387602"/>
            <a:chExt cx="11222020" cy="786245"/>
          </a:xfrm>
        </p:grpSpPr>
        <p:sp>
          <p:nvSpPr>
            <p:cNvPr id="1109" name="Google Shape;1109;p90"/>
            <p:cNvSpPr txBox="1"/>
            <p:nvPr/>
          </p:nvSpPr>
          <p:spPr>
            <a:xfrm>
              <a:off x="3084847" y="2387602"/>
              <a:ext cx="9361152" cy="430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200" b="1" i="0" u="none" strike="noStrike" cap="none" dirty="0">
                  <a:solidFill>
                    <a:srgbClr val="2D348E"/>
                  </a:solidFill>
                  <a:latin typeface="Trebuchet MS"/>
                  <a:ea typeface="Trebuchet MS"/>
                  <a:cs typeface="Trebuchet MS"/>
                  <a:sym typeface="Trebuchet MS"/>
                </a:rPr>
                <a:t>Single unemployed women, ages 21-34 that are seeking employment</a:t>
              </a:r>
              <a:endParaRPr sz="2200" b="1" i="0" u="none" strike="noStrike" cap="none" dirty="0">
                <a:solidFill>
                  <a:srgbClr val="2D348E"/>
                </a:solidFill>
                <a:latin typeface="Trebuchet MS"/>
                <a:ea typeface="Trebuchet MS"/>
                <a:cs typeface="Trebuchet MS"/>
                <a:sym typeface="Trebuchet MS"/>
              </a:endParaRPr>
            </a:p>
          </p:txBody>
        </p:sp>
        <p:sp>
          <p:nvSpPr>
            <p:cNvPr id="1110" name="Google Shape;1110;p90"/>
            <p:cNvSpPr txBox="1"/>
            <p:nvPr/>
          </p:nvSpPr>
          <p:spPr>
            <a:xfrm>
              <a:off x="1223979" y="2742960"/>
              <a:ext cx="11152172" cy="430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200" b="1" i="0" u="none" strike="noStrike" cap="none">
                  <a:solidFill>
                    <a:srgbClr val="2D348E"/>
                  </a:solidFill>
                  <a:latin typeface="Trebuchet MS"/>
                  <a:ea typeface="Trebuchet MS"/>
                  <a:cs typeface="Trebuchet MS"/>
                  <a:sym typeface="Trebuchet MS"/>
                </a:rPr>
                <a:t>and have at least one child under the age of 12.</a:t>
              </a:r>
              <a:endParaRPr sz="2200" b="0" i="0" u="none" strike="noStrike" cap="none">
                <a:solidFill>
                  <a:srgbClr val="000000"/>
                </a:solidFill>
                <a:latin typeface="Arial"/>
                <a:ea typeface="Arial"/>
                <a:cs typeface="Arial"/>
                <a:sym typeface="Arial"/>
              </a:endParaRPr>
            </a:p>
          </p:txBody>
        </p:sp>
      </p:grpSp>
      <p:grpSp>
        <p:nvGrpSpPr>
          <p:cNvPr id="1111" name="Google Shape;1111;p90"/>
          <p:cNvGrpSpPr/>
          <p:nvPr/>
        </p:nvGrpSpPr>
        <p:grpSpPr>
          <a:xfrm>
            <a:off x="1244539" y="7421992"/>
            <a:ext cx="11325290" cy="1357428"/>
            <a:chOff x="1244539" y="7421992"/>
            <a:chExt cx="11325290" cy="1357428"/>
          </a:xfrm>
        </p:grpSpPr>
        <p:sp>
          <p:nvSpPr>
            <p:cNvPr id="1112" name="Google Shape;1112;p90"/>
            <p:cNvSpPr txBox="1"/>
            <p:nvPr/>
          </p:nvSpPr>
          <p:spPr>
            <a:xfrm>
              <a:off x="5558970" y="7421992"/>
              <a:ext cx="6504541" cy="4308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200" b="1" i="0" u="none" strike="noStrike" cap="none" dirty="0">
                  <a:solidFill>
                    <a:srgbClr val="2D348E"/>
                  </a:solidFill>
                  <a:latin typeface="Trebuchet MS"/>
                  <a:ea typeface="Trebuchet MS"/>
                  <a:cs typeface="Trebuchet MS"/>
                  <a:sym typeface="Trebuchet MS"/>
                </a:rPr>
                <a:t>$100,000/10 clients = $10,000/outcome.</a:t>
              </a:r>
              <a:endParaRPr sz="1400" b="1" i="0" u="none" strike="noStrike" cap="none" dirty="0">
                <a:solidFill>
                  <a:srgbClr val="000000"/>
                </a:solidFill>
                <a:latin typeface="Arial"/>
                <a:ea typeface="Arial"/>
                <a:cs typeface="Arial"/>
                <a:sym typeface="Arial"/>
              </a:endParaRPr>
            </a:p>
          </p:txBody>
        </p:sp>
        <p:sp>
          <p:nvSpPr>
            <p:cNvPr id="1113" name="Google Shape;1113;p90"/>
            <p:cNvSpPr txBox="1"/>
            <p:nvPr/>
          </p:nvSpPr>
          <p:spPr>
            <a:xfrm>
              <a:off x="1244539" y="7794535"/>
              <a:ext cx="11325290" cy="98488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200" b="1" i="0" u="none" strike="noStrike" cap="none" dirty="0">
                  <a:solidFill>
                    <a:srgbClr val="2D348E"/>
                  </a:solidFill>
                  <a:latin typeface="Trebuchet MS"/>
                  <a:ea typeface="Trebuchet MS"/>
                  <a:cs typeface="Trebuchet MS"/>
                  <a:sym typeface="Trebuchet MS"/>
                </a:rPr>
                <a:t>This means that the successful outcome (a full time job above minimum wage with employer provided benefits) cost $10,000 to produce.</a:t>
              </a:r>
              <a:endParaRPr sz="2200" b="1" i="0" u="none" strike="noStrike" cap="none" dirty="0">
                <a:solidFill>
                  <a:srgbClr val="2D348E"/>
                </a:solidFill>
                <a:latin typeface="Trebuchet MS"/>
                <a:ea typeface="Trebuchet MS"/>
                <a:cs typeface="Trebuchet MS"/>
                <a:sym typeface="Trebuchet MS"/>
              </a:endParaRPr>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gr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1117"/>
        <p:cNvGrpSpPr/>
        <p:nvPr/>
      </p:nvGrpSpPr>
      <p:grpSpPr>
        <a:xfrm>
          <a:off x="0" y="0"/>
          <a:ext cx="0" cy="0"/>
          <a:chOff x="0" y="0"/>
          <a:chExt cx="0" cy="0"/>
        </a:xfrm>
      </p:grpSpPr>
      <p:sp>
        <p:nvSpPr>
          <p:cNvPr id="1118" name="Google Shape;1118;p91"/>
          <p:cNvSpPr txBox="1"/>
          <p:nvPr/>
        </p:nvSpPr>
        <p:spPr>
          <a:xfrm>
            <a:off x="584404" y="1194781"/>
            <a:ext cx="12344400" cy="648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700"/>
              <a:buFont typeface="Arial"/>
              <a:buNone/>
            </a:pPr>
            <a:endParaRPr sz="1700" b="0" i="0" u="none" strike="noStrike" cap="none" dirty="0">
              <a:solidFill>
                <a:srgbClr val="000000"/>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2000"/>
              <a:buFont typeface="Arial"/>
              <a:buNone/>
            </a:pPr>
            <a:r>
              <a:rPr lang="en-US" sz="2200" b="0" i="0" u="none" strike="noStrike" cap="none" dirty="0">
                <a:solidFill>
                  <a:srgbClr val="000000"/>
                </a:solidFill>
                <a:latin typeface="Trebuchet MS"/>
                <a:ea typeface="Trebuchet MS"/>
                <a:cs typeface="Trebuchet MS"/>
                <a:sym typeface="Trebuchet MS"/>
              </a:rPr>
              <a:t>8. What is the value of a successful outcome?</a:t>
            </a:r>
            <a:endParaRPr dirty="0"/>
          </a:p>
          <a:p>
            <a:pPr marL="0" marR="0" lvl="0" indent="0" algn="l" rtl="0">
              <a:lnSpc>
                <a:spcPct val="100000"/>
              </a:lnSpc>
              <a:spcBef>
                <a:spcPts val="0"/>
              </a:spcBef>
              <a:spcAft>
                <a:spcPts val="0"/>
              </a:spcAft>
              <a:buNone/>
            </a:pPr>
            <a:endParaRPr sz="2200" b="1" dirty="0">
              <a:solidFill>
                <a:srgbClr val="2D348E"/>
              </a:solidFill>
              <a:highlight>
                <a:srgbClr val="FFFF00"/>
              </a:highlight>
              <a:latin typeface="Trebuchet MS"/>
              <a:ea typeface="Trebuchet MS"/>
              <a:cs typeface="Trebuchet MS"/>
              <a:sym typeface="Trebuchet MS"/>
            </a:endParaRPr>
          </a:p>
          <a:p>
            <a:pPr marL="0" marR="0" lvl="0" indent="0" algn="l" rtl="0">
              <a:lnSpc>
                <a:spcPct val="100000"/>
              </a:lnSpc>
              <a:spcBef>
                <a:spcPts val="0"/>
              </a:spcBef>
              <a:spcAft>
                <a:spcPts val="0"/>
              </a:spcAft>
              <a:buNone/>
            </a:pPr>
            <a:r>
              <a:rPr lang="en-US" sz="2200" b="1" i="0" u="none" strike="noStrike" cap="none" dirty="0">
                <a:solidFill>
                  <a:srgbClr val="2D348E"/>
                </a:solidFill>
                <a:highlight>
                  <a:srgbClr val="FFFF00"/>
                </a:highlight>
                <a:latin typeface="Trebuchet MS"/>
                <a:ea typeface="Trebuchet MS"/>
                <a:cs typeface="Trebuchet MS"/>
                <a:sym typeface="Trebuchet MS"/>
              </a:rPr>
              <a:t>The value of the outcome is: </a:t>
            </a:r>
            <a:r>
              <a:rPr lang="en-US" sz="2200" b="1" i="0" u="none" strike="noStrike" cap="none" dirty="0">
                <a:solidFill>
                  <a:srgbClr val="2D348E"/>
                </a:solidFill>
                <a:latin typeface="Trebuchet MS"/>
                <a:ea typeface="Trebuchet MS"/>
                <a:cs typeface="Trebuchet MS"/>
                <a:sym typeface="Trebuchet MS"/>
              </a:rPr>
              <a:t> </a:t>
            </a:r>
            <a:endParaRPr dirty="0"/>
          </a:p>
          <a:p>
            <a:pPr marL="0" marR="0" lvl="0" indent="0" algn="l" rtl="0">
              <a:lnSpc>
                <a:spcPct val="100000"/>
              </a:lnSpc>
              <a:spcBef>
                <a:spcPts val="0"/>
              </a:spcBef>
              <a:spcAft>
                <a:spcPts val="0"/>
              </a:spcAft>
              <a:buNone/>
            </a:pPr>
            <a:r>
              <a:rPr lang="en-US" sz="2200" b="1" i="0" u="none" strike="noStrike" cap="none" dirty="0">
                <a:solidFill>
                  <a:srgbClr val="2D348E"/>
                </a:solidFill>
                <a:latin typeface="Trebuchet MS"/>
                <a:ea typeface="Trebuchet MS"/>
                <a:cs typeface="Trebuchet MS"/>
                <a:sym typeface="Trebuchet MS"/>
              </a:rPr>
              <a:t>$20,000 Income from employment </a:t>
            </a:r>
            <a:endParaRPr dirty="0"/>
          </a:p>
          <a:p>
            <a:pPr marL="0" marR="0" lvl="0" indent="0" algn="l" rtl="0">
              <a:lnSpc>
                <a:spcPct val="100000"/>
              </a:lnSpc>
              <a:spcBef>
                <a:spcPts val="0"/>
              </a:spcBef>
              <a:spcAft>
                <a:spcPts val="0"/>
              </a:spcAft>
              <a:buNone/>
            </a:pPr>
            <a:r>
              <a:rPr lang="en-US" sz="2200" b="1" i="0" u="none" strike="noStrike" cap="none" dirty="0">
                <a:solidFill>
                  <a:srgbClr val="2D348E"/>
                </a:solidFill>
                <a:latin typeface="Trebuchet MS"/>
                <a:ea typeface="Trebuchet MS"/>
                <a:cs typeface="Trebuchet MS"/>
                <a:sym typeface="Trebuchet MS"/>
              </a:rPr>
              <a:t>$5,000 Benefits from employer </a:t>
            </a:r>
            <a:endParaRPr dirty="0"/>
          </a:p>
          <a:p>
            <a:pPr marL="0" marR="0" lvl="0" indent="0" algn="l" rtl="0">
              <a:lnSpc>
                <a:spcPct val="100000"/>
              </a:lnSpc>
              <a:spcBef>
                <a:spcPts val="0"/>
              </a:spcBef>
              <a:spcAft>
                <a:spcPts val="0"/>
              </a:spcAft>
              <a:buNone/>
            </a:pPr>
            <a:r>
              <a:rPr lang="en-US" sz="2200" b="1" i="0" u="none" strike="noStrike" cap="none" dirty="0">
                <a:solidFill>
                  <a:srgbClr val="2D348E"/>
                </a:solidFill>
                <a:latin typeface="Trebuchet MS"/>
                <a:ea typeface="Trebuchet MS"/>
                <a:cs typeface="Trebuchet MS"/>
                <a:sym typeface="Trebuchet MS"/>
              </a:rPr>
              <a:t>$3,000 EITC</a:t>
            </a:r>
            <a:endParaRPr dirty="0"/>
          </a:p>
          <a:p>
            <a:pPr marL="0" marR="0" lvl="0" indent="0" algn="l" rtl="0">
              <a:lnSpc>
                <a:spcPct val="100000"/>
              </a:lnSpc>
              <a:spcBef>
                <a:spcPts val="0"/>
              </a:spcBef>
              <a:spcAft>
                <a:spcPts val="0"/>
              </a:spcAft>
              <a:buNone/>
            </a:pPr>
            <a:r>
              <a:rPr lang="en-US" sz="2200" b="1" i="0" u="none" strike="noStrike" cap="none" dirty="0">
                <a:solidFill>
                  <a:srgbClr val="2D348E"/>
                </a:solidFill>
                <a:latin typeface="Trebuchet MS"/>
                <a:ea typeface="Trebuchet MS"/>
                <a:cs typeface="Trebuchet MS"/>
                <a:sym typeface="Trebuchet MS"/>
              </a:rPr>
              <a:t>$200 Payment of taxes</a:t>
            </a:r>
            <a:endParaRPr dirty="0"/>
          </a:p>
          <a:p>
            <a:pPr marL="0" marR="0" lvl="0" indent="0" algn="l" rtl="0">
              <a:lnSpc>
                <a:spcPct val="100000"/>
              </a:lnSpc>
              <a:spcBef>
                <a:spcPts val="0"/>
              </a:spcBef>
              <a:spcAft>
                <a:spcPts val="0"/>
              </a:spcAft>
              <a:buNone/>
            </a:pPr>
            <a:r>
              <a:rPr lang="en-US" sz="2200" b="1" i="0" u="none" strike="noStrike" cap="none" dirty="0">
                <a:solidFill>
                  <a:srgbClr val="2D348E"/>
                </a:solidFill>
                <a:latin typeface="Trebuchet MS"/>
                <a:ea typeface="Trebuchet MS"/>
                <a:cs typeface="Trebuchet MS"/>
                <a:sym typeface="Trebuchet MS"/>
              </a:rPr>
              <a:t>$10,000 Elimination of welfare and other subsidized benefits</a:t>
            </a:r>
            <a:endParaRPr dirty="0"/>
          </a:p>
          <a:p>
            <a:pPr marL="0" marR="0" lvl="0" indent="0" algn="l" rtl="0">
              <a:lnSpc>
                <a:spcPct val="100000"/>
              </a:lnSpc>
              <a:spcBef>
                <a:spcPts val="0"/>
              </a:spcBef>
              <a:spcAft>
                <a:spcPts val="0"/>
              </a:spcAft>
              <a:buNone/>
            </a:pPr>
            <a:r>
              <a:rPr lang="en-US" sz="2200" b="1" i="0" u="none" strike="noStrike" cap="none" dirty="0">
                <a:solidFill>
                  <a:srgbClr val="2D348E"/>
                </a:solidFill>
                <a:latin typeface="Trebuchet MS"/>
                <a:ea typeface="Trebuchet MS"/>
                <a:cs typeface="Trebuchet MS"/>
                <a:sym typeface="Trebuchet MS"/>
              </a:rPr>
              <a:t>Total = $38,200 per year</a:t>
            </a:r>
            <a:endParaRPr sz="2200" b="1" i="0" u="none" strike="noStrike" cap="none" dirty="0">
              <a:solidFill>
                <a:srgbClr val="5C6670"/>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dirty="0">
              <a:solidFill>
                <a:srgbClr val="000000"/>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2000"/>
              <a:buFont typeface="Arial"/>
              <a:buNone/>
            </a:pPr>
            <a:r>
              <a:rPr lang="en-US" sz="2000" b="0" i="0" u="none" strike="noStrike" cap="none" dirty="0">
                <a:solidFill>
                  <a:srgbClr val="000000"/>
                </a:solidFill>
                <a:latin typeface="Trebuchet MS"/>
                <a:ea typeface="Trebuchet MS"/>
                <a:cs typeface="Trebuchet MS"/>
                <a:sym typeface="Trebuchet MS"/>
              </a:rPr>
              <a:t>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dirty="0">
              <a:solidFill>
                <a:srgbClr val="000000"/>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dirty="0">
              <a:solidFill>
                <a:srgbClr val="000000"/>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dirty="0">
              <a:solidFill>
                <a:srgbClr val="000000"/>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dirty="0">
              <a:solidFill>
                <a:srgbClr val="000000"/>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dirty="0">
              <a:solidFill>
                <a:srgbClr val="000000"/>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dirty="0">
              <a:solidFill>
                <a:srgbClr val="000000"/>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dirty="0">
              <a:solidFill>
                <a:srgbClr val="000000"/>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dirty="0">
              <a:solidFill>
                <a:srgbClr val="000000"/>
              </a:solidFill>
              <a:latin typeface="Trebuchet MS"/>
              <a:ea typeface="Trebuchet MS"/>
              <a:cs typeface="Trebuchet MS"/>
              <a:sym typeface="Trebuchet MS"/>
            </a:endParaRPr>
          </a:p>
        </p:txBody>
      </p:sp>
      <p:sp>
        <p:nvSpPr>
          <p:cNvPr id="1119" name="Google Shape;1119;p91"/>
          <p:cNvSpPr txBox="1">
            <a:spLocks noGrp="1"/>
          </p:cNvSpPr>
          <p:nvPr>
            <p:ph type="sldNum" idx="12"/>
          </p:nvPr>
        </p:nvSpPr>
        <p:spPr>
          <a:xfrm>
            <a:off x="12169648" y="9007124"/>
            <a:ext cx="780300" cy="746700"/>
          </a:xfrm>
          <a:prstGeom prst="rect">
            <a:avLst/>
          </a:prstGeom>
          <a:noFill/>
          <a:ln>
            <a:noFill/>
          </a:ln>
        </p:spPr>
        <p:txBody>
          <a:bodyPr spcFirstLastPara="1" wrap="square" lIns="130025" tIns="130025" rIns="130025" bIns="130025" anchor="t" anchorCtr="0">
            <a:noAutofit/>
          </a:bodyPr>
          <a:lstStyle/>
          <a:p>
            <a:pPr marL="0" lvl="0" indent="0" algn="r" rtl="0">
              <a:lnSpc>
                <a:spcPct val="100000"/>
              </a:lnSpc>
              <a:spcBef>
                <a:spcPts val="0"/>
              </a:spcBef>
              <a:spcAft>
                <a:spcPts val="0"/>
              </a:spcAft>
              <a:buSzPts val="1800"/>
              <a:buNone/>
            </a:pPr>
            <a:fld id="{00000000-1234-1234-1234-123412341234}" type="slidenum">
              <a:rPr lang="en-US"/>
              <a:t>67</a:t>
            </a:fld>
            <a:endParaRPr/>
          </a:p>
        </p:txBody>
      </p:sp>
      <p:pic>
        <p:nvPicPr>
          <p:cNvPr id="1120" name="Google Shape;1120;p91"/>
          <p:cNvPicPr preferRelativeResize="0"/>
          <p:nvPr/>
        </p:nvPicPr>
        <p:blipFill rotWithShape="1">
          <a:blip r:embed="rId3">
            <a:alphaModFix/>
          </a:blip>
          <a:srcRect/>
          <a:stretch/>
        </p:blipFill>
        <p:spPr>
          <a:xfrm>
            <a:off x="10410349" y="399511"/>
            <a:ext cx="2039111" cy="350062"/>
          </a:xfrm>
          <a:prstGeom prst="rect">
            <a:avLst/>
          </a:prstGeom>
          <a:noFill/>
          <a:ln>
            <a:noFill/>
          </a:ln>
        </p:spPr>
      </p:pic>
      <p:sp>
        <p:nvSpPr>
          <p:cNvPr id="1121" name="Google Shape;1121;p91"/>
          <p:cNvSpPr txBox="1"/>
          <p:nvPr/>
        </p:nvSpPr>
        <p:spPr>
          <a:xfrm>
            <a:off x="359401" y="124894"/>
            <a:ext cx="11171400" cy="13233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4000" b="1" i="1" u="none" strike="noStrike" cap="none">
                <a:solidFill>
                  <a:srgbClr val="2D348E"/>
                </a:solidFill>
                <a:latin typeface="Trebuchet MS"/>
                <a:ea typeface="Trebuchet MS"/>
                <a:cs typeface="Trebuchet MS"/>
                <a:sym typeface="Trebuchet MS"/>
              </a:rPr>
              <a:t>Calculating Social Return on Investment:</a:t>
            </a:r>
            <a:endParaRPr sz="4000" b="1" i="1" u="none" strike="noStrike" cap="none">
              <a:solidFill>
                <a:srgbClr val="000000"/>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3200"/>
              <a:buFont typeface="Arial"/>
              <a:buNone/>
            </a:pPr>
            <a:r>
              <a:rPr lang="en-US" sz="4000" b="1" i="1" u="none" strike="noStrike" cap="none">
                <a:solidFill>
                  <a:srgbClr val="2D348E"/>
                </a:solidFill>
                <a:latin typeface="Trebuchet MS"/>
                <a:ea typeface="Trebuchet MS"/>
                <a:cs typeface="Trebuchet MS"/>
                <a:sym typeface="Trebuchet MS"/>
              </a:rPr>
              <a:t>Using the Carter-Richmond Methodology</a:t>
            </a:r>
            <a:endParaRPr sz="4000" b="1" i="1" u="none" strike="noStrike" cap="none">
              <a:solidFill>
                <a:srgbClr val="2D348E"/>
              </a:solidFill>
              <a:latin typeface="Trebuchet MS"/>
              <a:ea typeface="Trebuchet MS"/>
              <a:cs typeface="Trebuchet MS"/>
              <a:sym typeface="Trebuchet MS"/>
            </a:endParaRPr>
          </a:p>
        </p:txBody>
      </p:sp>
      <p:grpSp>
        <p:nvGrpSpPr>
          <p:cNvPr id="1122" name="Google Shape;1122;p91"/>
          <p:cNvGrpSpPr/>
          <p:nvPr/>
        </p:nvGrpSpPr>
        <p:grpSpPr>
          <a:xfrm>
            <a:off x="8102600" y="8841472"/>
            <a:ext cx="4343399" cy="835928"/>
            <a:chOff x="8102600" y="8841472"/>
            <a:chExt cx="4343399" cy="835928"/>
          </a:xfrm>
        </p:grpSpPr>
        <p:pic>
          <p:nvPicPr>
            <p:cNvPr id="1123" name="Google Shape;1123;p91"/>
            <p:cNvPicPr preferRelativeResize="0"/>
            <p:nvPr/>
          </p:nvPicPr>
          <p:blipFill rotWithShape="1">
            <a:blip r:embed="rId4">
              <a:alphaModFix/>
            </a:blip>
            <a:srcRect/>
            <a:stretch/>
          </p:blipFill>
          <p:spPr>
            <a:xfrm>
              <a:off x="11014746" y="8991600"/>
              <a:ext cx="1431253" cy="685800"/>
            </a:xfrm>
            <a:prstGeom prst="rect">
              <a:avLst/>
            </a:prstGeom>
            <a:noFill/>
            <a:ln>
              <a:noFill/>
            </a:ln>
          </p:spPr>
        </p:pic>
        <p:sp>
          <p:nvSpPr>
            <p:cNvPr id="1124" name="Google Shape;1124;p91"/>
            <p:cNvSpPr txBox="1"/>
            <p:nvPr/>
          </p:nvSpPr>
          <p:spPr>
            <a:xfrm>
              <a:off x="8102600" y="8841472"/>
              <a:ext cx="2634325"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C0D0E"/>
                  </a:solidFill>
                  <a:latin typeface="Trebuchet MS"/>
                  <a:ea typeface="Trebuchet MS"/>
                  <a:cs typeface="Trebuchet MS"/>
                  <a:sym typeface="Trebuchet MS"/>
                </a:rPr>
                <a:t>Colorado Community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C0D0E"/>
                  </a:solidFill>
                  <a:latin typeface="Trebuchet MS"/>
                  <a:ea typeface="Trebuchet MS"/>
                  <a:cs typeface="Trebuchet MS"/>
                  <a:sym typeface="Trebuchet MS"/>
                </a:rPr>
                <a:t>Action Association</a:t>
              </a:r>
              <a:endParaRPr sz="1400" b="0" i="0" u="none" strike="noStrike" cap="none">
                <a:solidFill>
                  <a:srgbClr val="000000"/>
                </a:solidFill>
                <a:latin typeface="Arial"/>
                <a:ea typeface="Arial"/>
                <a:cs typeface="Arial"/>
                <a:sym typeface="Arial"/>
              </a:endParaRPr>
            </a:p>
          </p:txBody>
        </p:sp>
        <p:cxnSp>
          <p:nvCxnSpPr>
            <p:cNvPr id="1125" name="Google Shape;1125;p91"/>
            <p:cNvCxnSpPr/>
            <p:nvPr/>
          </p:nvCxnSpPr>
          <p:spPr>
            <a:xfrm>
              <a:off x="10859677" y="9046464"/>
              <a:ext cx="0" cy="598318"/>
            </a:xfrm>
            <a:prstGeom prst="straightConnector1">
              <a:avLst/>
            </a:prstGeom>
            <a:solidFill>
              <a:srgbClr val="14943F"/>
            </a:solidFill>
            <a:ln w="15875" cap="flat" cmpd="sng">
              <a:solidFill>
                <a:srgbClr val="000000"/>
              </a:solidFill>
              <a:prstDash val="solid"/>
              <a:miter lim="0"/>
              <a:headEnd type="none" w="sm" len="sm"/>
              <a:tailEnd type="none" w="sm" len="sm"/>
            </a:ln>
          </p:spPr>
        </p:cxnSp>
      </p:grpSp>
      <p:sp>
        <p:nvSpPr>
          <p:cNvPr id="1126" name="Google Shape;1126;p91"/>
          <p:cNvSpPr txBox="1"/>
          <p:nvPr/>
        </p:nvSpPr>
        <p:spPr>
          <a:xfrm>
            <a:off x="781572" y="5760351"/>
            <a:ext cx="10663500" cy="1970100"/>
          </a:xfrm>
          <a:prstGeom prst="rect">
            <a:avLst/>
          </a:prstGeom>
          <a:noFill/>
          <a:ln>
            <a:noFill/>
          </a:ln>
        </p:spPr>
        <p:txBody>
          <a:bodyPr spcFirstLastPara="1" wrap="square" lIns="91425" tIns="45700" rIns="91425" bIns="45700" anchor="t" anchorCtr="0">
            <a:spAutoFit/>
          </a:bodyPr>
          <a:lstStyle/>
          <a:p>
            <a:pPr marL="457200" marR="0" lvl="0" indent="0" algn="l" rtl="0">
              <a:lnSpc>
                <a:spcPct val="100000"/>
              </a:lnSpc>
              <a:spcBef>
                <a:spcPts val="0"/>
              </a:spcBef>
              <a:spcAft>
                <a:spcPts val="0"/>
              </a:spcAft>
              <a:buNone/>
            </a:pPr>
            <a:endParaRPr sz="2000" b="1">
              <a:solidFill>
                <a:srgbClr val="2D348E"/>
              </a:solidFill>
              <a:latin typeface="Trebuchet MS"/>
              <a:ea typeface="Trebuchet MS"/>
              <a:cs typeface="Trebuchet MS"/>
              <a:sym typeface="Trebuchet MS"/>
            </a:endParaRPr>
          </a:p>
          <a:p>
            <a:pPr marL="285750" marR="0" lvl="0" indent="-285750" algn="l" rtl="0">
              <a:lnSpc>
                <a:spcPct val="100000"/>
              </a:lnSpc>
              <a:spcBef>
                <a:spcPts val="0"/>
              </a:spcBef>
              <a:spcAft>
                <a:spcPts val="0"/>
              </a:spcAft>
              <a:buClr>
                <a:srgbClr val="000000"/>
              </a:buClr>
              <a:buSzPts val="2200"/>
              <a:buFont typeface="Arial"/>
              <a:buChar char="•"/>
            </a:pPr>
            <a:r>
              <a:rPr lang="en-US" sz="2000" b="1" i="0" u="none" strike="noStrike" cap="none">
                <a:solidFill>
                  <a:srgbClr val="2D348E"/>
                </a:solidFill>
                <a:latin typeface="Trebuchet MS"/>
                <a:ea typeface="Trebuchet MS"/>
                <a:cs typeface="Trebuchet MS"/>
                <a:sym typeface="Trebuchet MS"/>
              </a:rPr>
              <a:t>ROI Program:</a:t>
            </a:r>
            <a:endParaRPr/>
          </a:p>
          <a:p>
            <a:pPr marL="576263" marR="0" lvl="3" indent="-228600" algn="l" rtl="0">
              <a:lnSpc>
                <a:spcPct val="100000"/>
              </a:lnSpc>
              <a:spcBef>
                <a:spcPts val="0"/>
              </a:spcBef>
              <a:spcAft>
                <a:spcPts val="0"/>
              </a:spcAft>
              <a:buClr>
                <a:srgbClr val="000000"/>
              </a:buClr>
              <a:buSzPts val="1300"/>
              <a:buFont typeface="Courier New"/>
              <a:buChar char="o"/>
            </a:pPr>
            <a:r>
              <a:rPr lang="en-US" sz="2000" b="1" i="0" u="none" strike="noStrike" cap="none">
                <a:solidFill>
                  <a:srgbClr val="2D348E"/>
                </a:solidFill>
                <a:latin typeface="Trebuchet MS"/>
                <a:ea typeface="Trebuchet MS"/>
                <a:cs typeface="Trebuchet MS"/>
                <a:sym typeface="Trebuchet MS"/>
              </a:rPr>
              <a:t>Value of Outcomes ($38,200) x (10) participants = $382,000 (RETURN)</a:t>
            </a:r>
            <a:endParaRPr sz="2000" b="1" i="0" u="none" strike="noStrike" cap="none">
              <a:solidFill>
                <a:srgbClr val="2D348E"/>
              </a:solidFill>
              <a:latin typeface="Trebuchet MS"/>
              <a:ea typeface="Trebuchet MS"/>
              <a:cs typeface="Trebuchet MS"/>
              <a:sym typeface="Trebuchet MS"/>
            </a:endParaRPr>
          </a:p>
          <a:p>
            <a:pPr marL="576263" marR="0" lvl="3" indent="-228600" algn="l" rtl="0">
              <a:lnSpc>
                <a:spcPct val="100000"/>
              </a:lnSpc>
              <a:spcBef>
                <a:spcPts val="0"/>
              </a:spcBef>
              <a:spcAft>
                <a:spcPts val="0"/>
              </a:spcAft>
              <a:buClr>
                <a:srgbClr val="000000"/>
              </a:buClr>
              <a:buSzPts val="1300"/>
              <a:buFont typeface="Courier New"/>
              <a:buChar char="o"/>
            </a:pPr>
            <a:r>
              <a:rPr lang="en-US" sz="2000" b="1" i="0" u="none" strike="noStrike" cap="none">
                <a:solidFill>
                  <a:srgbClr val="2D348E"/>
                </a:solidFill>
                <a:latin typeface="Trebuchet MS"/>
                <a:ea typeface="Trebuchet MS"/>
                <a:cs typeface="Trebuchet MS"/>
                <a:sym typeface="Trebuchet MS"/>
              </a:rPr>
              <a:t>Cost of Outcomes ($10,000) x (10) participants = $100,000 (COST)</a:t>
            </a:r>
            <a:endParaRPr sz="2000" b="1" i="0" u="none" strike="noStrike" cap="none">
              <a:solidFill>
                <a:srgbClr val="2D348E"/>
              </a:solidFill>
              <a:latin typeface="Trebuchet MS"/>
              <a:ea typeface="Trebuchet MS"/>
              <a:cs typeface="Trebuchet MS"/>
              <a:sym typeface="Trebuchet MS"/>
            </a:endParaRPr>
          </a:p>
          <a:p>
            <a:pPr marL="576263" marR="0" lvl="3" indent="-228600" algn="l" rtl="0">
              <a:lnSpc>
                <a:spcPct val="100000"/>
              </a:lnSpc>
              <a:spcBef>
                <a:spcPts val="0"/>
              </a:spcBef>
              <a:spcAft>
                <a:spcPts val="0"/>
              </a:spcAft>
              <a:buClr>
                <a:srgbClr val="000000"/>
              </a:buClr>
              <a:buSzPts val="1300"/>
              <a:buFont typeface="Courier New"/>
              <a:buChar char="o"/>
            </a:pPr>
            <a:r>
              <a:rPr lang="en-US" sz="2000" b="1" i="0" u="none" strike="noStrike" cap="none">
                <a:solidFill>
                  <a:srgbClr val="2D348E"/>
                </a:solidFill>
                <a:latin typeface="Trebuchet MS"/>
                <a:ea typeface="Trebuchet MS"/>
                <a:cs typeface="Trebuchet MS"/>
                <a:sym typeface="Trebuchet MS"/>
              </a:rPr>
              <a:t>The cost of the program at $100,000 returned $382,000 in benefits.</a:t>
            </a:r>
            <a:endParaRPr sz="2000" b="1" i="0" u="none" strike="noStrike" cap="none">
              <a:solidFill>
                <a:srgbClr val="2D348E"/>
              </a:solidFill>
              <a:latin typeface="Trebuchet MS"/>
              <a:ea typeface="Trebuchet MS"/>
              <a:cs typeface="Trebuchet MS"/>
              <a:sym typeface="Trebuchet MS"/>
            </a:endParaRPr>
          </a:p>
          <a:p>
            <a:pPr marL="576263" marR="0" lvl="3" indent="-228600" algn="l" rtl="0">
              <a:lnSpc>
                <a:spcPct val="100000"/>
              </a:lnSpc>
              <a:spcBef>
                <a:spcPts val="0"/>
              </a:spcBef>
              <a:spcAft>
                <a:spcPts val="0"/>
              </a:spcAft>
              <a:buClr>
                <a:srgbClr val="000000"/>
              </a:buClr>
              <a:buSzPts val="1300"/>
              <a:buFont typeface="Courier New"/>
              <a:buChar char="o"/>
            </a:pPr>
            <a:r>
              <a:rPr lang="en-US" sz="2000" b="1" i="0" u="none" strike="noStrike" cap="none">
                <a:solidFill>
                  <a:srgbClr val="2D348E"/>
                </a:solidFill>
                <a:latin typeface="Trebuchet MS"/>
                <a:ea typeface="Trebuchet MS"/>
                <a:cs typeface="Trebuchet MS"/>
                <a:sym typeface="Trebuchet MS"/>
              </a:rPr>
              <a:t>Every $1.00 invested in the program returned $3.82 in benefits.</a:t>
            </a:r>
            <a:endParaRPr sz="2000" b="1" i="0" u="none" strike="noStrike" cap="none">
              <a:solidFill>
                <a:srgbClr val="2D348E"/>
              </a:solidFill>
              <a:latin typeface="Trebuchet MS"/>
              <a:ea typeface="Trebuchet MS"/>
              <a:cs typeface="Trebuchet MS"/>
              <a:sym typeface="Trebuchet MS"/>
            </a:endParaRPr>
          </a:p>
        </p:txBody>
      </p:sp>
      <p:grpSp>
        <p:nvGrpSpPr>
          <p:cNvPr id="1127" name="Google Shape;1127;p91"/>
          <p:cNvGrpSpPr/>
          <p:nvPr/>
        </p:nvGrpSpPr>
        <p:grpSpPr>
          <a:xfrm>
            <a:off x="781572" y="5060665"/>
            <a:ext cx="11353800" cy="707846"/>
            <a:chOff x="825500" y="4514695"/>
            <a:chExt cx="11353800" cy="707846"/>
          </a:xfrm>
        </p:grpSpPr>
        <p:sp>
          <p:nvSpPr>
            <p:cNvPr id="1128" name="Google Shape;1128;p91"/>
            <p:cNvSpPr txBox="1"/>
            <p:nvPr/>
          </p:nvSpPr>
          <p:spPr>
            <a:xfrm>
              <a:off x="825500" y="4514695"/>
              <a:ext cx="11353800" cy="707846"/>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000000"/>
                </a:buClr>
                <a:buSzPts val="2200"/>
                <a:buFont typeface="Arial"/>
                <a:buChar char="•"/>
              </a:pPr>
              <a:r>
                <a:rPr lang="en-US" sz="2000" b="1" i="0" u="none" strike="noStrike" cap="none">
                  <a:solidFill>
                    <a:srgbClr val="2D348E"/>
                  </a:solidFill>
                  <a:latin typeface="Trebuchet MS"/>
                  <a:ea typeface="Trebuchet MS"/>
                  <a:cs typeface="Trebuchet MS"/>
                  <a:sym typeface="Trebuchet MS"/>
                </a:rPr>
                <a:t>ROI Individual:</a:t>
              </a:r>
              <a:endParaRPr/>
            </a:p>
            <a:p>
              <a:pPr marL="576263" marR="0" lvl="3" indent="-228600" algn="l" rtl="0">
                <a:lnSpc>
                  <a:spcPct val="100000"/>
                </a:lnSpc>
                <a:spcBef>
                  <a:spcPts val="0"/>
                </a:spcBef>
                <a:spcAft>
                  <a:spcPts val="0"/>
                </a:spcAft>
                <a:buClr>
                  <a:srgbClr val="000000"/>
                </a:buClr>
                <a:buSzPts val="1300"/>
                <a:buFont typeface="Courier New"/>
                <a:buChar char="o"/>
              </a:pPr>
              <a:r>
                <a:rPr lang="en-US" sz="2000" b="1" i="0" u="none" strike="noStrike" cap="none">
                  <a:solidFill>
                    <a:srgbClr val="2D348E"/>
                  </a:solidFill>
                  <a:latin typeface="Trebuchet MS"/>
                  <a:ea typeface="Trebuchet MS"/>
                  <a:cs typeface="Trebuchet MS"/>
                  <a:sym typeface="Trebuchet MS"/>
                </a:rPr>
                <a:t>Value of Outcome      Cost of Outcome or 38,200/10,000 =</a:t>
              </a:r>
              <a:r>
                <a:rPr lang="en-US" sz="2000" b="1" i="0" u="none" strike="noStrike" cap="none">
                  <a:solidFill>
                    <a:srgbClr val="2D348E"/>
                  </a:solidFill>
                  <a:highlight>
                    <a:srgbClr val="FFFF00"/>
                  </a:highlight>
                  <a:latin typeface="Trebuchet MS"/>
                  <a:ea typeface="Trebuchet MS"/>
                  <a:cs typeface="Trebuchet MS"/>
                  <a:sym typeface="Trebuchet MS"/>
                </a:rPr>
                <a:t> 382% return</a:t>
              </a:r>
              <a:endParaRPr sz="1400" b="1" i="0" u="none" strike="noStrike" cap="none">
                <a:solidFill>
                  <a:srgbClr val="000000"/>
                </a:solidFill>
                <a:latin typeface="Arial"/>
                <a:ea typeface="Arial"/>
                <a:cs typeface="Arial"/>
                <a:sym typeface="Arial"/>
              </a:endParaRPr>
            </a:p>
          </p:txBody>
        </p:sp>
        <p:sp>
          <p:nvSpPr>
            <p:cNvPr id="1129" name="Google Shape;1129;p91"/>
            <p:cNvSpPr/>
            <p:nvPr/>
          </p:nvSpPr>
          <p:spPr>
            <a:xfrm>
              <a:off x="3635827" y="4900816"/>
              <a:ext cx="413657" cy="250371"/>
            </a:xfrm>
            <a:prstGeom prst="mathDivide">
              <a:avLst>
                <a:gd name="adj1" fmla="val 23520"/>
                <a:gd name="adj2" fmla="val 5880"/>
                <a:gd name="adj3" fmla="val 11760"/>
              </a:avLst>
            </a:prstGeom>
            <a:solidFill>
              <a:schemeClr val="lt1"/>
            </a:solidFill>
            <a:ln w="25400" cap="flat" cmpd="sng">
              <a:solidFill>
                <a:srgbClr val="2D348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latin typeface="Arial"/>
                <a:ea typeface="Arial"/>
                <a:cs typeface="Arial"/>
                <a:sym typeface="Arial"/>
              </a:endParaRPr>
            </a:p>
          </p:txBody>
        </p:sp>
      </p:grpSp>
      <p:sp>
        <p:nvSpPr>
          <p:cNvPr id="1130" name="Google Shape;1130;p91"/>
          <p:cNvSpPr txBox="1"/>
          <p:nvPr/>
        </p:nvSpPr>
        <p:spPr>
          <a:xfrm>
            <a:off x="599644" y="4729300"/>
            <a:ext cx="4990469"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200" b="0" i="0" u="none" strike="noStrike" cap="none">
                <a:solidFill>
                  <a:srgbClr val="000000"/>
                </a:solidFill>
                <a:latin typeface="Trebuchet MS"/>
                <a:ea typeface="Trebuchet MS"/>
                <a:cs typeface="Trebuchet MS"/>
                <a:sym typeface="Trebuchet MS"/>
              </a:rPr>
              <a:t>9. What is the return on investment?  </a:t>
            </a:r>
            <a:endParaRPr sz="2200" b="0" i="0" u="none" strike="noStrike" cap="none">
              <a:solidFill>
                <a:srgbClr val="000000"/>
              </a:solidFill>
              <a:latin typeface="Trebuchet MS"/>
              <a:ea typeface="Trebuchet MS"/>
              <a:cs typeface="Trebuchet MS"/>
              <a:sym typeface="Trebuchet MS"/>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118">
                                            <p:txEl>
                                              <p:pRg st="1" end="1"/>
                                            </p:txEl>
                                          </p:spTgt>
                                        </p:tgtEl>
                                        <p:attrNameLst>
                                          <p:attrName>style.visibility</p:attrName>
                                        </p:attrNameLst>
                                      </p:cBhvr>
                                      <p:to>
                                        <p:strVal val="visible"/>
                                      </p:to>
                                    </p:set>
                                    <p:animEffect transition="in" filter="circle(in)">
                                      <p:cBhvr>
                                        <p:cTn id="7" dur="2000"/>
                                        <p:tgtEl>
                                          <p:spTgt spid="1118">
                                            <p:txEl>
                                              <p:pRg st="1" end="1"/>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1118">
                                            <p:txEl>
                                              <p:pRg st="3" end="3"/>
                                            </p:txEl>
                                          </p:spTgt>
                                        </p:tgtEl>
                                        <p:attrNameLst>
                                          <p:attrName>style.visibility</p:attrName>
                                        </p:attrNameLst>
                                      </p:cBhvr>
                                      <p:to>
                                        <p:strVal val="visible"/>
                                      </p:to>
                                    </p:set>
                                    <p:animEffect transition="in" filter="circle(in)">
                                      <p:cBhvr>
                                        <p:cTn id="10" dur="2000"/>
                                        <p:tgtEl>
                                          <p:spTgt spid="1118">
                                            <p:txEl>
                                              <p:pRg st="3" end="3"/>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1118">
                                            <p:txEl>
                                              <p:pRg st="4" end="4"/>
                                            </p:txEl>
                                          </p:spTgt>
                                        </p:tgtEl>
                                        <p:attrNameLst>
                                          <p:attrName>style.visibility</p:attrName>
                                        </p:attrNameLst>
                                      </p:cBhvr>
                                      <p:to>
                                        <p:strVal val="visible"/>
                                      </p:to>
                                    </p:set>
                                    <p:animEffect transition="in" filter="circle(in)">
                                      <p:cBhvr>
                                        <p:cTn id="13" dur="2000"/>
                                        <p:tgtEl>
                                          <p:spTgt spid="1118">
                                            <p:txEl>
                                              <p:pRg st="4" end="4"/>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1118">
                                            <p:txEl>
                                              <p:pRg st="5" end="5"/>
                                            </p:txEl>
                                          </p:spTgt>
                                        </p:tgtEl>
                                        <p:attrNameLst>
                                          <p:attrName>style.visibility</p:attrName>
                                        </p:attrNameLst>
                                      </p:cBhvr>
                                      <p:to>
                                        <p:strVal val="visible"/>
                                      </p:to>
                                    </p:set>
                                    <p:animEffect transition="in" filter="circle(in)">
                                      <p:cBhvr>
                                        <p:cTn id="16" dur="2000"/>
                                        <p:tgtEl>
                                          <p:spTgt spid="1118">
                                            <p:txEl>
                                              <p:pRg st="5" end="5"/>
                                            </p:txEl>
                                          </p:spTgt>
                                        </p:tgtEl>
                                      </p:cBhvr>
                                    </p:animEffect>
                                  </p:childTnLst>
                                </p:cTn>
                              </p:par>
                              <p:par>
                                <p:cTn id="17" presetID="6" presetClass="entr" presetSubtype="16" fill="hold" nodeType="withEffect">
                                  <p:stCondLst>
                                    <p:cond delay="0"/>
                                  </p:stCondLst>
                                  <p:childTnLst>
                                    <p:set>
                                      <p:cBhvr>
                                        <p:cTn id="18" dur="1" fill="hold">
                                          <p:stCondLst>
                                            <p:cond delay="0"/>
                                          </p:stCondLst>
                                        </p:cTn>
                                        <p:tgtEl>
                                          <p:spTgt spid="1118">
                                            <p:txEl>
                                              <p:pRg st="6" end="6"/>
                                            </p:txEl>
                                          </p:spTgt>
                                        </p:tgtEl>
                                        <p:attrNameLst>
                                          <p:attrName>style.visibility</p:attrName>
                                        </p:attrNameLst>
                                      </p:cBhvr>
                                      <p:to>
                                        <p:strVal val="visible"/>
                                      </p:to>
                                    </p:set>
                                    <p:animEffect transition="in" filter="circle(in)">
                                      <p:cBhvr>
                                        <p:cTn id="19" dur="2000"/>
                                        <p:tgtEl>
                                          <p:spTgt spid="1118">
                                            <p:txEl>
                                              <p:pRg st="6" end="6"/>
                                            </p:txEl>
                                          </p:spTgt>
                                        </p:tgtEl>
                                      </p:cBhvr>
                                    </p:animEffect>
                                  </p:childTnLst>
                                </p:cTn>
                              </p:par>
                              <p:par>
                                <p:cTn id="20" presetID="6" presetClass="entr" presetSubtype="16" fill="hold" nodeType="withEffect">
                                  <p:stCondLst>
                                    <p:cond delay="0"/>
                                  </p:stCondLst>
                                  <p:childTnLst>
                                    <p:set>
                                      <p:cBhvr>
                                        <p:cTn id="21" dur="1" fill="hold">
                                          <p:stCondLst>
                                            <p:cond delay="0"/>
                                          </p:stCondLst>
                                        </p:cTn>
                                        <p:tgtEl>
                                          <p:spTgt spid="1118">
                                            <p:txEl>
                                              <p:pRg st="7" end="7"/>
                                            </p:txEl>
                                          </p:spTgt>
                                        </p:tgtEl>
                                        <p:attrNameLst>
                                          <p:attrName>style.visibility</p:attrName>
                                        </p:attrNameLst>
                                      </p:cBhvr>
                                      <p:to>
                                        <p:strVal val="visible"/>
                                      </p:to>
                                    </p:set>
                                    <p:animEffect transition="in" filter="circle(in)">
                                      <p:cBhvr>
                                        <p:cTn id="22" dur="2000"/>
                                        <p:tgtEl>
                                          <p:spTgt spid="1118">
                                            <p:txEl>
                                              <p:pRg st="7" end="7"/>
                                            </p:txEl>
                                          </p:spTgt>
                                        </p:tgtEl>
                                      </p:cBhvr>
                                    </p:animEffect>
                                  </p:childTnLst>
                                </p:cTn>
                              </p:par>
                              <p:par>
                                <p:cTn id="23" presetID="6" presetClass="entr" presetSubtype="16" fill="hold" nodeType="withEffect">
                                  <p:stCondLst>
                                    <p:cond delay="0"/>
                                  </p:stCondLst>
                                  <p:childTnLst>
                                    <p:set>
                                      <p:cBhvr>
                                        <p:cTn id="24" dur="1" fill="hold">
                                          <p:stCondLst>
                                            <p:cond delay="0"/>
                                          </p:stCondLst>
                                        </p:cTn>
                                        <p:tgtEl>
                                          <p:spTgt spid="1118">
                                            <p:txEl>
                                              <p:pRg st="8" end="8"/>
                                            </p:txEl>
                                          </p:spTgt>
                                        </p:tgtEl>
                                        <p:attrNameLst>
                                          <p:attrName>style.visibility</p:attrName>
                                        </p:attrNameLst>
                                      </p:cBhvr>
                                      <p:to>
                                        <p:strVal val="visible"/>
                                      </p:to>
                                    </p:set>
                                    <p:animEffect transition="in" filter="circle(in)">
                                      <p:cBhvr>
                                        <p:cTn id="25" dur="2000"/>
                                        <p:tgtEl>
                                          <p:spTgt spid="1118">
                                            <p:txEl>
                                              <p:pRg st="8" end="8"/>
                                            </p:txEl>
                                          </p:spTgt>
                                        </p:tgtEl>
                                      </p:cBhvr>
                                    </p:animEffect>
                                  </p:childTnLst>
                                </p:cTn>
                              </p:par>
                              <p:par>
                                <p:cTn id="26" presetID="6" presetClass="entr" presetSubtype="16" fill="hold" nodeType="withEffect">
                                  <p:stCondLst>
                                    <p:cond delay="0"/>
                                  </p:stCondLst>
                                  <p:childTnLst>
                                    <p:set>
                                      <p:cBhvr>
                                        <p:cTn id="27" dur="1" fill="hold">
                                          <p:stCondLst>
                                            <p:cond delay="0"/>
                                          </p:stCondLst>
                                        </p:cTn>
                                        <p:tgtEl>
                                          <p:spTgt spid="1118">
                                            <p:txEl>
                                              <p:pRg st="9" end="9"/>
                                            </p:txEl>
                                          </p:spTgt>
                                        </p:tgtEl>
                                        <p:attrNameLst>
                                          <p:attrName>style.visibility</p:attrName>
                                        </p:attrNameLst>
                                      </p:cBhvr>
                                      <p:to>
                                        <p:strVal val="visible"/>
                                      </p:to>
                                    </p:set>
                                    <p:animEffect transition="in" filter="circle(in)">
                                      <p:cBhvr>
                                        <p:cTn id="28" dur="2000"/>
                                        <p:tgtEl>
                                          <p:spTgt spid="1118">
                                            <p:txEl>
                                              <p:pRg st="9" end="9"/>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130">
                                            <p:txEl>
                                              <p:pRg st="0" end="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127"/>
                                        </p:tgtEl>
                                        <p:attrNameLst>
                                          <p:attrName>style.visibility</p:attrName>
                                        </p:attrNameLst>
                                      </p:cBhvr>
                                      <p:to>
                                        <p:strVal val="visible"/>
                                      </p:to>
                                    </p:set>
                                    <p:animEffect transition="in" filter="fade">
                                      <p:cBhvr>
                                        <p:cTn id="37" dur="500"/>
                                        <p:tgtEl>
                                          <p:spTgt spid="112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126"/>
                                        </p:tgtEl>
                                        <p:attrNameLst>
                                          <p:attrName>style.visibility</p:attrName>
                                        </p:attrNameLst>
                                      </p:cBhvr>
                                      <p:to>
                                        <p:strVal val="visible"/>
                                      </p:to>
                                    </p:set>
                                    <p:animEffect transition="in" filter="fade">
                                      <p:cBhvr>
                                        <p:cTn id="42" dur="500"/>
                                        <p:tgtEl>
                                          <p:spTgt spid="1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1134"/>
        <p:cNvGrpSpPr/>
        <p:nvPr/>
      </p:nvGrpSpPr>
      <p:grpSpPr>
        <a:xfrm>
          <a:off x="0" y="0"/>
          <a:ext cx="0" cy="0"/>
          <a:chOff x="0" y="0"/>
          <a:chExt cx="0" cy="0"/>
        </a:xfrm>
      </p:grpSpPr>
      <p:sp>
        <p:nvSpPr>
          <p:cNvPr id="1135" name="Google Shape;1135;p48"/>
          <p:cNvSpPr txBox="1"/>
          <p:nvPr/>
        </p:nvSpPr>
        <p:spPr>
          <a:xfrm>
            <a:off x="419725" y="1379096"/>
            <a:ext cx="12172010" cy="7974993"/>
          </a:xfrm>
          <a:prstGeom prst="rect">
            <a:avLst/>
          </a:prstGeom>
          <a:noFill/>
          <a:ln>
            <a:noFill/>
          </a:ln>
        </p:spPr>
        <p:txBody>
          <a:bodyPr spcFirstLastPara="1" wrap="square" lIns="91425" tIns="45700" rIns="91425" bIns="45700" anchor="ctr" anchorCtr="0">
            <a:normAutofit/>
          </a:bodyPr>
          <a:lstStyle/>
          <a:p>
            <a:pPr marL="457200" marR="0" lvl="0" indent="-457200" algn="l" rtl="0">
              <a:lnSpc>
                <a:spcPct val="150000"/>
              </a:lnSpc>
              <a:spcBef>
                <a:spcPts val="0"/>
              </a:spcBef>
              <a:spcAft>
                <a:spcPts val="0"/>
              </a:spcAft>
              <a:buClr>
                <a:srgbClr val="53585F"/>
              </a:buClr>
              <a:buSzPts val="3300"/>
              <a:buFont typeface="Arial"/>
              <a:buChar char="•"/>
            </a:pPr>
            <a:r>
              <a:rPr lang="en-US" sz="3600" dirty="0">
                <a:solidFill>
                  <a:srgbClr val="141617"/>
                </a:solidFill>
                <a:latin typeface="Trebuchet MS"/>
                <a:ea typeface="Trebuchet MS"/>
                <a:cs typeface="Trebuchet MS"/>
                <a:sym typeface="Trebuchet MS"/>
              </a:rPr>
              <a:t>Build and maintain</a:t>
            </a:r>
            <a:r>
              <a:rPr lang="en-US" sz="3600" b="0" i="0" u="none" strike="noStrike" cap="none" dirty="0">
                <a:solidFill>
                  <a:srgbClr val="141617"/>
                </a:solidFill>
                <a:latin typeface="Trebuchet MS"/>
                <a:ea typeface="Trebuchet MS"/>
                <a:cs typeface="Trebuchet MS"/>
                <a:sym typeface="Trebuchet MS"/>
              </a:rPr>
              <a:t> </a:t>
            </a:r>
            <a:r>
              <a:rPr lang="en-US" sz="3600" dirty="0">
                <a:solidFill>
                  <a:srgbClr val="141617"/>
                </a:solidFill>
                <a:latin typeface="Trebuchet MS"/>
                <a:ea typeface="Trebuchet MS"/>
                <a:cs typeface="Trebuchet MS"/>
                <a:sym typeface="Trebuchet MS"/>
              </a:rPr>
              <a:t>b</a:t>
            </a:r>
            <a:r>
              <a:rPr lang="en-US" sz="3600" b="0" i="0" u="none" strike="noStrike" cap="none" dirty="0">
                <a:solidFill>
                  <a:srgbClr val="141617"/>
                </a:solidFill>
                <a:latin typeface="Trebuchet MS"/>
                <a:ea typeface="Trebuchet MS"/>
                <a:cs typeface="Trebuchet MS"/>
                <a:sym typeface="Trebuchet MS"/>
              </a:rPr>
              <a:t>uy-in from </a:t>
            </a:r>
            <a:r>
              <a:rPr lang="en-US" sz="3600" dirty="0">
                <a:solidFill>
                  <a:srgbClr val="141617"/>
                </a:solidFill>
                <a:latin typeface="Trebuchet MS"/>
                <a:ea typeface="Trebuchet MS"/>
                <a:cs typeface="Trebuchet MS"/>
                <a:sym typeface="Trebuchet MS"/>
              </a:rPr>
              <a:t>s</a:t>
            </a:r>
            <a:r>
              <a:rPr lang="en-US" sz="3600" b="0" i="0" u="none" strike="noStrike" cap="none" dirty="0">
                <a:solidFill>
                  <a:srgbClr val="141617"/>
                </a:solidFill>
                <a:latin typeface="Trebuchet MS"/>
                <a:ea typeface="Trebuchet MS"/>
                <a:cs typeface="Trebuchet MS"/>
                <a:sym typeface="Trebuchet MS"/>
              </a:rPr>
              <a:t>takeholders</a:t>
            </a:r>
            <a:endParaRPr sz="3600" dirty="0">
              <a:solidFill>
                <a:srgbClr val="141617"/>
              </a:solidFill>
              <a:latin typeface="Trebuchet MS"/>
              <a:ea typeface="Trebuchet MS"/>
              <a:cs typeface="Trebuchet MS"/>
              <a:sym typeface="Trebuchet MS"/>
            </a:endParaRPr>
          </a:p>
          <a:p>
            <a:pPr marL="457200" marR="0" lvl="0" indent="-457200" algn="l" rtl="0">
              <a:lnSpc>
                <a:spcPct val="150000"/>
              </a:lnSpc>
              <a:spcBef>
                <a:spcPts val="0"/>
              </a:spcBef>
              <a:spcAft>
                <a:spcPts val="0"/>
              </a:spcAft>
              <a:buClr>
                <a:srgbClr val="000000"/>
              </a:buClr>
              <a:buSzPts val="3520"/>
              <a:buFont typeface="Arial"/>
              <a:buChar char="•"/>
            </a:pPr>
            <a:r>
              <a:rPr lang="en-US" sz="3600" dirty="0">
                <a:solidFill>
                  <a:srgbClr val="141617"/>
                </a:solidFill>
                <a:latin typeface="Trebuchet MS"/>
                <a:ea typeface="Trebuchet MS"/>
                <a:cs typeface="Trebuchet MS"/>
                <a:sym typeface="Trebuchet MS"/>
              </a:rPr>
              <a:t>Use existing</a:t>
            </a:r>
            <a:r>
              <a:rPr lang="en-US" sz="3600" b="0" i="0" u="none" strike="noStrike" cap="none" dirty="0">
                <a:solidFill>
                  <a:srgbClr val="141617"/>
                </a:solidFill>
                <a:latin typeface="Trebuchet MS"/>
                <a:ea typeface="Trebuchet MS"/>
                <a:cs typeface="Trebuchet MS"/>
                <a:sym typeface="Trebuchet MS"/>
              </a:rPr>
              <a:t> </a:t>
            </a:r>
            <a:r>
              <a:rPr lang="en-US" sz="3600" dirty="0">
                <a:solidFill>
                  <a:srgbClr val="141617"/>
                </a:solidFill>
                <a:latin typeface="Trebuchet MS"/>
                <a:ea typeface="Trebuchet MS"/>
                <a:cs typeface="Trebuchet MS"/>
                <a:sym typeface="Trebuchet MS"/>
              </a:rPr>
              <a:t>r</a:t>
            </a:r>
            <a:r>
              <a:rPr lang="en-US" sz="3600" b="0" i="0" u="none" strike="noStrike" cap="none" dirty="0">
                <a:solidFill>
                  <a:srgbClr val="141617"/>
                </a:solidFill>
                <a:latin typeface="Trebuchet MS"/>
                <a:ea typeface="Trebuchet MS"/>
                <a:cs typeface="Trebuchet MS"/>
                <a:sym typeface="Trebuchet MS"/>
              </a:rPr>
              <a:t>esearch</a:t>
            </a:r>
            <a:endParaRPr sz="3600" dirty="0">
              <a:solidFill>
                <a:srgbClr val="141617"/>
              </a:solidFill>
              <a:latin typeface="Trebuchet MS"/>
              <a:ea typeface="Trebuchet MS"/>
              <a:cs typeface="Trebuchet MS"/>
              <a:sym typeface="Trebuchet MS"/>
            </a:endParaRPr>
          </a:p>
          <a:p>
            <a:pPr marL="457200" marR="0" lvl="0" indent="-457200" algn="l" rtl="0">
              <a:lnSpc>
                <a:spcPct val="150000"/>
              </a:lnSpc>
              <a:spcBef>
                <a:spcPts val="0"/>
              </a:spcBef>
              <a:spcAft>
                <a:spcPts val="0"/>
              </a:spcAft>
              <a:buClr>
                <a:srgbClr val="000000"/>
              </a:buClr>
              <a:buSzPts val="3520"/>
              <a:buFont typeface="Arial"/>
              <a:buChar char="•"/>
            </a:pPr>
            <a:r>
              <a:rPr lang="en-US" sz="3600" b="0" i="0" u="none" strike="noStrike" cap="none" dirty="0">
                <a:solidFill>
                  <a:srgbClr val="141617"/>
                </a:solidFill>
                <a:latin typeface="Trebuchet MS"/>
                <a:ea typeface="Trebuchet MS"/>
                <a:cs typeface="Trebuchet MS"/>
                <a:sym typeface="Trebuchet MS"/>
              </a:rPr>
              <a:t>Be </a:t>
            </a:r>
            <a:r>
              <a:rPr lang="en-US" sz="3600" dirty="0">
                <a:solidFill>
                  <a:srgbClr val="141617"/>
                </a:solidFill>
                <a:latin typeface="Trebuchet MS"/>
                <a:ea typeface="Trebuchet MS"/>
                <a:cs typeface="Trebuchet MS"/>
                <a:sym typeface="Trebuchet MS"/>
              </a:rPr>
              <a:t>c</a:t>
            </a:r>
            <a:r>
              <a:rPr lang="en-US" sz="3600" b="0" i="0" u="none" strike="noStrike" cap="none" dirty="0">
                <a:solidFill>
                  <a:srgbClr val="141617"/>
                </a:solidFill>
                <a:latin typeface="Trebuchet MS"/>
                <a:ea typeface="Trebuchet MS"/>
                <a:cs typeface="Trebuchet MS"/>
                <a:sym typeface="Trebuchet MS"/>
              </a:rPr>
              <a:t>onservative!</a:t>
            </a:r>
            <a:endParaRPr sz="3600" dirty="0">
              <a:solidFill>
                <a:srgbClr val="141617"/>
              </a:solidFill>
              <a:latin typeface="Trebuchet MS"/>
              <a:ea typeface="Trebuchet MS"/>
              <a:cs typeface="Trebuchet MS"/>
              <a:sym typeface="Trebuchet MS"/>
            </a:endParaRPr>
          </a:p>
          <a:p>
            <a:pPr marL="457200" marR="0" lvl="0" indent="-457200" algn="l" rtl="0">
              <a:lnSpc>
                <a:spcPct val="150000"/>
              </a:lnSpc>
              <a:spcBef>
                <a:spcPts val="0"/>
              </a:spcBef>
              <a:spcAft>
                <a:spcPts val="0"/>
              </a:spcAft>
              <a:buClr>
                <a:srgbClr val="000000"/>
              </a:buClr>
              <a:buSzPts val="3520"/>
              <a:buFont typeface="Arial"/>
              <a:buChar char="•"/>
            </a:pPr>
            <a:r>
              <a:rPr lang="en-US" sz="3600" b="0" i="0" u="none" strike="noStrike" cap="none" dirty="0">
                <a:solidFill>
                  <a:srgbClr val="141617"/>
                </a:solidFill>
                <a:latin typeface="Trebuchet MS"/>
                <a:ea typeface="Trebuchet MS"/>
                <a:cs typeface="Trebuchet MS"/>
                <a:sym typeface="Trebuchet MS"/>
              </a:rPr>
              <a:t>Explain in </a:t>
            </a:r>
            <a:r>
              <a:rPr lang="en-US" sz="3600" dirty="0">
                <a:solidFill>
                  <a:srgbClr val="141617"/>
                </a:solidFill>
                <a:latin typeface="Trebuchet MS"/>
                <a:ea typeface="Trebuchet MS"/>
                <a:cs typeface="Trebuchet MS"/>
                <a:sym typeface="Trebuchet MS"/>
              </a:rPr>
              <a:t>d</a:t>
            </a:r>
            <a:r>
              <a:rPr lang="en-US" sz="3600" b="0" i="0" u="none" strike="noStrike" cap="none" dirty="0">
                <a:solidFill>
                  <a:srgbClr val="141617"/>
                </a:solidFill>
                <a:latin typeface="Trebuchet MS"/>
                <a:ea typeface="Trebuchet MS"/>
                <a:cs typeface="Trebuchet MS"/>
                <a:sym typeface="Trebuchet MS"/>
              </a:rPr>
              <a:t>etail</a:t>
            </a:r>
            <a:endParaRPr sz="3600" dirty="0">
              <a:solidFill>
                <a:srgbClr val="141617"/>
              </a:solidFill>
              <a:latin typeface="Trebuchet MS"/>
              <a:ea typeface="Trebuchet MS"/>
              <a:cs typeface="Trebuchet MS"/>
              <a:sym typeface="Trebuchet MS"/>
            </a:endParaRPr>
          </a:p>
          <a:p>
            <a:pPr marL="457200" marR="0" lvl="0" indent="-457200" algn="l" rtl="0">
              <a:lnSpc>
                <a:spcPct val="150000"/>
              </a:lnSpc>
              <a:spcBef>
                <a:spcPts val="0"/>
              </a:spcBef>
              <a:spcAft>
                <a:spcPts val="0"/>
              </a:spcAft>
              <a:buClr>
                <a:srgbClr val="000000"/>
              </a:buClr>
              <a:buSzPts val="3200"/>
              <a:buFont typeface="Arial"/>
              <a:buChar char="•"/>
            </a:pPr>
            <a:r>
              <a:rPr lang="en-US" sz="3600" b="0" i="0" u="none" strike="noStrike" cap="none" dirty="0">
                <a:solidFill>
                  <a:srgbClr val="141617"/>
                </a:solidFill>
                <a:latin typeface="Trebuchet MS"/>
                <a:ea typeface="Trebuchet MS"/>
                <a:cs typeface="Trebuchet MS"/>
                <a:sym typeface="Trebuchet MS"/>
              </a:rPr>
              <a:t>Use local data and knowledge when possible</a:t>
            </a:r>
            <a:endParaRPr sz="3600" dirty="0">
              <a:solidFill>
                <a:srgbClr val="141617"/>
              </a:solidFill>
              <a:latin typeface="Trebuchet MS"/>
              <a:ea typeface="Trebuchet MS"/>
              <a:cs typeface="Trebuchet MS"/>
              <a:sym typeface="Trebuchet MS"/>
            </a:endParaRPr>
          </a:p>
          <a:p>
            <a:pPr marL="457200" marR="0" lvl="0" indent="-457200" algn="l" rtl="0">
              <a:lnSpc>
                <a:spcPct val="150000"/>
              </a:lnSpc>
              <a:spcBef>
                <a:spcPts val="0"/>
              </a:spcBef>
              <a:spcAft>
                <a:spcPts val="0"/>
              </a:spcAft>
              <a:buClr>
                <a:srgbClr val="000000"/>
              </a:buClr>
              <a:buSzPts val="3200"/>
              <a:buFont typeface="Arial"/>
              <a:buChar char="•"/>
            </a:pPr>
            <a:r>
              <a:rPr lang="en-US" sz="3600" b="0" i="0" u="none" strike="noStrike" cap="none" dirty="0">
                <a:solidFill>
                  <a:srgbClr val="141617"/>
                </a:solidFill>
                <a:latin typeface="Trebuchet MS"/>
                <a:ea typeface="Trebuchet MS"/>
                <a:cs typeface="Trebuchet MS"/>
                <a:sym typeface="Trebuchet MS"/>
              </a:rPr>
              <a:t>Only use what you can quantify and justify</a:t>
            </a:r>
          </a:p>
          <a:p>
            <a:pPr marL="457200" marR="0" lvl="0" indent="-457200" algn="l" rtl="0">
              <a:lnSpc>
                <a:spcPct val="150000"/>
              </a:lnSpc>
              <a:spcBef>
                <a:spcPts val="0"/>
              </a:spcBef>
              <a:spcAft>
                <a:spcPts val="0"/>
              </a:spcAft>
              <a:buClr>
                <a:srgbClr val="000000"/>
              </a:buClr>
              <a:buSzPts val="3200"/>
              <a:buFont typeface="Arial"/>
              <a:buChar char="•"/>
            </a:pPr>
            <a:r>
              <a:rPr lang="en-US" sz="3600" b="0" i="0" u="none" strike="noStrike" cap="none" dirty="0">
                <a:solidFill>
                  <a:srgbClr val="141617"/>
                </a:solidFill>
                <a:latin typeface="Trebuchet MS"/>
                <a:ea typeface="Trebuchet MS"/>
                <a:cs typeface="Trebuchet MS"/>
                <a:sym typeface="Trebuchet MS"/>
              </a:rPr>
              <a:t>Be sure to calculate the value, both positive and negative, of all the outcomes that are obtained through a program/service.</a:t>
            </a:r>
            <a:endParaRPr sz="3600" b="0" i="0" u="none" strike="noStrike" cap="none" dirty="0">
              <a:solidFill>
                <a:srgbClr val="141617"/>
              </a:solidFill>
              <a:latin typeface="Trebuchet MS"/>
              <a:ea typeface="Trebuchet MS"/>
              <a:cs typeface="Trebuchet MS"/>
              <a:sym typeface="Trebuchet MS"/>
            </a:endParaRPr>
          </a:p>
          <a:p>
            <a:pPr marL="258365" marR="0" lvl="0" indent="-172640" algn="l" rtl="0">
              <a:lnSpc>
                <a:spcPct val="120000"/>
              </a:lnSpc>
              <a:spcBef>
                <a:spcPts val="1200"/>
              </a:spcBef>
              <a:spcAft>
                <a:spcPts val="0"/>
              </a:spcAft>
              <a:buClr>
                <a:srgbClr val="53585F"/>
              </a:buClr>
              <a:buSzPts val="1350"/>
              <a:buFont typeface="Trebuchet MS"/>
              <a:buNone/>
            </a:pPr>
            <a:endParaRPr sz="3000" b="0" i="0" u="none" strike="noStrike" cap="none" dirty="0">
              <a:solidFill>
                <a:srgbClr val="141617"/>
              </a:solidFill>
              <a:latin typeface="Trebuchet MS"/>
              <a:ea typeface="Trebuchet MS"/>
              <a:cs typeface="Trebuchet MS"/>
              <a:sym typeface="Trebuchet MS"/>
            </a:endParaRPr>
          </a:p>
        </p:txBody>
      </p:sp>
      <p:sp>
        <p:nvSpPr>
          <p:cNvPr id="1136" name="Google Shape;1136;p48"/>
          <p:cNvSpPr txBox="1">
            <a:spLocks noGrp="1"/>
          </p:cNvSpPr>
          <p:nvPr>
            <p:ph type="title"/>
          </p:nvPr>
        </p:nvSpPr>
        <p:spPr>
          <a:xfrm>
            <a:off x="555339" y="58334"/>
            <a:ext cx="8243887" cy="9392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2222"/>
              <a:buFont typeface="Arial"/>
              <a:buNone/>
            </a:pPr>
            <a:r>
              <a:rPr lang="en-US" sz="4800" b="1" dirty="0">
                <a:solidFill>
                  <a:srgbClr val="2D348E"/>
                </a:solidFill>
              </a:rPr>
              <a:t>Calculating SROI - Proceed with Caution</a:t>
            </a:r>
            <a:endParaRPr sz="4800" b="1" dirty="0">
              <a:solidFill>
                <a:srgbClr val="2D348E"/>
              </a:solidFill>
            </a:endParaRPr>
          </a:p>
        </p:txBody>
      </p:sp>
      <p:sp>
        <p:nvSpPr>
          <p:cNvPr id="1137" name="Google Shape;1137;p48"/>
          <p:cNvSpPr txBox="1">
            <a:spLocks noGrp="1"/>
          </p:cNvSpPr>
          <p:nvPr>
            <p:ph type="sldNum" idx="12"/>
          </p:nvPr>
        </p:nvSpPr>
        <p:spPr>
          <a:xfrm>
            <a:off x="12169648" y="9007124"/>
            <a:ext cx="780300" cy="746700"/>
          </a:xfrm>
          <a:prstGeom prst="rect">
            <a:avLst/>
          </a:prstGeom>
          <a:noFill/>
          <a:ln>
            <a:noFill/>
          </a:ln>
        </p:spPr>
        <p:txBody>
          <a:bodyPr spcFirstLastPara="1" wrap="square" lIns="130025" tIns="130025" rIns="130025" bIns="130025" anchor="t" anchorCtr="0">
            <a:noAutofit/>
          </a:bodyPr>
          <a:lstStyle/>
          <a:p>
            <a:pPr marL="0" lvl="0" indent="0" algn="r" rtl="0">
              <a:lnSpc>
                <a:spcPct val="100000"/>
              </a:lnSpc>
              <a:spcBef>
                <a:spcPts val="0"/>
              </a:spcBef>
              <a:spcAft>
                <a:spcPts val="0"/>
              </a:spcAft>
              <a:buSzPts val="1800"/>
              <a:buNone/>
            </a:pPr>
            <a:fld id="{00000000-1234-1234-1234-123412341234}" type="slidenum">
              <a:rPr lang="en-US"/>
              <a:t>68</a:t>
            </a:fld>
            <a:endParaRPr/>
          </a:p>
        </p:txBody>
      </p:sp>
      <p:pic>
        <p:nvPicPr>
          <p:cNvPr id="1138" name="Google Shape;1138;p48"/>
          <p:cNvPicPr preferRelativeResize="0"/>
          <p:nvPr/>
        </p:nvPicPr>
        <p:blipFill rotWithShape="1">
          <a:blip r:embed="rId3">
            <a:alphaModFix/>
          </a:blip>
          <a:srcRect/>
          <a:stretch/>
        </p:blipFill>
        <p:spPr>
          <a:xfrm>
            <a:off x="10410349" y="399511"/>
            <a:ext cx="2039111" cy="350062"/>
          </a:xfrm>
          <a:prstGeom prst="rect">
            <a:avLst/>
          </a:prstGeom>
          <a:noFill/>
          <a:ln>
            <a:noFill/>
          </a:ln>
        </p:spPr>
      </p:pic>
      <p:grpSp>
        <p:nvGrpSpPr>
          <p:cNvPr id="1139" name="Google Shape;1139;p48"/>
          <p:cNvGrpSpPr/>
          <p:nvPr/>
        </p:nvGrpSpPr>
        <p:grpSpPr>
          <a:xfrm>
            <a:off x="8102600" y="8841472"/>
            <a:ext cx="4343399" cy="835928"/>
            <a:chOff x="8102600" y="8841472"/>
            <a:chExt cx="4343399" cy="835928"/>
          </a:xfrm>
        </p:grpSpPr>
        <p:pic>
          <p:nvPicPr>
            <p:cNvPr id="1140" name="Google Shape;1140;p48"/>
            <p:cNvPicPr preferRelativeResize="0"/>
            <p:nvPr/>
          </p:nvPicPr>
          <p:blipFill rotWithShape="1">
            <a:blip r:embed="rId4">
              <a:alphaModFix/>
            </a:blip>
            <a:srcRect/>
            <a:stretch/>
          </p:blipFill>
          <p:spPr>
            <a:xfrm>
              <a:off x="11014746" y="8991600"/>
              <a:ext cx="1431253" cy="685800"/>
            </a:xfrm>
            <a:prstGeom prst="rect">
              <a:avLst/>
            </a:prstGeom>
            <a:noFill/>
            <a:ln>
              <a:noFill/>
            </a:ln>
          </p:spPr>
        </p:pic>
        <p:sp>
          <p:nvSpPr>
            <p:cNvPr id="1141" name="Google Shape;1141;p48"/>
            <p:cNvSpPr txBox="1"/>
            <p:nvPr/>
          </p:nvSpPr>
          <p:spPr>
            <a:xfrm>
              <a:off x="8102600" y="8841472"/>
              <a:ext cx="2634325"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C0D0E"/>
                  </a:solidFill>
                  <a:latin typeface="Trebuchet MS"/>
                  <a:ea typeface="Trebuchet MS"/>
                  <a:cs typeface="Trebuchet MS"/>
                  <a:sym typeface="Trebuchet MS"/>
                </a:rPr>
                <a:t>Colorado Community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C0D0E"/>
                  </a:solidFill>
                  <a:latin typeface="Trebuchet MS"/>
                  <a:ea typeface="Trebuchet MS"/>
                  <a:cs typeface="Trebuchet MS"/>
                  <a:sym typeface="Trebuchet MS"/>
                </a:rPr>
                <a:t>Action Association</a:t>
              </a:r>
              <a:endParaRPr sz="1400" b="0" i="0" u="none" strike="noStrike" cap="none">
                <a:solidFill>
                  <a:srgbClr val="000000"/>
                </a:solidFill>
                <a:latin typeface="Arial"/>
                <a:ea typeface="Arial"/>
                <a:cs typeface="Arial"/>
                <a:sym typeface="Arial"/>
              </a:endParaRPr>
            </a:p>
          </p:txBody>
        </p:sp>
        <p:cxnSp>
          <p:nvCxnSpPr>
            <p:cNvPr id="1142" name="Google Shape;1142;p48"/>
            <p:cNvCxnSpPr/>
            <p:nvPr/>
          </p:nvCxnSpPr>
          <p:spPr>
            <a:xfrm>
              <a:off x="10859677" y="9046464"/>
              <a:ext cx="0" cy="598318"/>
            </a:xfrm>
            <a:prstGeom prst="straightConnector1">
              <a:avLst/>
            </a:prstGeom>
            <a:solidFill>
              <a:srgbClr val="14943F"/>
            </a:solidFill>
            <a:ln w="15875" cap="flat" cmpd="sng">
              <a:solidFill>
                <a:srgbClr val="000000"/>
              </a:solidFill>
              <a:prstDash val="solid"/>
              <a:miter lim="0"/>
              <a:headEnd type="none" w="sm" len="sm"/>
              <a:tailEnd type="none" w="sm" len="sm"/>
            </a:ln>
          </p:spPr>
        </p:cxnSp>
      </p:gr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1134"/>
        <p:cNvGrpSpPr/>
        <p:nvPr/>
      </p:nvGrpSpPr>
      <p:grpSpPr>
        <a:xfrm>
          <a:off x="0" y="0"/>
          <a:ext cx="0" cy="0"/>
          <a:chOff x="0" y="0"/>
          <a:chExt cx="0" cy="0"/>
        </a:xfrm>
      </p:grpSpPr>
      <p:sp>
        <p:nvSpPr>
          <p:cNvPr id="1136" name="Google Shape;1136;p48"/>
          <p:cNvSpPr txBox="1">
            <a:spLocks noGrp="1"/>
          </p:cNvSpPr>
          <p:nvPr>
            <p:ph type="title"/>
          </p:nvPr>
        </p:nvSpPr>
        <p:spPr>
          <a:xfrm>
            <a:off x="298953" y="204242"/>
            <a:ext cx="12650995" cy="9392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2222"/>
              <a:buFont typeface="Arial"/>
              <a:buNone/>
            </a:pPr>
            <a:r>
              <a:rPr lang="en-US" sz="4800" b="1" dirty="0">
                <a:solidFill>
                  <a:srgbClr val="2D348E"/>
                </a:solidFill>
              </a:rPr>
              <a:t>Sample Outcome Scale Values</a:t>
            </a:r>
            <a:endParaRPr sz="4800" b="1" dirty="0">
              <a:solidFill>
                <a:srgbClr val="2D348E"/>
              </a:solidFill>
            </a:endParaRPr>
          </a:p>
        </p:txBody>
      </p:sp>
      <p:sp>
        <p:nvSpPr>
          <p:cNvPr id="1137" name="Google Shape;1137;p48"/>
          <p:cNvSpPr txBox="1">
            <a:spLocks noGrp="1"/>
          </p:cNvSpPr>
          <p:nvPr>
            <p:ph type="sldNum" idx="12"/>
          </p:nvPr>
        </p:nvSpPr>
        <p:spPr>
          <a:xfrm>
            <a:off x="12169648" y="9007124"/>
            <a:ext cx="780300" cy="746700"/>
          </a:xfrm>
          <a:prstGeom prst="rect">
            <a:avLst/>
          </a:prstGeom>
          <a:noFill/>
          <a:ln>
            <a:noFill/>
          </a:ln>
        </p:spPr>
        <p:txBody>
          <a:bodyPr spcFirstLastPara="1" wrap="square" lIns="130025" tIns="130025" rIns="130025" bIns="130025"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800"/>
              <a:buFont typeface="Arial"/>
              <a:buNone/>
              <a:tabLst/>
              <a:defRPr/>
            </a:pPr>
            <a:fld id="{00000000-1234-1234-1234-123412341234}" type="slidenum">
              <a:rPr kumimoji="0" lang="en-US" sz="1800" b="0" i="0" u="none" strike="noStrike" kern="0" cap="none" spc="0" normalizeH="0" baseline="0" noProof="0">
                <a:ln>
                  <a:noFill/>
                </a:ln>
                <a:solidFill>
                  <a:srgbClr val="53585F"/>
                </a:solidFill>
                <a:effectLst/>
                <a:uLnTx/>
                <a:uFillTx/>
                <a:latin typeface="Trebuchet MS"/>
                <a:sym typeface="Trebuchet MS"/>
              </a:rPr>
              <a:pPr marL="0" marR="0" lvl="0" indent="0" algn="r" defTabSz="914400" rtl="0" eaLnBrk="1" fontAlgn="auto" latinLnBrk="0" hangingPunct="1">
                <a:lnSpc>
                  <a:spcPct val="100000"/>
                </a:lnSpc>
                <a:spcBef>
                  <a:spcPts val="0"/>
                </a:spcBef>
                <a:spcAft>
                  <a:spcPts val="0"/>
                </a:spcAft>
                <a:buClr>
                  <a:srgbClr val="000000"/>
                </a:buClr>
                <a:buSzPts val="1800"/>
                <a:buFont typeface="Arial"/>
                <a:buNone/>
                <a:tabLst/>
                <a:defRPr/>
              </a:pPr>
              <a:t>69</a:t>
            </a:fld>
            <a:endParaRPr kumimoji="0" sz="1800" b="0" i="0" u="none" strike="noStrike" kern="0" cap="none" spc="0" normalizeH="0" baseline="0" noProof="0">
              <a:ln>
                <a:noFill/>
              </a:ln>
              <a:solidFill>
                <a:srgbClr val="53585F"/>
              </a:solidFill>
              <a:effectLst/>
              <a:uLnTx/>
              <a:uFillTx/>
              <a:latin typeface="Trebuchet MS"/>
              <a:sym typeface="Trebuchet MS"/>
            </a:endParaRPr>
          </a:p>
        </p:txBody>
      </p:sp>
      <p:pic>
        <p:nvPicPr>
          <p:cNvPr id="1138" name="Google Shape;1138;p48"/>
          <p:cNvPicPr preferRelativeResize="0"/>
          <p:nvPr/>
        </p:nvPicPr>
        <p:blipFill rotWithShape="1">
          <a:blip r:embed="rId3">
            <a:alphaModFix/>
          </a:blip>
          <a:srcRect/>
          <a:stretch/>
        </p:blipFill>
        <p:spPr>
          <a:xfrm>
            <a:off x="10410349" y="399511"/>
            <a:ext cx="2039111" cy="350062"/>
          </a:xfrm>
          <a:prstGeom prst="rect">
            <a:avLst/>
          </a:prstGeom>
          <a:noFill/>
          <a:ln>
            <a:noFill/>
          </a:ln>
        </p:spPr>
      </p:pic>
      <p:grpSp>
        <p:nvGrpSpPr>
          <p:cNvPr id="1139" name="Google Shape;1139;p48"/>
          <p:cNvGrpSpPr/>
          <p:nvPr/>
        </p:nvGrpSpPr>
        <p:grpSpPr>
          <a:xfrm>
            <a:off x="8102600" y="8841472"/>
            <a:ext cx="4343399" cy="835928"/>
            <a:chOff x="8102600" y="8841472"/>
            <a:chExt cx="4343399" cy="835928"/>
          </a:xfrm>
        </p:grpSpPr>
        <p:pic>
          <p:nvPicPr>
            <p:cNvPr id="1140" name="Google Shape;1140;p48"/>
            <p:cNvPicPr preferRelativeResize="0"/>
            <p:nvPr/>
          </p:nvPicPr>
          <p:blipFill rotWithShape="1">
            <a:blip r:embed="rId4">
              <a:alphaModFix/>
            </a:blip>
            <a:srcRect/>
            <a:stretch/>
          </p:blipFill>
          <p:spPr>
            <a:xfrm>
              <a:off x="11014746" y="8991600"/>
              <a:ext cx="1431253" cy="685800"/>
            </a:xfrm>
            <a:prstGeom prst="rect">
              <a:avLst/>
            </a:prstGeom>
            <a:noFill/>
            <a:ln>
              <a:noFill/>
            </a:ln>
          </p:spPr>
        </p:pic>
        <p:sp>
          <p:nvSpPr>
            <p:cNvPr id="1141" name="Google Shape;1141;p48"/>
            <p:cNvSpPr txBox="1"/>
            <p:nvPr/>
          </p:nvSpPr>
          <p:spPr>
            <a:xfrm>
              <a:off x="8102600" y="8841472"/>
              <a:ext cx="2634325" cy="70788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Arial"/>
                <a:buNone/>
                <a:tabLst/>
                <a:defRPr/>
              </a:pPr>
              <a:r>
                <a:rPr kumimoji="0" lang="en-US" sz="2000" b="1" i="0" u="none" strike="noStrike" kern="0" cap="none" spc="0" normalizeH="0" baseline="0" noProof="0">
                  <a:ln>
                    <a:noFill/>
                  </a:ln>
                  <a:solidFill>
                    <a:srgbClr val="0C0D0E"/>
                  </a:solidFill>
                  <a:effectLst/>
                  <a:uLnTx/>
                  <a:uFillTx/>
                  <a:latin typeface="Trebuchet MS"/>
                  <a:ea typeface="Trebuchet MS"/>
                  <a:cs typeface="Trebuchet MS"/>
                  <a:sym typeface="Trebuchet MS"/>
                </a:rPr>
                <a:t>Colorado Community</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2000"/>
                <a:buFont typeface="Arial"/>
                <a:buNone/>
                <a:tabLst/>
                <a:defRPr/>
              </a:pPr>
              <a:r>
                <a:rPr kumimoji="0" lang="en-US" sz="2000" b="1" i="0" u="none" strike="noStrike" kern="0" cap="none" spc="0" normalizeH="0" baseline="0" noProof="0">
                  <a:ln>
                    <a:noFill/>
                  </a:ln>
                  <a:solidFill>
                    <a:srgbClr val="0C0D0E"/>
                  </a:solidFill>
                  <a:effectLst/>
                  <a:uLnTx/>
                  <a:uFillTx/>
                  <a:latin typeface="Trebuchet MS"/>
                  <a:ea typeface="Trebuchet MS"/>
                  <a:cs typeface="Trebuchet MS"/>
                  <a:sym typeface="Trebuchet MS"/>
                </a:rPr>
                <a:t>Action Association</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cxnSp>
          <p:nvCxnSpPr>
            <p:cNvPr id="1142" name="Google Shape;1142;p48"/>
            <p:cNvCxnSpPr/>
            <p:nvPr/>
          </p:nvCxnSpPr>
          <p:spPr>
            <a:xfrm>
              <a:off x="10859677" y="9046464"/>
              <a:ext cx="0" cy="598318"/>
            </a:xfrm>
            <a:prstGeom prst="straightConnector1">
              <a:avLst/>
            </a:prstGeom>
            <a:solidFill>
              <a:srgbClr val="14943F"/>
            </a:solidFill>
            <a:ln w="15875" cap="flat" cmpd="sng">
              <a:solidFill>
                <a:srgbClr val="000000"/>
              </a:solidFill>
              <a:prstDash val="solid"/>
              <a:miter lim="0"/>
              <a:headEnd type="none" w="sm" len="sm"/>
              <a:tailEnd type="none" w="sm" len="sm"/>
            </a:ln>
          </p:spPr>
        </p:cxnSp>
      </p:grpSp>
      <p:sp>
        <p:nvSpPr>
          <p:cNvPr id="2" name="Google Shape;1055;p44">
            <a:extLst>
              <a:ext uri="{FF2B5EF4-FFF2-40B4-BE49-F238E27FC236}">
                <a16:creationId xmlns:a16="http://schemas.microsoft.com/office/drawing/2014/main" id="{C8E97E5D-C974-A3C4-20A1-9A4EEE5E059F}"/>
              </a:ext>
            </a:extLst>
          </p:cNvPr>
          <p:cNvSpPr txBox="1"/>
          <p:nvPr/>
        </p:nvSpPr>
        <p:spPr>
          <a:xfrm>
            <a:off x="331569" y="6466966"/>
            <a:ext cx="2613020" cy="203128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292934"/>
              </a:buClr>
              <a:buSzPts val="1200"/>
              <a:buFont typeface="Times New Roman"/>
              <a:buNone/>
            </a:pPr>
            <a:r>
              <a:rPr lang="en-US" sz="1400" b="0" i="0" u="none" strike="noStrike" cap="none" dirty="0">
                <a:solidFill>
                  <a:srgbClr val="292934"/>
                </a:solidFill>
                <a:latin typeface="Trebuchet MS"/>
                <a:ea typeface="Trebuchet MS"/>
                <a:cs typeface="Trebuchet MS"/>
                <a:sym typeface="Trebuchet MS"/>
              </a:rPr>
              <a:t>(National ROMA Peer-To-Peer-Training Program, Participant Manual, “Introduction to ROMA” Version 4.3, © 2011. F.</a:t>
            </a:r>
            <a:endParaRPr sz="1400" b="0" i="0" u="none" strike="noStrike" cap="none" dirty="0">
              <a:solidFill>
                <a:srgbClr val="000000"/>
              </a:solidFill>
              <a:latin typeface="Trebuchet MS"/>
              <a:ea typeface="Trebuchet MS"/>
              <a:cs typeface="Trebuchet MS"/>
              <a:sym typeface="Trebuchet MS"/>
            </a:endParaRPr>
          </a:p>
          <a:p>
            <a:pPr marL="0" marR="0" lvl="0" indent="0" algn="ctr" rtl="0">
              <a:lnSpc>
                <a:spcPct val="100000"/>
              </a:lnSpc>
              <a:spcBef>
                <a:spcPts val="0"/>
              </a:spcBef>
              <a:spcAft>
                <a:spcPts val="0"/>
              </a:spcAft>
              <a:buClr>
                <a:srgbClr val="292934"/>
              </a:buClr>
              <a:buSzPts val="1200"/>
              <a:buFont typeface="Times New Roman"/>
              <a:buNone/>
            </a:pPr>
            <a:r>
              <a:rPr lang="en-US" sz="1400" b="0" i="0" u="none" strike="noStrike" cap="none" dirty="0">
                <a:solidFill>
                  <a:srgbClr val="292934"/>
                </a:solidFill>
                <a:latin typeface="Trebuchet MS"/>
                <a:ea typeface="Trebuchet MS"/>
                <a:cs typeface="Trebuchet MS"/>
                <a:sym typeface="Trebuchet MS"/>
              </a:rPr>
              <a:t>Richmond and B. Mooney, The Center for Applied Management Practices, Camp Hill, PA 717-730-3705)</a:t>
            </a:r>
            <a:endParaRPr sz="1400" b="0" i="0" u="none" strike="noStrike" cap="none" dirty="0">
              <a:solidFill>
                <a:srgbClr val="000000"/>
              </a:solidFill>
              <a:latin typeface="Trebuchet MS"/>
              <a:ea typeface="Trebuchet MS"/>
              <a:cs typeface="Trebuchet MS"/>
              <a:sym typeface="Trebuchet MS"/>
            </a:endParaRPr>
          </a:p>
        </p:txBody>
      </p:sp>
      <p:pic>
        <p:nvPicPr>
          <p:cNvPr id="4" name="Picture 3" descr="A close-up of a document&#10;&#10;Description automatically generated">
            <a:extLst>
              <a:ext uri="{FF2B5EF4-FFF2-40B4-BE49-F238E27FC236}">
                <a16:creationId xmlns:a16="http://schemas.microsoft.com/office/drawing/2014/main" id="{E33B1C22-5F45-A12F-37F8-DC7305E0BEA0}"/>
              </a:ext>
            </a:extLst>
          </p:cNvPr>
          <p:cNvPicPr>
            <a:picLocks noChangeAspect="1"/>
          </p:cNvPicPr>
          <p:nvPr/>
        </p:nvPicPr>
        <p:blipFill rotWithShape="1">
          <a:blip r:embed="rId5"/>
          <a:srcRect l="9868" t="7892" r="9183" b="19054"/>
          <a:stretch/>
        </p:blipFill>
        <p:spPr>
          <a:xfrm>
            <a:off x="3380333" y="835365"/>
            <a:ext cx="6920848" cy="8082870"/>
          </a:xfrm>
          <a:prstGeom prst="rect">
            <a:avLst/>
          </a:prstGeom>
        </p:spPr>
      </p:pic>
    </p:spTree>
    <p:extLst>
      <p:ext uri="{BB962C8B-B14F-4D97-AF65-F5344CB8AC3E}">
        <p14:creationId xmlns:p14="http://schemas.microsoft.com/office/powerpoint/2010/main" val="18391817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4"/>
          <p:cNvSpPr txBox="1">
            <a:spLocks noGrp="1"/>
          </p:cNvSpPr>
          <p:nvPr>
            <p:ph type="title"/>
          </p:nvPr>
        </p:nvSpPr>
        <p:spPr>
          <a:xfrm>
            <a:off x="635000" y="533400"/>
            <a:ext cx="10972800" cy="124968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1400"/>
              <a:buNone/>
            </a:pPr>
            <a:r>
              <a:rPr lang="en-US" b="1">
                <a:solidFill>
                  <a:srgbClr val="2D348E"/>
                </a:solidFill>
              </a:rPr>
              <a:t>Agenda</a:t>
            </a:r>
            <a:endParaRPr b="1"/>
          </a:p>
        </p:txBody>
      </p:sp>
      <p:graphicFrame>
        <p:nvGraphicFramePr>
          <p:cNvPr id="161" name="Google Shape;161;p4"/>
          <p:cNvGraphicFramePr/>
          <p:nvPr/>
        </p:nvGraphicFramePr>
        <p:xfrm>
          <a:off x="650875" y="1976120"/>
          <a:ext cx="10972800" cy="4663510"/>
        </p:xfrm>
        <a:graphic>
          <a:graphicData uri="http://schemas.openxmlformats.org/drawingml/2006/table">
            <a:tbl>
              <a:tblPr firstRow="1" bandRow="1">
                <a:noFill/>
                <a:tableStyleId>{1240AD51-6F3E-4F54-915E-26A228024118}</a:tableStyleId>
              </a:tblPr>
              <a:tblGrid>
                <a:gridCol w="5486400">
                  <a:extLst>
                    <a:ext uri="{9D8B030D-6E8A-4147-A177-3AD203B41FA5}">
                      <a16:colId xmlns:a16="http://schemas.microsoft.com/office/drawing/2014/main" val="20000"/>
                    </a:ext>
                  </a:extLst>
                </a:gridCol>
                <a:gridCol w="5486400">
                  <a:extLst>
                    <a:ext uri="{9D8B030D-6E8A-4147-A177-3AD203B41FA5}">
                      <a16:colId xmlns:a16="http://schemas.microsoft.com/office/drawing/2014/main" val="20001"/>
                    </a:ext>
                  </a:extLst>
                </a:gridCol>
              </a:tblGrid>
              <a:tr h="370850">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a:solidFill>
                            <a:srgbClr val="000000"/>
                          </a:solidFill>
                        </a:rPr>
                        <a:t>Greetings &amp; Introductions</a:t>
                      </a:r>
                      <a:endParaRPr sz="1400" u="none" strike="noStrike" cap="none">
                        <a:solidFill>
                          <a:srgbClr val="000000"/>
                        </a:solidFill>
                      </a:endParaRPr>
                    </a:p>
                  </a:txBody>
                  <a:tcPr marL="91450" marR="91450" marT="45725" marB="45725">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FFD900"/>
                    </a:solidFill>
                  </a:tcPr>
                </a:tc>
                <a:tc>
                  <a:txBody>
                    <a:bodyPr/>
                    <a:lstStyle/>
                    <a:p>
                      <a:pPr marL="0" marR="0" lvl="0" indent="0" algn="r" rtl="0">
                        <a:lnSpc>
                          <a:spcPct val="100000"/>
                        </a:lnSpc>
                        <a:spcBef>
                          <a:spcPts val="0"/>
                        </a:spcBef>
                        <a:spcAft>
                          <a:spcPts val="0"/>
                        </a:spcAft>
                        <a:buClr>
                          <a:srgbClr val="000000"/>
                        </a:buClr>
                        <a:buSzPts val="2400"/>
                        <a:buFont typeface="Arial"/>
                        <a:buNone/>
                      </a:pPr>
                      <a:r>
                        <a:rPr lang="en-US" sz="2400" u="none" strike="noStrike" cap="none">
                          <a:solidFill>
                            <a:srgbClr val="000000"/>
                          </a:solidFill>
                        </a:rPr>
                        <a:t>9:30 a.m.-9:50 a.m.</a:t>
                      </a:r>
                      <a:endParaRPr sz="1400" u="none" strike="noStrike" cap="none">
                        <a:solidFill>
                          <a:srgbClr val="000000"/>
                        </a:solidFill>
                      </a:endParaRPr>
                    </a:p>
                  </a:txBody>
                  <a:tcPr marL="91450" marR="91450" marT="45725" marB="45725">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FFD900"/>
                    </a:solidFill>
                  </a:tcPr>
                </a:tc>
                <a:extLst>
                  <a:ext uri="{0D108BD9-81ED-4DB2-BD59-A6C34878D82A}">
                    <a16:rowId xmlns:a16="http://schemas.microsoft.com/office/drawing/2014/main" val="10000"/>
                  </a:ext>
                </a:extLst>
              </a:tr>
              <a:tr h="370850">
                <a:tc>
                  <a:txBody>
                    <a:bodyPr/>
                    <a:lstStyle/>
                    <a:p>
                      <a:pPr marL="0" marR="0" lvl="0" indent="0" algn="l" rtl="0">
                        <a:lnSpc>
                          <a:spcPct val="100000"/>
                        </a:lnSpc>
                        <a:spcBef>
                          <a:spcPts val="0"/>
                        </a:spcBef>
                        <a:spcAft>
                          <a:spcPts val="0"/>
                        </a:spcAft>
                        <a:buClr>
                          <a:srgbClr val="000000"/>
                        </a:buClr>
                        <a:buSzPts val="2400"/>
                        <a:buFont typeface="Arial"/>
                        <a:buNone/>
                      </a:pPr>
                      <a:r>
                        <a:rPr lang="en-US" sz="2400" b="1" u="none" strike="noStrike" cap="none">
                          <a:solidFill>
                            <a:srgbClr val="000000"/>
                          </a:solidFill>
                        </a:rPr>
                        <a:t>Community Needs Assessment &amp; Action Planning</a:t>
                      </a:r>
                      <a:endParaRPr sz="1400" u="none" strike="noStrike" cap="none">
                        <a:solidFill>
                          <a:srgbClr val="000000"/>
                        </a:solidFill>
                      </a:endParaRPr>
                    </a:p>
                  </a:txBody>
                  <a:tcPr marL="91450" marR="91450" marT="45725" marB="45725">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2400"/>
                        <a:buFont typeface="Arial"/>
                        <a:buNone/>
                      </a:pPr>
                      <a:r>
                        <a:rPr lang="en-US" sz="2400" b="1" u="none" strike="noStrike" cap="none">
                          <a:solidFill>
                            <a:srgbClr val="000000"/>
                          </a:solidFill>
                        </a:rPr>
                        <a:t>9:50 a.m. – 11:30 a.m.</a:t>
                      </a:r>
                      <a:endParaRPr sz="1400" u="none" strike="noStrike" cap="none">
                        <a:solidFill>
                          <a:srgbClr val="000000"/>
                        </a:solidFill>
                      </a:endParaRPr>
                    </a:p>
                  </a:txBody>
                  <a:tcPr marL="91450" marR="91450" marT="45725" marB="45725">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tcPr>
                </a:tc>
                <a:extLst>
                  <a:ext uri="{0D108BD9-81ED-4DB2-BD59-A6C34878D82A}">
                    <a16:rowId xmlns:a16="http://schemas.microsoft.com/office/drawing/2014/main" val="10001"/>
                  </a:ext>
                </a:extLst>
              </a:tr>
              <a:tr h="370850">
                <a:tc>
                  <a:txBody>
                    <a:bodyPr/>
                    <a:lstStyle/>
                    <a:p>
                      <a:pPr marL="0" marR="0" lvl="0" indent="0" algn="l" rtl="0">
                        <a:lnSpc>
                          <a:spcPct val="100000"/>
                        </a:lnSpc>
                        <a:spcBef>
                          <a:spcPts val="0"/>
                        </a:spcBef>
                        <a:spcAft>
                          <a:spcPts val="0"/>
                        </a:spcAft>
                        <a:buClr>
                          <a:srgbClr val="000000"/>
                        </a:buClr>
                        <a:buSzPts val="2400"/>
                        <a:buFont typeface="Arial"/>
                        <a:buNone/>
                      </a:pPr>
                      <a:r>
                        <a:rPr lang="en-US" sz="2400" b="1" u="none" strike="noStrike" cap="none">
                          <a:solidFill>
                            <a:srgbClr val="000000"/>
                          </a:solidFill>
                        </a:rPr>
                        <a:t>LUNCH</a:t>
                      </a:r>
                      <a:endParaRPr sz="1400" u="none" strike="noStrike" cap="none">
                        <a:solidFill>
                          <a:srgbClr val="000000"/>
                        </a:solidFill>
                      </a:endParaRPr>
                    </a:p>
                  </a:txBody>
                  <a:tcPr marL="91450" marR="91450" marT="45725" marB="45725">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FFD900"/>
                    </a:solidFill>
                  </a:tcPr>
                </a:tc>
                <a:tc>
                  <a:txBody>
                    <a:bodyPr/>
                    <a:lstStyle/>
                    <a:p>
                      <a:pPr marL="0" marR="0" lvl="0" indent="0" algn="r" rtl="0">
                        <a:lnSpc>
                          <a:spcPct val="100000"/>
                        </a:lnSpc>
                        <a:spcBef>
                          <a:spcPts val="0"/>
                        </a:spcBef>
                        <a:spcAft>
                          <a:spcPts val="0"/>
                        </a:spcAft>
                        <a:buClr>
                          <a:srgbClr val="000000"/>
                        </a:buClr>
                        <a:buSzPts val="2400"/>
                        <a:buFont typeface="Arial"/>
                        <a:buNone/>
                      </a:pPr>
                      <a:r>
                        <a:rPr lang="en-US" sz="2400" b="1" u="none" strike="noStrike" cap="none">
                          <a:solidFill>
                            <a:srgbClr val="000000"/>
                          </a:solidFill>
                        </a:rPr>
                        <a:t>11:30 am. – 12:30 p.m.</a:t>
                      </a:r>
                      <a:endParaRPr sz="1400" u="none" strike="noStrike" cap="none">
                        <a:solidFill>
                          <a:srgbClr val="000000"/>
                        </a:solidFill>
                      </a:endParaRPr>
                    </a:p>
                  </a:txBody>
                  <a:tcPr marL="91450" marR="91450" marT="45725" marB="45725">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FFD900"/>
                    </a:solidFill>
                  </a:tcPr>
                </a:tc>
                <a:extLst>
                  <a:ext uri="{0D108BD9-81ED-4DB2-BD59-A6C34878D82A}">
                    <a16:rowId xmlns:a16="http://schemas.microsoft.com/office/drawing/2014/main" val="10002"/>
                  </a:ext>
                </a:extLst>
              </a:tr>
              <a:tr h="492750">
                <a:tc>
                  <a:txBody>
                    <a:bodyPr/>
                    <a:lstStyle/>
                    <a:p>
                      <a:pPr marL="0" marR="0" lvl="0" indent="0" algn="l" rtl="0">
                        <a:lnSpc>
                          <a:spcPct val="100000"/>
                        </a:lnSpc>
                        <a:spcBef>
                          <a:spcPts val="0"/>
                        </a:spcBef>
                        <a:spcAft>
                          <a:spcPts val="0"/>
                        </a:spcAft>
                        <a:buClr>
                          <a:srgbClr val="000000"/>
                        </a:buClr>
                        <a:buSzPts val="2400"/>
                        <a:buFont typeface="Arial"/>
                        <a:buNone/>
                      </a:pPr>
                      <a:r>
                        <a:rPr lang="en-US" sz="2400" b="1" u="none" strike="noStrike" cap="none">
                          <a:solidFill>
                            <a:srgbClr val="000000"/>
                          </a:solidFill>
                        </a:rPr>
                        <a:t>Performance Measurement &amp; Management</a:t>
                      </a:r>
                      <a:endParaRPr sz="1400" u="none" strike="noStrike" cap="none">
                        <a:solidFill>
                          <a:srgbClr val="000000"/>
                        </a:solidFill>
                      </a:endParaRPr>
                    </a:p>
                  </a:txBody>
                  <a:tcPr marL="91450" marR="91450" marT="45725" marB="45725">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2400"/>
                        <a:buFont typeface="Arial"/>
                        <a:buNone/>
                      </a:pPr>
                      <a:r>
                        <a:rPr lang="en-US" sz="2400" b="1" u="none" strike="noStrike" cap="none">
                          <a:solidFill>
                            <a:srgbClr val="000000"/>
                          </a:solidFill>
                        </a:rPr>
                        <a:t>12:30 p.m. - 2:15 p.m.</a:t>
                      </a:r>
                      <a:endParaRPr sz="1400" u="none" strike="noStrike" cap="none">
                        <a:solidFill>
                          <a:srgbClr val="000000"/>
                        </a:solidFill>
                      </a:endParaRPr>
                    </a:p>
                  </a:txBody>
                  <a:tcPr marL="91450" marR="91450" marT="45725" marB="45725">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tcPr>
                </a:tc>
                <a:extLst>
                  <a:ext uri="{0D108BD9-81ED-4DB2-BD59-A6C34878D82A}">
                    <a16:rowId xmlns:a16="http://schemas.microsoft.com/office/drawing/2014/main" val="10003"/>
                  </a:ext>
                </a:extLst>
              </a:tr>
              <a:tr h="370850">
                <a:tc>
                  <a:txBody>
                    <a:bodyPr/>
                    <a:lstStyle/>
                    <a:p>
                      <a:pPr marL="0" marR="0" lvl="0" indent="0" algn="l" rtl="0">
                        <a:lnSpc>
                          <a:spcPct val="100000"/>
                        </a:lnSpc>
                        <a:spcBef>
                          <a:spcPts val="0"/>
                        </a:spcBef>
                        <a:spcAft>
                          <a:spcPts val="0"/>
                        </a:spcAft>
                        <a:buClr>
                          <a:srgbClr val="000000"/>
                        </a:buClr>
                        <a:buSzPts val="2400"/>
                        <a:buFont typeface="Arial"/>
                        <a:buNone/>
                      </a:pPr>
                      <a:r>
                        <a:rPr lang="en-US" sz="2400" b="1" u="none" strike="noStrike" cap="none">
                          <a:solidFill>
                            <a:srgbClr val="000000"/>
                          </a:solidFill>
                          <a:latin typeface="Trebuchet MS"/>
                          <a:ea typeface="Trebuchet MS"/>
                          <a:cs typeface="Trebuchet MS"/>
                          <a:sym typeface="Trebuchet MS"/>
                        </a:rPr>
                        <a:t>Social Return on Investment/Local Theory of Change</a:t>
                      </a:r>
                      <a:endParaRPr sz="1400" u="none" strike="noStrike" cap="none">
                        <a:solidFill>
                          <a:srgbClr val="000000"/>
                        </a:solidFill>
                      </a:endParaRPr>
                    </a:p>
                  </a:txBody>
                  <a:tcPr marL="91450" marR="91450" marT="45725" marB="45725">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FFD900"/>
                    </a:solidFill>
                  </a:tcPr>
                </a:tc>
                <a:tc>
                  <a:txBody>
                    <a:bodyPr/>
                    <a:lstStyle/>
                    <a:p>
                      <a:pPr marL="0" marR="0" lvl="0" indent="0" algn="r" rtl="0">
                        <a:lnSpc>
                          <a:spcPct val="100000"/>
                        </a:lnSpc>
                        <a:spcBef>
                          <a:spcPts val="0"/>
                        </a:spcBef>
                        <a:spcAft>
                          <a:spcPts val="0"/>
                        </a:spcAft>
                        <a:buClr>
                          <a:srgbClr val="000000"/>
                        </a:buClr>
                        <a:buSzPts val="2400"/>
                        <a:buFont typeface="Arial"/>
                        <a:buNone/>
                      </a:pPr>
                      <a:r>
                        <a:rPr lang="en-US" sz="2400" b="1" u="none" strike="noStrike" cap="none">
                          <a:solidFill>
                            <a:srgbClr val="000000"/>
                          </a:solidFill>
                          <a:latin typeface="Trebuchet MS"/>
                          <a:ea typeface="Trebuchet MS"/>
                          <a:cs typeface="Trebuchet MS"/>
                          <a:sym typeface="Trebuchet MS"/>
                        </a:rPr>
                        <a:t>2:30 p.m. - 3:45 p.m.</a:t>
                      </a:r>
                      <a:endParaRPr sz="1400" u="none" strike="noStrike" cap="none">
                        <a:solidFill>
                          <a:srgbClr val="000000"/>
                        </a:solidFill>
                      </a:endParaRPr>
                    </a:p>
                  </a:txBody>
                  <a:tcPr marL="91450" marR="91450" marT="45725" marB="45725">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FFD900"/>
                    </a:solidFill>
                  </a:tcPr>
                </a:tc>
                <a:extLst>
                  <a:ext uri="{0D108BD9-81ED-4DB2-BD59-A6C34878D82A}">
                    <a16:rowId xmlns:a16="http://schemas.microsoft.com/office/drawing/2014/main" val="10004"/>
                  </a:ext>
                </a:extLst>
              </a:tr>
              <a:tr h="370850">
                <a:tc>
                  <a:txBody>
                    <a:bodyPr/>
                    <a:lstStyle/>
                    <a:p>
                      <a:pPr marL="0" marR="0" lvl="0" indent="0" algn="l" rtl="0">
                        <a:lnSpc>
                          <a:spcPct val="100000"/>
                        </a:lnSpc>
                        <a:spcBef>
                          <a:spcPts val="0"/>
                        </a:spcBef>
                        <a:spcAft>
                          <a:spcPts val="0"/>
                        </a:spcAft>
                        <a:buClr>
                          <a:srgbClr val="000000"/>
                        </a:buClr>
                        <a:buSzPts val="2400"/>
                        <a:buFont typeface="Arial"/>
                        <a:buNone/>
                      </a:pPr>
                      <a:r>
                        <a:rPr lang="en-US" sz="2400" b="1" u="none" strike="noStrike" cap="none">
                          <a:solidFill>
                            <a:srgbClr val="000000"/>
                          </a:solidFill>
                        </a:rPr>
                        <a:t>Closing &amp; Evaluations</a:t>
                      </a:r>
                      <a:endParaRPr sz="1400" u="none" strike="noStrike" cap="none">
                        <a:solidFill>
                          <a:srgbClr val="000000"/>
                        </a:solidFill>
                      </a:endParaRPr>
                    </a:p>
                  </a:txBody>
                  <a:tcPr marL="91450" marR="91450" marT="45725" marB="45725">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2400"/>
                        <a:buFont typeface="Arial"/>
                        <a:buNone/>
                      </a:pPr>
                      <a:r>
                        <a:rPr lang="en-US" sz="2400" b="1" u="none" strike="noStrike" cap="none">
                          <a:solidFill>
                            <a:srgbClr val="000000"/>
                          </a:solidFill>
                        </a:rPr>
                        <a:t>3:45 p.m. - 4:00 p.m.</a:t>
                      </a:r>
                      <a:endParaRPr sz="1400" u="none" strike="noStrike" cap="none">
                        <a:solidFill>
                          <a:srgbClr val="000000"/>
                        </a:solidFill>
                      </a:endParaRPr>
                    </a:p>
                  </a:txBody>
                  <a:tcPr marL="91450" marR="91450" marT="45725" marB="45725">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tcPr>
                </a:tc>
                <a:extLst>
                  <a:ext uri="{0D108BD9-81ED-4DB2-BD59-A6C34878D82A}">
                    <a16:rowId xmlns:a16="http://schemas.microsoft.com/office/drawing/2014/main" val="10005"/>
                  </a:ext>
                </a:extLst>
              </a:tr>
              <a:tr h="370850">
                <a:tc>
                  <a:txBody>
                    <a:bodyPr/>
                    <a:lstStyle/>
                    <a:p>
                      <a:pPr marL="0" marR="0" lvl="0" indent="0" algn="l" rtl="0">
                        <a:lnSpc>
                          <a:spcPct val="100000"/>
                        </a:lnSpc>
                        <a:spcBef>
                          <a:spcPts val="0"/>
                        </a:spcBef>
                        <a:spcAft>
                          <a:spcPts val="0"/>
                        </a:spcAft>
                        <a:buClr>
                          <a:srgbClr val="000000"/>
                        </a:buClr>
                        <a:buSzPts val="2400"/>
                        <a:buFont typeface="Arial"/>
                        <a:buNone/>
                      </a:pPr>
                      <a:r>
                        <a:rPr lang="en-US" sz="2400" b="1" u="none" strike="noStrike" cap="none">
                          <a:solidFill>
                            <a:srgbClr val="000000"/>
                          </a:solidFill>
                          <a:latin typeface="Trebuchet MS"/>
                          <a:ea typeface="Trebuchet MS"/>
                          <a:cs typeface="Trebuchet MS"/>
                          <a:sym typeface="Trebuchet MS"/>
                        </a:rPr>
                        <a:t>ROMA NCRT Review Office Hours</a:t>
                      </a:r>
                      <a:endParaRPr sz="1400" u="none" strike="noStrike" cap="none">
                        <a:solidFill>
                          <a:srgbClr val="000000"/>
                        </a:solidFill>
                      </a:endParaRPr>
                    </a:p>
                    <a:p>
                      <a:pPr marL="0" marR="0" lvl="0" indent="0" algn="l" rtl="0">
                        <a:lnSpc>
                          <a:spcPct val="100000"/>
                        </a:lnSpc>
                        <a:spcBef>
                          <a:spcPts val="0"/>
                        </a:spcBef>
                        <a:spcAft>
                          <a:spcPts val="0"/>
                        </a:spcAft>
                        <a:buClr>
                          <a:srgbClr val="000000"/>
                        </a:buClr>
                        <a:buSzPts val="2400"/>
                        <a:buFont typeface="Arial"/>
                        <a:buNone/>
                      </a:pPr>
                      <a:r>
                        <a:rPr lang="en-US" sz="2400" b="1" u="none" strike="noStrike" cap="none">
                          <a:solidFill>
                            <a:srgbClr val="000000"/>
                          </a:solidFill>
                          <a:latin typeface="Trebuchet MS"/>
                          <a:ea typeface="Trebuchet MS"/>
                          <a:cs typeface="Trebuchet MS"/>
                          <a:sym typeface="Trebuchet MS"/>
                        </a:rPr>
                        <a:t>(special sign-up required)</a:t>
                      </a:r>
                      <a:endParaRPr sz="1400" u="none" strike="noStrike" cap="none">
                        <a:solidFill>
                          <a:srgbClr val="000000"/>
                        </a:solidFill>
                      </a:endParaRPr>
                    </a:p>
                  </a:txBody>
                  <a:tcPr marL="91450" marR="91450" marT="45725" marB="45725">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FFD900"/>
                    </a:solidFill>
                  </a:tcPr>
                </a:tc>
                <a:tc>
                  <a:txBody>
                    <a:bodyPr/>
                    <a:lstStyle/>
                    <a:p>
                      <a:pPr marL="0" marR="0" lvl="0" indent="0" algn="r" rtl="0">
                        <a:lnSpc>
                          <a:spcPct val="100000"/>
                        </a:lnSpc>
                        <a:spcBef>
                          <a:spcPts val="0"/>
                        </a:spcBef>
                        <a:spcAft>
                          <a:spcPts val="0"/>
                        </a:spcAft>
                        <a:buClr>
                          <a:srgbClr val="000000"/>
                        </a:buClr>
                        <a:buSzPts val="2400"/>
                        <a:buFont typeface="Arial"/>
                        <a:buNone/>
                      </a:pPr>
                      <a:r>
                        <a:rPr lang="en-US" sz="2400" b="1" u="none" strike="noStrike" cap="none">
                          <a:solidFill>
                            <a:srgbClr val="000000"/>
                          </a:solidFill>
                          <a:latin typeface="Trebuchet MS"/>
                          <a:ea typeface="Trebuchet MS"/>
                          <a:cs typeface="Trebuchet MS"/>
                          <a:sym typeface="Trebuchet MS"/>
                        </a:rPr>
                        <a:t>4:00 pm. - 5:00 p.m.</a:t>
                      </a:r>
                      <a:endParaRPr sz="1400" u="none" strike="noStrike" cap="none">
                        <a:solidFill>
                          <a:srgbClr val="000000"/>
                        </a:solidFill>
                      </a:endParaRPr>
                    </a:p>
                  </a:txBody>
                  <a:tcPr marL="91450" marR="91450" marT="45725" marB="45725">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FFD900"/>
                    </a:solidFill>
                  </a:tcPr>
                </a:tc>
                <a:extLst>
                  <a:ext uri="{0D108BD9-81ED-4DB2-BD59-A6C34878D82A}">
                    <a16:rowId xmlns:a16="http://schemas.microsoft.com/office/drawing/2014/main" val="10006"/>
                  </a:ext>
                </a:extLst>
              </a:tr>
            </a:tbl>
          </a:graphicData>
        </a:graphic>
      </p:graphicFrame>
      <p:sp>
        <p:nvSpPr>
          <p:cNvPr id="162" name="Google Shape;162;p4"/>
          <p:cNvSpPr txBox="1">
            <a:spLocks noGrp="1"/>
          </p:cNvSpPr>
          <p:nvPr>
            <p:ph type="sldNum" idx="12"/>
          </p:nvPr>
        </p:nvSpPr>
        <p:spPr>
          <a:xfrm>
            <a:off x="12169648" y="9007124"/>
            <a:ext cx="780300" cy="746700"/>
          </a:xfrm>
          <a:prstGeom prst="rect">
            <a:avLst/>
          </a:prstGeom>
          <a:noFill/>
          <a:ln>
            <a:noFill/>
          </a:ln>
        </p:spPr>
        <p:txBody>
          <a:bodyPr spcFirstLastPara="1" wrap="square" lIns="130025" tIns="130025" rIns="130025" bIns="130025" anchor="t" anchorCtr="0">
            <a:noAutofit/>
          </a:bodyPr>
          <a:lstStyle/>
          <a:p>
            <a:pPr marL="0" lvl="0" indent="0" algn="r" rtl="0">
              <a:lnSpc>
                <a:spcPct val="100000"/>
              </a:lnSpc>
              <a:spcBef>
                <a:spcPts val="0"/>
              </a:spcBef>
              <a:spcAft>
                <a:spcPts val="0"/>
              </a:spcAft>
              <a:buSzPts val="1800"/>
              <a:buNone/>
            </a:pPr>
            <a:fld id="{00000000-1234-1234-1234-123412341234}" type="slidenum">
              <a:rPr lang="en-US"/>
              <a:t>7</a:t>
            </a:fld>
            <a:endParaRPr/>
          </a:p>
        </p:txBody>
      </p:sp>
      <p:grpSp>
        <p:nvGrpSpPr>
          <p:cNvPr id="163" name="Google Shape;163;p4"/>
          <p:cNvGrpSpPr/>
          <p:nvPr/>
        </p:nvGrpSpPr>
        <p:grpSpPr>
          <a:xfrm>
            <a:off x="8102600" y="8841472"/>
            <a:ext cx="4343399" cy="835928"/>
            <a:chOff x="8102600" y="8841472"/>
            <a:chExt cx="4343399" cy="835928"/>
          </a:xfrm>
        </p:grpSpPr>
        <p:pic>
          <p:nvPicPr>
            <p:cNvPr id="164" name="Google Shape;164;p4"/>
            <p:cNvPicPr preferRelativeResize="0"/>
            <p:nvPr/>
          </p:nvPicPr>
          <p:blipFill rotWithShape="1">
            <a:blip r:embed="rId3">
              <a:alphaModFix/>
            </a:blip>
            <a:srcRect/>
            <a:stretch/>
          </p:blipFill>
          <p:spPr>
            <a:xfrm>
              <a:off x="11014746" y="8991600"/>
              <a:ext cx="1431253" cy="685800"/>
            </a:xfrm>
            <a:prstGeom prst="rect">
              <a:avLst/>
            </a:prstGeom>
            <a:noFill/>
            <a:ln>
              <a:noFill/>
            </a:ln>
          </p:spPr>
        </p:pic>
        <p:sp>
          <p:nvSpPr>
            <p:cNvPr id="165" name="Google Shape;165;p4"/>
            <p:cNvSpPr txBox="1"/>
            <p:nvPr/>
          </p:nvSpPr>
          <p:spPr>
            <a:xfrm>
              <a:off x="8102600" y="8841472"/>
              <a:ext cx="2634325"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C0D0E"/>
                  </a:solidFill>
                  <a:latin typeface="Trebuchet MS"/>
                  <a:ea typeface="Trebuchet MS"/>
                  <a:cs typeface="Trebuchet MS"/>
                  <a:sym typeface="Trebuchet MS"/>
                </a:rPr>
                <a:t>Colorado Community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C0D0E"/>
                  </a:solidFill>
                  <a:latin typeface="Trebuchet MS"/>
                  <a:ea typeface="Trebuchet MS"/>
                  <a:cs typeface="Trebuchet MS"/>
                  <a:sym typeface="Trebuchet MS"/>
                </a:rPr>
                <a:t>Action Association</a:t>
              </a:r>
              <a:endParaRPr sz="1400" b="0" i="0" u="none" strike="noStrike" cap="none">
                <a:solidFill>
                  <a:srgbClr val="000000"/>
                </a:solidFill>
                <a:latin typeface="Arial"/>
                <a:ea typeface="Arial"/>
                <a:cs typeface="Arial"/>
                <a:sym typeface="Arial"/>
              </a:endParaRPr>
            </a:p>
          </p:txBody>
        </p:sp>
        <p:cxnSp>
          <p:nvCxnSpPr>
            <p:cNvPr id="166" name="Google Shape;166;p4"/>
            <p:cNvCxnSpPr/>
            <p:nvPr/>
          </p:nvCxnSpPr>
          <p:spPr>
            <a:xfrm>
              <a:off x="10859677" y="9046464"/>
              <a:ext cx="0" cy="598318"/>
            </a:xfrm>
            <a:prstGeom prst="straightConnector1">
              <a:avLst/>
            </a:prstGeom>
            <a:solidFill>
              <a:srgbClr val="14943F"/>
            </a:solidFill>
            <a:ln w="15875" cap="flat" cmpd="sng">
              <a:solidFill>
                <a:srgbClr val="000000"/>
              </a:solidFill>
              <a:prstDash val="solid"/>
              <a:miter lim="0"/>
              <a:headEnd type="none" w="sm" len="sm"/>
              <a:tailEnd type="none" w="sm" len="sm"/>
            </a:ln>
          </p:spPr>
        </p:cxnSp>
      </p:grpSp>
      <p:pic>
        <p:nvPicPr>
          <p:cNvPr id="167" name="Google Shape;167;p4"/>
          <p:cNvPicPr preferRelativeResize="0"/>
          <p:nvPr/>
        </p:nvPicPr>
        <p:blipFill rotWithShape="1">
          <a:blip r:embed="rId3">
            <a:alphaModFix/>
          </a:blip>
          <a:srcRect/>
          <a:stretch/>
        </p:blipFill>
        <p:spPr>
          <a:xfrm>
            <a:off x="11233434" y="190500"/>
            <a:ext cx="1431253" cy="685800"/>
          </a:xfrm>
          <a:prstGeom prst="rect">
            <a:avLst/>
          </a:prstGeom>
          <a:noFill/>
          <a:ln>
            <a:noFill/>
          </a:ln>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1146"/>
        <p:cNvGrpSpPr/>
        <p:nvPr/>
      </p:nvGrpSpPr>
      <p:grpSpPr>
        <a:xfrm>
          <a:off x="0" y="0"/>
          <a:ext cx="0" cy="0"/>
          <a:chOff x="0" y="0"/>
          <a:chExt cx="0" cy="0"/>
        </a:xfrm>
      </p:grpSpPr>
      <p:sp>
        <p:nvSpPr>
          <p:cNvPr id="1147" name="Google Shape;1147;p92"/>
          <p:cNvSpPr txBox="1">
            <a:spLocks noGrp="1"/>
          </p:cNvSpPr>
          <p:nvPr>
            <p:ph type="sldNum" idx="12"/>
          </p:nvPr>
        </p:nvSpPr>
        <p:spPr>
          <a:xfrm>
            <a:off x="12169648" y="9007124"/>
            <a:ext cx="780300" cy="746700"/>
          </a:xfrm>
          <a:prstGeom prst="rect">
            <a:avLst/>
          </a:prstGeom>
          <a:noFill/>
          <a:ln>
            <a:noFill/>
          </a:ln>
        </p:spPr>
        <p:txBody>
          <a:bodyPr spcFirstLastPara="1" wrap="square" lIns="130025" tIns="130025" rIns="130025" bIns="130025" anchor="t" anchorCtr="0">
            <a:noAutofit/>
          </a:bodyPr>
          <a:lstStyle/>
          <a:p>
            <a:pPr marL="0" lvl="0" indent="0" algn="r" rtl="0">
              <a:lnSpc>
                <a:spcPct val="100000"/>
              </a:lnSpc>
              <a:spcBef>
                <a:spcPts val="0"/>
              </a:spcBef>
              <a:spcAft>
                <a:spcPts val="0"/>
              </a:spcAft>
              <a:buSzPts val="1800"/>
              <a:buNone/>
            </a:pPr>
            <a:fld id="{00000000-1234-1234-1234-123412341234}" type="slidenum">
              <a:rPr lang="en-US"/>
              <a:t>70</a:t>
            </a:fld>
            <a:endParaRPr/>
          </a:p>
        </p:txBody>
      </p:sp>
      <p:pic>
        <p:nvPicPr>
          <p:cNvPr id="1148" name="Google Shape;1148;p92"/>
          <p:cNvPicPr preferRelativeResize="0"/>
          <p:nvPr/>
        </p:nvPicPr>
        <p:blipFill rotWithShape="1">
          <a:blip r:embed="rId3">
            <a:alphaModFix/>
          </a:blip>
          <a:srcRect/>
          <a:stretch/>
        </p:blipFill>
        <p:spPr>
          <a:xfrm>
            <a:off x="10410349" y="399511"/>
            <a:ext cx="2039111" cy="350062"/>
          </a:xfrm>
          <a:prstGeom prst="rect">
            <a:avLst/>
          </a:prstGeom>
          <a:noFill/>
          <a:ln>
            <a:noFill/>
          </a:ln>
        </p:spPr>
      </p:pic>
      <p:grpSp>
        <p:nvGrpSpPr>
          <p:cNvPr id="1149" name="Google Shape;1149;p92"/>
          <p:cNvGrpSpPr/>
          <p:nvPr/>
        </p:nvGrpSpPr>
        <p:grpSpPr>
          <a:xfrm>
            <a:off x="8102600" y="8841472"/>
            <a:ext cx="4343399" cy="835928"/>
            <a:chOff x="8102600" y="8841472"/>
            <a:chExt cx="4343399" cy="835928"/>
          </a:xfrm>
        </p:grpSpPr>
        <p:pic>
          <p:nvPicPr>
            <p:cNvPr id="1150" name="Google Shape;1150;p92"/>
            <p:cNvPicPr preferRelativeResize="0"/>
            <p:nvPr/>
          </p:nvPicPr>
          <p:blipFill rotWithShape="1">
            <a:blip r:embed="rId4">
              <a:alphaModFix/>
            </a:blip>
            <a:srcRect/>
            <a:stretch/>
          </p:blipFill>
          <p:spPr>
            <a:xfrm>
              <a:off x="11014746" y="8991600"/>
              <a:ext cx="1431253" cy="685800"/>
            </a:xfrm>
            <a:prstGeom prst="rect">
              <a:avLst/>
            </a:prstGeom>
            <a:noFill/>
            <a:ln>
              <a:noFill/>
            </a:ln>
          </p:spPr>
        </p:pic>
        <p:sp>
          <p:nvSpPr>
            <p:cNvPr id="1151" name="Google Shape;1151;p92"/>
            <p:cNvSpPr txBox="1"/>
            <p:nvPr/>
          </p:nvSpPr>
          <p:spPr>
            <a:xfrm>
              <a:off x="8102600" y="8841472"/>
              <a:ext cx="2634325"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C0D0E"/>
                  </a:solidFill>
                  <a:latin typeface="Trebuchet MS"/>
                  <a:ea typeface="Trebuchet MS"/>
                  <a:cs typeface="Trebuchet MS"/>
                  <a:sym typeface="Trebuchet MS"/>
                </a:rPr>
                <a:t>Colorado Community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C0D0E"/>
                  </a:solidFill>
                  <a:latin typeface="Trebuchet MS"/>
                  <a:ea typeface="Trebuchet MS"/>
                  <a:cs typeface="Trebuchet MS"/>
                  <a:sym typeface="Trebuchet MS"/>
                </a:rPr>
                <a:t>Action Association</a:t>
              </a:r>
              <a:endParaRPr sz="1400" b="0" i="0" u="none" strike="noStrike" cap="none">
                <a:solidFill>
                  <a:srgbClr val="000000"/>
                </a:solidFill>
                <a:latin typeface="Arial"/>
                <a:ea typeface="Arial"/>
                <a:cs typeface="Arial"/>
                <a:sym typeface="Arial"/>
              </a:endParaRPr>
            </a:p>
          </p:txBody>
        </p:sp>
        <p:cxnSp>
          <p:nvCxnSpPr>
            <p:cNvPr id="1152" name="Google Shape;1152;p92"/>
            <p:cNvCxnSpPr/>
            <p:nvPr/>
          </p:nvCxnSpPr>
          <p:spPr>
            <a:xfrm>
              <a:off x="10859677" y="9046464"/>
              <a:ext cx="0" cy="598318"/>
            </a:xfrm>
            <a:prstGeom prst="straightConnector1">
              <a:avLst/>
            </a:prstGeom>
            <a:solidFill>
              <a:srgbClr val="14943F"/>
            </a:solidFill>
            <a:ln w="15875" cap="flat" cmpd="sng">
              <a:solidFill>
                <a:srgbClr val="000000"/>
              </a:solidFill>
              <a:prstDash val="solid"/>
              <a:miter lim="0"/>
              <a:headEnd type="none" w="sm" len="sm"/>
              <a:tailEnd type="none" w="sm" len="sm"/>
            </a:ln>
          </p:spPr>
        </p:cxnSp>
      </p:grpSp>
      <p:sp>
        <p:nvSpPr>
          <p:cNvPr id="1153" name="Google Shape;1153;p92"/>
          <p:cNvSpPr txBox="1">
            <a:spLocks noGrp="1"/>
          </p:cNvSpPr>
          <p:nvPr>
            <p:ph type="title"/>
          </p:nvPr>
        </p:nvSpPr>
        <p:spPr>
          <a:xfrm>
            <a:off x="786247" y="3638429"/>
            <a:ext cx="10972800" cy="50901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SzPts val="1400"/>
              <a:buNone/>
            </a:pPr>
            <a:r>
              <a:rPr lang="en-US" sz="2600" b="0" i="0" dirty="0">
                <a:solidFill>
                  <a:srgbClr val="222222"/>
                </a:solidFill>
                <a:latin typeface="Trebuchet MS"/>
                <a:ea typeface="Trebuchet MS"/>
                <a:cs typeface="Trebuchet MS"/>
                <a:sym typeface="Trebuchet MS"/>
              </a:rPr>
              <a:t>1) </a:t>
            </a:r>
            <a:r>
              <a:rPr lang="en-US" sz="2600" b="0" i="0" u="sng" dirty="0">
                <a:solidFill>
                  <a:srgbClr val="1155CC"/>
                </a:solidFill>
                <a:latin typeface="Trebuchet MS"/>
                <a:ea typeface="Trebuchet MS"/>
                <a:cs typeface="Trebuchet MS"/>
                <a:sym typeface="Trebuchet MS"/>
                <a:hlinkClick r:id="rId5">
                  <a:extLst>
                    <a:ext uri="{A12FA001-AC4F-418D-AE19-62706E023703}">
                      <ahyp:hlinkClr xmlns:ahyp="http://schemas.microsoft.com/office/drawing/2018/hyperlinkcolor" val="tx"/>
                    </a:ext>
                  </a:extLst>
                </a:hlinkClick>
              </a:rPr>
              <a:t>The IRS could recover $12 for every $1 spent on scrutinizing the ultra-wealthy's taxes</a:t>
            </a:r>
            <a:r>
              <a:rPr lang="en-US" sz="2600" b="0" i="0" dirty="0">
                <a:solidFill>
                  <a:srgbClr val="222222"/>
                </a:solidFill>
                <a:latin typeface="Trebuchet MS"/>
                <a:ea typeface="Trebuchet MS"/>
                <a:cs typeface="Trebuchet MS"/>
                <a:sym typeface="Trebuchet MS"/>
              </a:rPr>
              <a:t>: A new study by economists finds that the IRS could recover $12 for every $1 spent on auditing the top 10% of taxpayers. The study, which was published in the journal Tax Policy Center, found that auditing the wealthy is a highly effective way to collect taxes. For example, the study found that auditing the top 1% of earners could yield $120 billion in revenue.</a:t>
            </a:r>
            <a:br>
              <a:rPr lang="en-US" sz="2600" b="0" i="0" dirty="0">
                <a:solidFill>
                  <a:srgbClr val="222222"/>
                </a:solidFill>
                <a:latin typeface="Trebuchet MS"/>
                <a:ea typeface="Trebuchet MS"/>
                <a:cs typeface="Trebuchet MS"/>
                <a:sym typeface="Trebuchet MS"/>
              </a:rPr>
            </a:br>
            <a:br>
              <a:rPr lang="en-US" sz="2600" b="0" i="0" dirty="0">
                <a:solidFill>
                  <a:srgbClr val="222222"/>
                </a:solidFill>
                <a:latin typeface="Trebuchet MS"/>
                <a:ea typeface="Trebuchet MS"/>
                <a:cs typeface="Trebuchet MS"/>
                <a:sym typeface="Trebuchet MS"/>
              </a:rPr>
            </a:br>
            <a:br>
              <a:rPr lang="en-US" sz="2600" dirty="0">
                <a:latin typeface="Trebuchet MS"/>
                <a:ea typeface="Trebuchet MS"/>
                <a:cs typeface="Trebuchet MS"/>
                <a:sym typeface="Trebuchet MS"/>
              </a:rPr>
            </a:br>
            <a:r>
              <a:rPr lang="en-US" sz="2600" b="0" i="0" dirty="0">
                <a:solidFill>
                  <a:srgbClr val="222222"/>
                </a:solidFill>
                <a:latin typeface="Trebuchet MS"/>
                <a:ea typeface="Trebuchet MS"/>
                <a:cs typeface="Trebuchet MS"/>
                <a:sym typeface="Trebuchet MS"/>
              </a:rPr>
              <a:t>2) </a:t>
            </a:r>
            <a:r>
              <a:rPr lang="en-US" sz="2600" b="0" i="0" u="sng" dirty="0">
                <a:solidFill>
                  <a:srgbClr val="1155CC"/>
                </a:solidFill>
                <a:latin typeface="Trebuchet MS"/>
                <a:ea typeface="Trebuchet MS"/>
                <a:cs typeface="Trebuchet MS"/>
                <a:sym typeface="Trebuchet MS"/>
                <a:hlinkClick r:id="rId6">
                  <a:extLst>
                    <a:ext uri="{A12FA001-AC4F-418D-AE19-62706E023703}">
                      <ahyp:hlinkClr xmlns:ahyp="http://schemas.microsoft.com/office/drawing/2018/hyperlinkcolor" val="tx"/>
                    </a:ext>
                  </a:extLst>
                </a:hlinkClick>
              </a:rPr>
              <a:t>New Report: Every Dollar Invested in U.S. School Meal Programs Provides $2 in Health and Economic Equity Benefits</a:t>
            </a:r>
            <a:r>
              <a:rPr lang="en-US" sz="2600" b="0" i="0" dirty="0">
                <a:solidFill>
                  <a:srgbClr val="222222"/>
                </a:solidFill>
                <a:latin typeface="Trebuchet MS"/>
                <a:ea typeface="Trebuchet MS"/>
                <a:cs typeface="Trebuchet MS"/>
                <a:sym typeface="Trebuchet MS"/>
              </a:rPr>
              <a:t>:  A new report by The Rockefeller Foundation and the Center for Good Food Purchasing finds that every dollar invested in U.S. school meal programs provides more than $2 in benefits to society. The report, titled "True Cost of Food: School Meals Case Study," found that school meal programs generate nearly $40 billion in human health and economic benefits annually</a:t>
            </a:r>
            <a:endParaRPr sz="2600" dirty="0">
              <a:solidFill>
                <a:srgbClr val="222222"/>
              </a:solidFill>
              <a:latin typeface="Trebuchet MS"/>
              <a:ea typeface="Trebuchet MS"/>
              <a:cs typeface="Trebuchet MS"/>
              <a:sym typeface="Trebuchet MS"/>
            </a:endParaRPr>
          </a:p>
        </p:txBody>
      </p:sp>
      <p:sp>
        <p:nvSpPr>
          <p:cNvPr id="1154" name="Google Shape;1154;p92"/>
          <p:cNvSpPr txBox="1"/>
          <p:nvPr/>
        </p:nvSpPr>
        <p:spPr>
          <a:xfrm>
            <a:off x="532806" y="813347"/>
            <a:ext cx="11796354" cy="939254"/>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lt1"/>
              </a:buClr>
              <a:buSzPts val="2222"/>
              <a:buFont typeface="Arial"/>
              <a:buNone/>
            </a:pPr>
            <a:r>
              <a:rPr lang="en-US" sz="4800" b="1" i="1" u="none" strike="noStrike" cap="none">
                <a:solidFill>
                  <a:srgbClr val="2D348E"/>
                </a:solidFill>
                <a:latin typeface="Trebuchet MS"/>
                <a:ea typeface="Trebuchet MS"/>
                <a:cs typeface="Trebuchet MS"/>
                <a:sym typeface="Trebuchet MS"/>
              </a:rPr>
              <a:t>SROI Examples</a:t>
            </a:r>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1158"/>
        <p:cNvGrpSpPr/>
        <p:nvPr/>
      </p:nvGrpSpPr>
      <p:grpSpPr>
        <a:xfrm>
          <a:off x="0" y="0"/>
          <a:ext cx="0" cy="0"/>
          <a:chOff x="0" y="0"/>
          <a:chExt cx="0" cy="0"/>
        </a:xfrm>
      </p:grpSpPr>
      <p:sp>
        <p:nvSpPr>
          <p:cNvPr id="1159" name="Google Shape;1159;p93"/>
          <p:cNvSpPr txBox="1">
            <a:spLocks noGrp="1"/>
          </p:cNvSpPr>
          <p:nvPr>
            <p:ph type="sldNum" idx="12"/>
          </p:nvPr>
        </p:nvSpPr>
        <p:spPr>
          <a:xfrm>
            <a:off x="12169648" y="9007124"/>
            <a:ext cx="780300" cy="746700"/>
          </a:xfrm>
          <a:prstGeom prst="rect">
            <a:avLst/>
          </a:prstGeom>
          <a:noFill/>
          <a:ln>
            <a:noFill/>
          </a:ln>
        </p:spPr>
        <p:txBody>
          <a:bodyPr spcFirstLastPara="1" wrap="square" lIns="130025" tIns="130025" rIns="130025" bIns="130025" anchor="t" anchorCtr="0">
            <a:noAutofit/>
          </a:bodyPr>
          <a:lstStyle/>
          <a:p>
            <a:pPr marL="0" lvl="0" indent="0" algn="r" rtl="0">
              <a:lnSpc>
                <a:spcPct val="100000"/>
              </a:lnSpc>
              <a:spcBef>
                <a:spcPts val="0"/>
              </a:spcBef>
              <a:spcAft>
                <a:spcPts val="0"/>
              </a:spcAft>
              <a:buSzPts val="1800"/>
              <a:buNone/>
            </a:pPr>
            <a:fld id="{00000000-1234-1234-1234-123412341234}" type="slidenum">
              <a:rPr lang="en-US"/>
              <a:t>71</a:t>
            </a:fld>
            <a:endParaRPr/>
          </a:p>
        </p:txBody>
      </p:sp>
      <p:pic>
        <p:nvPicPr>
          <p:cNvPr id="1160" name="Google Shape;1160;p93"/>
          <p:cNvPicPr preferRelativeResize="0"/>
          <p:nvPr/>
        </p:nvPicPr>
        <p:blipFill rotWithShape="1">
          <a:blip r:embed="rId3">
            <a:alphaModFix/>
          </a:blip>
          <a:srcRect/>
          <a:stretch/>
        </p:blipFill>
        <p:spPr>
          <a:xfrm>
            <a:off x="11233434" y="190500"/>
            <a:ext cx="1431253" cy="685800"/>
          </a:xfrm>
          <a:prstGeom prst="rect">
            <a:avLst/>
          </a:prstGeom>
          <a:noFill/>
          <a:ln>
            <a:noFill/>
          </a:ln>
        </p:spPr>
      </p:pic>
      <p:grpSp>
        <p:nvGrpSpPr>
          <p:cNvPr id="1161" name="Google Shape;1161;p93"/>
          <p:cNvGrpSpPr/>
          <p:nvPr/>
        </p:nvGrpSpPr>
        <p:grpSpPr>
          <a:xfrm>
            <a:off x="8102600" y="8833926"/>
            <a:ext cx="4343399" cy="835928"/>
            <a:chOff x="8102600" y="8841472"/>
            <a:chExt cx="4343399" cy="835928"/>
          </a:xfrm>
        </p:grpSpPr>
        <p:pic>
          <p:nvPicPr>
            <p:cNvPr id="1162" name="Google Shape;1162;p93"/>
            <p:cNvPicPr preferRelativeResize="0"/>
            <p:nvPr/>
          </p:nvPicPr>
          <p:blipFill rotWithShape="1">
            <a:blip r:embed="rId3">
              <a:alphaModFix/>
            </a:blip>
            <a:srcRect/>
            <a:stretch/>
          </p:blipFill>
          <p:spPr>
            <a:xfrm>
              <a:off x="11014746" y="8991600"/>
              <a:ext cx="1431253" cy="685800"/>
            </a:xfrm>
            <a:prstGeom prst="rect">
              <a:avLst/>
            </a:prstGeom>
            <a:noFill/>
            <a:ln>
              <a:noFill/>
            </a:ln>
          </p:spPr>
        </p:pic>
        <p:sp>
          <p:nvSpPr>
            <p:cNvPr id="1163" name="Google Shape;1163;p93"/>
            <p:cNvSpPr txBox="1"/>
            <p:nvPr/>
          </p:nvSpPr>
          <p:spPr>
            <a:xfrm>
              <a:off x="8102600" y="8841472"/>
              <a:ext cx="2634325"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C0D0E"/>
                  </a:solidFill>
                  <a:latin typeface="Trebuchet MS"/>
                  <a:ea typeface="Trebuchet MS"/>
                  <a:cs typeface="Trebuchet MS"/>
                  <a:sym typeface="Trebuchet MS"/>
                </a:rPr>
                <a:t>Colorado Community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C0D0E"/>
                  </a:solidFill>
                  <a:latin typeface="Trebuchet MS"/>
                  <a:ea typeface="Trebuchet MS"/>
                  <a:cs typeface="Trebuchet MS"/>
                  <a:sym typeface="Trebuchet MS"/>
                </a:rPr>
                <a:t>Action Association</a:t>
              </a:r>
              <a:endParaRPr sz="1400" b="0" i="0" u="none" strike="noStrike" cap="none">
                <a:solidFill>
                  <a:srgbClr val="000000"/>
                </a:solidFill>
                <a:latin typeface="Arial"/>
                <a:ea typeface="Arial"/>
                <a:cs typeface="Arial"/>
                <a:sym typeface="Arial"/>
              </a:endParaRPr>
            </a:p>
          </p:txBody>
        </p:sp>
        <p:cxnSp>
          <p:nvCxnSpPr>
            <p:cNvPr id="1164" name="Google Shape;1164;p93"/>
            <p:cNvCxnSpPr/>
            <p:nvPr/>
          </p:nvCxnSpPr>
          <p:spPr>
            <a:xfrm>
              <a:off x="10859677" y="9046464"/>
              <a:ext cx="0" cy="598318"/>
            </a:xfrm>
            <a:prstGeom prst="straightConnector1">
              <a:avLst/>
            </a:prstGeom>
            <a:solidFill>
              <a:srgbClr val="14943F"/>
            </a:solidFill>
            <a:ln w="15875" cap="flat" cmpd="sng">
              <a:solidFill>
                <a:srgbClr val="000000"/>
              </a:solidFill>
              <a:prstDash val="solid"/>
              <a:miter lim="0"/>
              <a:headEnd type="none" w="sm" len="sm"/>
              <a:tailEnd type="none" w="sm" len="sm"/>
            </a:ln>
          </p:spPr>
        </p:cxnSp>
      </p:grpSp>
      <p:sp>
        <p:nvSpPr>
          <p:cNvPr id="1165" name="Google Shape;1165;p93"/>
          <p:cNvSpPr txBox="1">
            <a:spLocks noGrp="1"/>
          </p:cNvSpPr>
          <p:nvPr>
            <p:ph type="title"/>
          </p:nvPr>
        </p:nvSpPr>
        <p:spPr>
          <a:xfrm>
            <a:off x="757572" y="1024720"/>
            <a:ext cx="10972800" cy="1213513"/>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SzPts val="1400"/>
              <a:buNone/>
            </a:pPr>
            <a:r>
              <a:rPr lang="en-US" b="1">
                <a:solidFill>
                  <a:srgbClr val="2D348E"/>
                </a:solidFill>
              </a:rPr>
              <a:t>ACTIVITY</a:t>
            </a:r>
            <a:endParaRPr/>
          </a:p>
        </p:txBody>
      </p:sp>
      <p:sp>
        <p:nvSpPr>
          <p:cNvPr id="1166" name="Google Shape;1166;p93"/>
          <p:cNvSpPr txBox="1"/>
          <p:nvPr/>
        </p:nvSpPr>
        <p:spPr>
          <a:xfrm>
            <a:off x="1744052" y="3137554"/>
            <a:ext cx="9158700" cy="3478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4400" b="0" i="0" u="none" strike="noStrike" cap="none">
                <a:solidFill>
                  <a:srgbClr val="000000"/>
                </a:solidFill>
                <a:latin typeface="Trebuchet MS"/>
                <a:ea typeface="Trebuchet MS"/>
                <a:cs typeface="Trebuchet MS"/>
                <a:sym typeface="Trebuchet MS"/>
              </a:rPr>
              <a:t>Large Group Discussion:</a:t>
            </a:r>
            <a:endParaRPr sz="4400" b="0" i="0" u="none" strike="noStrike" cap="none">
              <a:solidFill>
                <a:srgbClr val="000000"/>
              </a:solidFill>
              <a:latin typeface="Trebuchet MS"/>
              <a:ea typeface="Trebuchet MS"/>
              <a:cs typeface="Trebuchet MS"/>
              <a:sym typeface="Trebuchet MS"/>
            </a:endParaRPr>
          </a:p>
          <a:p>
            <a:pPr marL="0" marR="0" lvl="0" indent="0" algn="ctr" rtl="0">
              <a:lnSpc>
                <a:spcPct val="100000"/>
              </a:lnSpc>
              <a:spcBef>
                <a:spcPts val="0"/>
              </a:spcBef>
              <a:spcAft>
                <a:spcPts val="0"/>
              </a:spcAft>
              <a:buNone/>
            </a:pPr>
            <a:endParaRPr sz="4400">
              <a:latin typeface="Trebuchet MS"/>
              <a:ea typeface="Trebuchet MS"/>
              <a:cs typeface="Trebuchet MS"/>
              <a:sym typeface="Trebuchet MS"/>
            </a:endParaRPr>
          </a:p>
          <a:p>
            <a:pPr marL="0" lvl="0" indent="0" algn="ctr" rtl="0">
              <a:spcBef>
                <a:spcPts val="0"/>
              </a:spcBef>
              <a:spcAft>
                <a:spcPts val="0"/>
              </a:spcAft>
              <a:buNone/>
            </a:pPr>
            <a:r>
              <a:rPr lang="en-US" sz="4400" b="1">
                <a:latin typeface="Trebuchet MS"/>
                <a:ea typeface="Trebuchet MS"/>
                <a:cs typeface="Trebuchet MS"/>
                <a:sym typeface="Trebuchet MS"/>
              </a:rPr>
              <a:t>What Services/Strategies might lend well to SROI calculation?</a:t>
            </a:r>
            <a:endParaRPr/>
          </a:p>
          <a:p>
            <a:pPr marL="0" marR="0" lvl="0" indent="0" algn="ctr" rtl="0">
              <a:lnSpc>
                <a:spcPct val="100000"/>
              </a:lnSpc>
              <a:spcBef>
                <a:spcPts val="0"/>
              </a:spcBef>
              <a:spcAft>
                <a:spcPts val="0"/>
              </a:spcAft>
              <a:buNone/>
            </a:pPr>
            <a:endParaRPr sz="4400">
              <a:latin typeface="Trebuchet MS"/>
              <a:ea typeface="Trebuchet MS"/>
              <a:cs typeface="Trebuchet MS"/>
              <a:sym typeface="Trebuchet MS"/>
            </a:endParaRPr>
          </a:p>
        </p:txBody>
      </p:sp>
      <p:grpSp>
        <p:nvGrpSpPr>
          <p:cNvPr id="1167" name="Google Shape;1167;p93"/>
          <p:cNvGrpSpPr/>
          <p:nvPr/>
        </p:nvGrpSpPr>
        <p:grpSpPr>
          <a:xfrm>
            <a:off x="8102600" y="8841472"/>
            <a:ext cx="4343399" cy="835928"/>
            <a:chOff x="8102600" y="8841472"/>
            <a:chExt cx="4343399" cy="835928"/>
          </a:xfrm>
        </p:grpSpPr>
        <p:pic>
          <p:nvPicPr>
            <p:cNvPr id="1168" name="Google Shape;1168;p93"/>
            <p:cNvPicPr preferRelativeResize="0"/>
            <p:nvPr/>
          </p:nvPicPr>
          <p:blipFill rotWithShape="1">
            <a:blip r:embed="rId3">
              <a:alphaModFix/>
            </a:blip>
            <a:srcRect/>
            <a:stretch/>
          </p:blipFill>
          <p:spPr>
            <a:xfrm>
              <a:off x="11014746" y="8991600"/>
              <a:ext cx="1431253" cy="685800"/>
            </a:xfrm>
            <a:prstGeom prst="rect">
              <a:avLst/>
            </a:prstGeom>
            <a:noFill/>
            <a:ln>
              <a:noFill/>
            </a:ln>
          </p:spPr>
        </p:pic>
        <p:sp>
          <p:nvSpPr>
            <p:cNvPr id="1169" name="Google Shape;1169;p93"/>
            <p:cNvSpPr txBox="1"/>
            <p:nvPr/>
          </p:nvSpPr>
          <p:spPr>
            <a:xfrm>
              <a:off x="8102600" y="8841472"/>
              <a:ext cx="2634325"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C0D0E"/>
                  </a:solidFill>
                  <a:latin typeface="Trebuchet MS"/>
                  <a:ea typeface="Trebuchet MS"/>
                  <a:cs typeface="Trebuchet MS"/>
                  <a:sym typeface="Trebuchet MS"/>
                </a:rPr>
                <a:t>Colorado Community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C0D0E"/>
                  </a:solidFill>
                  <a:latin typeface="Trebuchet MS"/>
                  <a:ea typeface="Trebuchet MS"/>
                  <a:cs typeface="Trebuchet MS"/>
                  <a:sym typeface="Trebuchet MS"/>
                </a:rPr>
                <a:t>Action Association</a:t>
              </a:r>
              <a:endParaRPr sz="1400" b="0" i="0" u="none" strike="noStrike" cap="none">
                <a:solidFill>
                  <a:srgbClr val="000000"/>
                </a:solidFill>
                <a:latin typeface="Arial"/>
                <a:ea typeface="Arial"/>
                <a:cs typeface="Arial"/>
                <a:sym typeface="Arial"/>
              </a:endParaRPr>
            </a:p>
          </p:txBody>
        </p:sp>
        <p:cxnSp>
          <p:nvCxnSpPr>
            <p:cNvPr id="1170" name="Google Shape;1170;p93"/>
            <p:cNvCxnSpPr/>
            <p:nvPr/>
          </p:nvCxnSpPr>
          <p:spPr>
            <a:xfrm>
              <a:off x="10859677" y="9046464"/>
              <a:ext cx="0" cy="598318"/>
            </a:xfrm>
            <a:prstGeom prst="straightConnector1">
              <a:avLst/>
            </a:prstGeom>
            <a:solidFill>
              <a:srgbClr val="14943F"/>
            </a:solidFill>
            <a:ln w="15875" cap="flat" cmpd="sng">
              <a:solidFill>
                <a:srgbClr val="000000"/>
              </a:solidFill>
              <a:prstDash val="solid"/>
              <a:miter lim="0"/>
              <a:headEnd type="none" w="sm" len="sm"/>
              <a:tailEnd type="none" w="sm" len="sm"/>
            </a:ln>
          </p:spPr>
        </p:cxnSp>
      </p:gr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1174"/>
        <p:cNvGrpSpPr/>
        <p:nvPr/>
      </p:nvGrpSpPr>
      <p:grpSpPr>
        <a:xfrm>
          <a:off x="0" y="0"/>
          <a:ext cx="0" cy="0"/>
          <a:chOff x="0" y="0"/>
          <a:chExt cx="0" cy="0"/>
        </a:xfrm>
      </p:grpSpPr>
      <p:pic>
        <p:nvPicPr>
          <p:cNvPr id="1175" name="Google Shape;1175;p49"/>
          <p:cNvPicPr preferRelativeResize="0"/>
          <p:nvPr/>
        </p:nvPicPr>
        <p:blipFill rotWithShape="1">
          <a:blip r:embed="rId3">
            <a:alphaModFix/>
          </a:blip>
          <a:srcRect/>
          <a:stretch/>
        </p:blipFill>
        <p:spPr>
          <a:xfrm>
            <a:off x="0" y="0"/>
            <a:ext cx="13004798" cy="8610600"/>
          </a:xfrm>
          <a:prstGeom prst="rect">
            <a:avLst/>
          </a:prstGeom>
          <a:noFill/>
          <a:ln>
            <a:noFill/>
          </a:ln>
        </p:spPr>
      </p:pic>
      <p:sp>
        <p:nvSpPr>
          <p:cNvPr id="1176" name="Google Shape;1176;p49"/>
          <p:cNvSpPr txBox="1">
            <a:spLocks noGrp="1"/>
          </p:cNvSpPr>
          <p:nvPr>
            <p:ph type="sldNum" idx="12"/>
          </p:nvPr>
        </p:nvSpPr>
        <p:spPr>
          <a:xfrm>
            <a:off x="12169648" y="9007124"/>
            <a:ext cx="780300" cy="746700"/>
          </a:xfrm>
          <a:prstGeom prst="rect">
            <a:avLst/>
          </a:prstGeom>
          <a:noFill/>
          <a:ln>
            <a:noFill/>
          </a:ln>
        </p:spPr>
        <p:txBody>
          <a:bodyPr spcFirstLastPara="1" wrap="square" lIns="130025" tIns="130025" rIns="130025" bIns="130025" anchor="t" anchorCtr="0">
            <a:noAutofit/>
          </a:bodyPr>
          <a:lstStyle/>
          <a:p>
            <a:pPr marL="0" lvl="0" indent="0" algn="r" rtl="0">
              <a:lnSpc>
                <a:spcPct val="100000"/>
              </a:lnSpc>
              <a:spcBef>
                <a:spcPts val="0"/>
              </a:spcBef>
              <a:spcAft>
                <a:spcPts val="0"/>
              </a:spcAft>
              <a:buSzPts val="1800"/>
              <a:buNone/>
            </a:pPr>
            <a:fld id="{00000000-1234-1234-1234-123412341234}" type="slidenum">
              <a:rPr lang="en-US"/>
              <a:t>72</a:t>
            </a:fld>
            <a:endParaRPr/>
          </a:p>
        </p:txBody>
      </p:sp>
      <p:grpSp>
        <p:nvGrpSpPr>
          <p:cNvPr id="1177" name="Google Shape;1177;p49"/>
          <p:cNvGrpSpPr/>
          <p:nvPr/>
        </p:nvGrpSpPr>
        <p:grpSpPr>
          <a:xfrm>
            <a:off x="8102600" y="8841472"/>
            <a:ext cx="4343399" cy="835928"/>
            <a:chOff x="8102600" y="8841472"/>
            <a:chExt cx="4343399" cy="835928"/>
          </a:xfrm>
        </p:grpSpPr>
        <p:pic>
          <p:nvPicPr>
            <p:cNvPr id="1178" name="Google Shape;1178;p49"/>
            <p:cNvPicPr preferRelativeResize="0"/>
            <p:nvPr/>
          </p:nvPicPr>
          <p:blipFill rotWithShape="1">
            <a:blip r:embed="rId4">
              <a:alphaModFix/>
            </a:blip>
            <a:srcRect/>
            <a:stretch/>
          </p:blipFill>
          <p:spPr>
            <a:xfrm>
              <a:off x="11014746" y="8991600"/>
              <a:ext cx="1431253" cy="685800"/>
            </a:xfrm>
            <a:prstGeom prst="rect">
              <a:avLst/>
            </a:prstGeom>
            <a:noFill/>
            <a:ln>
              <a:noFill/>
            </a:ln>
          </p:spPr>
        </p:pic>
        <p:sp>
          <p:nvSpPr>
            <p:cNvPr id="1179" name="Google Shape;1179;p49"/>
            <p:cNvSpPr txBox="1"/>
            <p:nvPr/>
          </p:nvSpPr>
          <p:spPr>
            <a:xfrm>
              <a:off x="8102600" y="8841472"/>
              <a:ext cx="2634325"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C0D0E"/>
                  </a:solidFill>
                  <a:latin typeface="Trebuchet MS"/>
                  <a:ea typeface="Trebuchet MS"/>
                  <a:cs typeface="Trebuchet MS"/>
                  <a:sym typeface="Trebuchet MS"/>
                </a:rPr>
                <a:t>Colorado Community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C0D0E"/>
                  </a:solidFill>
                  <a:latin typeface="Trebuchet MS"/>
                  <a:ea typeface="Trebuchet MS"/>
                  <a:cs typeface="Trebuchet MS"/>
                  <a:sym typeface="Trebuchet MS"/>
                </a:rPr>
                <a:t>Action Association</a:t>
              </a:r>
              <a:endParaRPr sz="1400" b="0" i="0" u="none" strike="noStrike" cap="none">
                <a:solidFill>
                  <a:srgbClr val="000000"/>
                </a:solidFill>
                <a:latin typeface="Arial"/>
                <a:ea typeface="Arial"/>
                <a:cs typeface="Arial"/>
                <a:sym typeface="Arial"/>
              </a:endParaRPr>
            </a:p>
          </p:txBody>
        </p:sp>
        <p:cxnSp>
          <p:nvCxnSpPr>
            <p:cNvPr id="1180" name="Google Shape;1180;p49"/>
            <p:cNvCxnSpPr/>
            <p:nvPr/>
          </p:nvCxnSpPr>
          <p:spPr>
            <a:xfrm>
              <a:off x="10859677" y="9046464"/>
              <a:ext cx="0" cy="598318"/>
            </a:xfrm>
            <a:prstGeom prst="straightConnector1">
              <a:avLst/>
            </a:prstGeom>
            <a:solidFill>
              <a:srgbClr val="14943F"/>
            </a:solidFill>
            <a:ln w="15875" cap="flat" cmpd="sng">
              <a:solidFill>
                <a:srgbClr val="000000"/>
              </a:solidFill>
              <a:prstDash val="solid"/>
              <a:miter lim="0"/>
              <a:headEnd type="none" w="sm" len="sm"/>
              <a:tailEnd type="none" w="sm" len="sm"/>
            </a:ln>
          </p:spPr>
        </p:cxnSp>
      </p:gr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1184"/>
        <p:cNvGrpSpPr/>
        <p:nvPr/>
      </p:nvGrpSpPr>
      <p:grpSpPr>
        <a:xfrm>
          <a:off x="0" y="0"/>
          <a:ext cx="0" cy="0"/>
          <a:chOff x="0" y="0"/>
          <a:chExt cx="0" cy="0"/>
        </a:xfrm>
      </p:grpSpPr>
      <p:sp>
        <p:nvSpPr>
          <p:cNvPr id="1185" name="Google Shape;1185;p50"/>
          <p:cNvSpPr txBox="1"/>
          <p:nvPr/>
        </p:nvSpPr>
        <p:spPr>
          <a:xfrm>
            <a:off x="1" y="2209800"/>
            <a:ext cx="13004800" cy="6705376"/>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1200"/>
              </a:spcAft>
              <a:buClr>
                <a:srgbClr val="000000"/>
              </a:buClr>
              <a:buSzPts val="3200"/>
              <a:buFont typeface="Arial"/>
              <a:buChar char="•"/>
            </a:pPr>
            <a:r>
              <a:rPr lang="en-US" sz="3200" b="0" i="0" u="none" strike="noStrike" cap="none" dirty="0">
                <a:solidFill>
                  <a:srgbClr val="000000"/>
                </a:solidFill>
                <a:latin typeface="Trebuchet MS"/>
                <a:ea typeface="Trebuchet MS"/>
                <a:cs typeface="Trebuchet MS"/>
                <a:sym typeface="Trebuchet MS"/>
              </a:rPr>
              <a:t>As a network, we do not have a unified, standardized understanding of the changes that we expect to achieve.  </a:t>
            </a:r>
            <a:endParaRPr sz="3200" dirty="0">
              <a:latin typeface="Trebuchet MS"/>
              <a:ea typeface="Trebuchet MS"/>
              <a:cs typeface="Trebuchet MS"/>
              <a:sym typeface="Trebuchet MS"/>
            </a:endParaRPr>
          </a:p>
          <a:p>
            <a:pPr marL="342900" marR="0" lvl="0" indent="-342900" algn="l" rtl="0">
              <a:lnSpc>
                <a:spcPct val="100000"/>
              </a:lnSpc>
              <a:spcBef>
                <a:spcPts val="640"/>
              </a:spcBef>
              <a:spcAft>
                <a:spcPts val="1200"/>
              </a:spcAft>
              <a:buClr>
                <a:srgbClr val="000000"/>
              </a:buClr>
              <a:buSzPts val="3200"/>
              <a:buFont typeface="Arial"/>
              <a:buChar char="•"/>
            </a:pPr>
            <a:r>
              <a:rPr lang="en-US" sz="3200" b="0" i="0" u="none" strike="noStrike" cap="none" dirty="0">
                <a:solidFill>
                  <a:srgbClr val="000000"/>
                </a:solidFill>
                <a:latin typeface="Trebuchet MS"/>
                <a:ea typeface="Trebuchet MS"/>
                <a:cs typeface="Trebuchet MS"/>
                <a:sym typeface="Trebuchet MS"/>
              </a:rPr>
              <a:t>The </a:t>
            </a:r>
            <a:r>
              <a:rPr lang="en-US" sz="3200" b="0" i="0" u="sng" strike="noStrike" cap="none" dirty="0">
                <a:solidFill>
                  <a:srgbClr val="000000"/>
                </a:solidFill>
                <a:latin typeface="Trebuchet MS"/>
                <a:ea typeface="Trebuchet MS"/>
                <a:cs typeface="Trebuchet MS"/>
                <a:sym typeface="Trebuchet MS"/>
              </a:rPr>
              <a:t>National Goals</a:t>
            </a:r>
            <a:r>
              <a:rPr lang="en-US" sz="3200" b="0" i="0" u="none" strike="noStrike" cap="none" dirty="0">
                <a:solidFill>
                  <a:srgbClr val="000000"/>
                </a:solidFill>
                <a:latin typeface="Trebuchet MS"/>
                <a:ea typeface="Trebuchet MS"/>
                <a:cs typeface="Trebuchet MS"/>
                <a:sym typeface="Trebuchet MS"/>
              </a:rPr>
              <a:t> were designed to provide a framework for our work.</a:t>
            </a:r>
            <a:endParaRPr sz="3200" dirty="0">
              <a:latin typeface="Trebuchet MS"/>
              <a:ea typeface="Trebuchet MS"/>
              <a:cs typeface="Trebuchet MS"/>
              <a:sym typeface="Trebuchet MS"/>
            </a:endParaRPr>
          </a:p>
          <a:p>
            <a:pPr marL="342900" marR="0" lvl="0" indent="-342900" algn="l" rtl="0">
              <a:lnSpc>
                <a:spcPct val="100000"/>
              </a:lnSpc>
              <a:spcBef>
                <a:spcPts val="640"/>
              </a:spcBef>
              <a:spcAft>
                <a:spcPts val="1200"/>
              </a:spcAft>
              <a:buClr>
                <a:srgbClr val="000000"/>
              </a:buClr>
              <a:buSzPts val="3200"/>
              <a:buFont typeface="Arial"/>
              <a:buChar char="•"/>
            </a:pPr>
            <a:r>
              <a:rPr lang="en-US" sz="3200" b="0" i="0" u="none" strike="noStrike" cap="none" dirty="0">
                <a:solidFill>
                  <a:srgbClr val="000000"/>
                </a:solidFill>
                <a:latin typeface="Trebuchet MS"/>
                <a:ea typeface="Trebuchet MS"/>
                <a:cs typeface="Trebuchet MS"/>
                <a:sym typeface="Trebuchet MS"/>
              </a:rPr>
              <a:t>However, they are not universally used by agencies to guide the planning, implementation and analysis phases of ROMA. </a:t>
            </a:r>
            <a:endParaRPr sz="3200" dirty="0">
              <a:latin typeface="Trebuchet MS"/>
              <a:ea typeface="Trebuchet MS"/>
              <a:cs typeface="Trebuchet MS"/>
              <a:sym typeface="Trebuchet MS"/>
            </a:endParaRPr>
          </a:p>
          <a:p>
            <a:pPr marL="342900" marR="0" lvl="0" indent="-342900" algn="l" rtl="0">
              <a:lnSpc>
                <a:spcPct val="100000"/>
              </a:lnSpc>
              <a:spcBef>
                <a:spcPts val="640"/>
              </a:spcBef>
              <a:spcAft>
                <a:spcPts val="1200"/>
              </a:spcAft>
              <a:buClr>
                <a:srgbClr val="000000"/>
              </a:buClr>
              <a:buSzPts val="3200"/>
              <a:buFont typeface="Arial"/>
              <a:buChar char="•"/>
            </a:pPr>
            <a:r>
              <a:rPr lang="en-US" sz="3200" b="0" i="0" u="none" strike="noStrike" cap="none" dirty="0">
                <a:solidFill>
                  <a:srgbClr val="000000"/>
                </a:solidFill>
                <a:latin typeface="Trebuchet MS"/>
                <a:ea typeface="Trebuchet MS"/>
                <a:cs typeface="Trebuchet MS"/>
                <a:sym typeface="Trebuchet MS"/>
              </a:rPr>
              <a:t>And they are not actually measured.</a:t>
            </a:r>
          </a:p>
          <a:p>
            <a:pPr marL="342900" marR="0" lvl="0" indent="-342900" algn="l" rtl="0">
              <a:lnSpc>
                <a:spcPct val="100000"/>
              </a:lnSpc>
              <a:spcBef>
                <a:spcPts val="640"/>
              </a:spcBef>
              <a:spcAft>
                <a:spcPts val="0"/>
              </a:spcAft>
              <a:buClr>
                <a:srgbClr val="000000"/>
              </a:buClr>
              <a:buSzPts val="3200"/>
              <a:buFont typeface="Arial"/>
              <a:buChar char="•"/>
            </a:pPr>
            <a:endParaRPr lang="en-US" sz="3200" dirty="0">
              <a:latin typeface="Trebuchet MS"/>
              <a:ea typeface="Trebuchet MS"/>
              <a:cs typeface="Trebuchet MS"/>
              <a:sym typeface="Trebuchet MS"/>
            </a:endParaRPr>
          </a:p>
          <a:p>
            <a:pPr marR="0" lvl="0" algn="l" rtl="0">
              <a:lnSpc>
                <a:spcPct val="100000"/>
              </a:lnSpc>
              <a:spcBef>
                <a:spcPts val="640"/>
              </a:spcBef>
              <a:spcAft>
                <a:spcPts val="0"/>
              </a:spcAft>
              <a:buClr>
                <a:srgbClr val="000000"/>
              </a:buClr>
              <a:buSzPts val="3200"/>
            </a:pPr>
            <a:endParaRPr lang="en-US" sz="3200" dirty="0">
              <a:latin typeface="Trebuchet MS"/>
              <a:ea typeface="Trebuchet MS"/>
              <a:cs typeface="Trebuchet MS"/>
              <a:sym typeface="Trebuchet MS"/>
            </a:endParaRPr>
          </a:p>
          <a:p>
            <a:pPr marR="0" lvl="0" algn="ctr" rtl="0">
              <a:lnSpc>
                <a:spcPct val="100000"/>
              </a:lnSpc>
              <a:spcBef>
                <a:spcPts val="640"/>
              </a:spcBef>
              <a:spcAft>
                <a:spcPts val="0"/>
              </a:spcAft>
              <a:buClr>
                <a:srgbClr val="000000"/>
              </a:buClr>
              <a:buSzPts val="3200"/>
            </a:pPr>
            <a:r>
              <a:rPr lang="en-US" sz="3200" b="1" i="0" u="none" strike="noStrike" cap="none" dirty="0">
                <a:solidFill>
                  <a:schemeClr val="tx2"/>
                </a:solidFill>
                <a:latin typeface="Trebuchet MS"/>
                <a:ea typeface="Trebuchet MS"/>
                <a:cs typeface="Trebuchet MS"/>
                <a:sym typeface="Trebuchet MS"/>
              </a:rPr>
              <a:t>Large Group Discussion: What would it take for an average customer to not need the services of your agency?</a:t>
            </a:r>
            <a:endParaRPr sz="3200" b="1" i="0" u="none" strike="noStrike" cap="none" dirty="0">
              <a:solidFill>
                <a:schemeClr val="tx2"/>
              </a:solidFill>
              <a:latin typeface="Trebuchet MS"/>
              <a:ea typeface="Trebuchet MS"/>
              <a:cs typeface="Trebuchet MS"/>
              <a:sym typeface="Trebuchet MS"/>
            </a:endParaRPr>
          </a:p>
        </p:txBody>
      </p:sp>
      <p:sp>
        <p:nvSpPr>
          <p:cNvPr id="1186" name="Google Shape;1186;p50"/>
          <p:cNvSpPr txBox="1"/>
          <p:nvPr/>
        </p:nvSpPr>
        <p:spPr>
          <a:xfrm>
            <a:off x="1633872" y="660400"/>
            <a:ext cx="10083800" cy="1371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400"/>
              <a:buFont typeface="Times New Roman"/>
              <a:buNone/>
            </a:pPr>
            <a:r>
              <a:rPr lang="en-US" sz="5400" b="1" i="1" u="none" strike="noStrike" cap="none">
                <a:solidFill>
                  <a:srgbClr val="2D348E"/>
                </a:solidFill>
                <a:latin typeface="Trebuchet MS"/>
                <a:ea typeface="Trebuchet MS"/>
                <a:cs typeface="Trebuchet MS"/>
                <a:sym typeface="Trebuchet MS"/>
              </a:rPr>
              <a:t>Need for a Local Theory of Change</a:t>
            </a:r>
            <a:endParaRPr sz="5400" b="1" i="1" u="none" strike="noStrike" cap="none">
              <a:solidFill>
                <a:srgbClr val="2D348E"/>
              </a:solidFill>
              <a:latin typeface="Trebuchet MS"/>
              <a:ea typeface="Trebuchet MS"/>
              <a:cs typeface="Trebuchet MS"/>
              <a:sym typeface="Trebuchet MS"/>
            </a:endParaRPr>
          </a:p>
        </p:txBody>
      </p:sp>
      <p:sp>
        <p:nvSpPr>
          <p:cNvPr id="1187" name="Google Shape;1187;p50"/>
          <p:cNvSpPr txBox="1">
            <a:spLocks noGrp="1"/>
          </p:cNvSpPr>
          <p:nvPr>
            <p:ph type="sldNum" idx="12"/>
          </p:nvPr>
        </p:nvSpPr>
        <p:spPr>
          <a:xfrm>
            <a:off x="12169648" y="9007124"/>
            <a:ext cx="780300" cy="746700"/>
          </a:xfrm>
          <a:prstGeom prst="rect">
            <a:avLst/>
          </a:prstGeom>
          <a:noFill/>
          <a:ln>
            <a:noFill/>
          </a:ln>
        </p:spPr>
        <p:txBody>
          <a:bodyPr spcFirstLastPara="1" wrap="square" lIns="130025" tIns="130025" rIns="130025" bIns="130025" anchor="t" anchorCtr="0">
            <a:noAutofit/>
          </a:bodyPr>
          <a:lstStyle/>
          <a:p>
            <a:pPr marL="0" lvl="0" indent="0" algn="r" rtl="0">
              <a:lnSpc>
                <a:spcPct val="100000"/>
              </a:lnSpc>
              <a:spcBef>
                <a:spcPts val="0"/>
              </a:spcBef>
              <a:spcAft>
                <a:spcPts val="0"/>
              </a:spcAft>
              <a:buSzPts val="1800"/>
              <a:buNone/>
            </a:pPr>
            <a:fld id="{00000000-1234-1234-1234-123412341234}" type="slidenum">
              <a:rPr lang="en-US"/>
              <a:t>73</a:t>
            </a:fld>
            <a:endParaRPr/>
          </a:p>
        </p:txBody>
      </p:sp>
      <p:pic>
        <p:nvPicPr>
          <p:cNvPr id="1188" name="Google Shape;1188;p50"/>
          <p:cNvPicPr preferRelativeResize="0"/>
          <p:nvPr/>
        </p:nvPicPr>
        <p:blipFill rotWithShape="1">
          <a:blip r:embed="rId3">
            <a:alphaModFix/>
          </a:blip>
          <a:srcRect/>
          <a:stretch/>
        </p:blipFill>
        <p:spPr>
          <a:xfrm>
            <a:off x="11233434" y="190500"/>
            <a:ext cx="1431253" cy="685800"/>
          </a:xfrm>
          <a:prstGeom prst="rect">
            <a:avLst/>
          </a:prstGeom>
          <a:noFill/>
          <a:ln>
            <a:noFill/>
          </a:ln>
        </p:spPr>
      </p:pic>
      <p:grpSp>
        <p:nvGrpSpPr>
          <p:cNvPr id="1189" name="Google Shape;1189;p50"/>
          <p:cNvGrpSpPr/>
          <p:nvPr/>
        </p:nvGrpSpPr>
        <p:grpSpPr>
          <a:xfrm>
            <a:off x="8102600" y="8841472"/>
            <a:ext cx="4343399" cy="835928"/>
            <a:chOff x="8102600" y="8841472"/>
            <a:chExt cx="4343399" cy="835928"/>
          </a:xfrm>
        </p:grpSpPr>
        <p:pic>
          <p:nvPicPr>
            <p:cNvPr id="1190" name="Google Shape;1190;p50"/>
            <p:cNvPicPr preferRelativeResize="0"/>
            <p:nvPr/>
          </p:nvPicPr>
          <p:blipFill rotWithShape="1">
            <a:blip r:embed="rId3">
              <a:alphaModFix/>
            </a:blip>
            <a:srcRect/>
            <a:stretch/>
          </p:blipFill>
          <p:spPr>
            <a:xfrm>
              <a:off x="11014746" y="8991600"/>
              <a:ext cx="1431253" cy="685800"/>
            </a:xfrm>
            <a:prstGeom prst="rect">
              <a:avLst/>
            </a:prstGeom>
            <a:noFill/>
            <a:ln>
              <a:noFill/>
            </a:ln>
          </p:spPr>
        </p:pic>
        <p:sp>
          <p:nvSpPr>
            <p:cNvPr id="1191" name="Google Shape;1191;p50"/>
            <p:cNvSpPr txBox="1"/>
            <p:nvPr/>
          </p:nvSpPr>
          <p:spPr>
            <a:xfrm>
              <a:off x="8102600" y="8841472"/>
              <a:ext cx="2634325"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C0D0E"/>
                  </a:solidFill>
                  <a:latin typeface="Trebuchet MS"/>
                  <a:ea typeface="Trebuchet MS"/>
                  <a:cs typeface="Trebuchet MS"/>
                  <a:sym typeface="Trebuchet MS"/>
                </a:rPr>
                <a:t>Colorado Community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C0D0E"/>
                  </a:solidFill>
                  <a:latin typeface="Trebuchet MS"/>
                  <a:ea typeface="Trebuchet MS"/>
                  <a:cs typeface="Trebuchet MS"/>
                  <a:sym typeface="Trebuchet MS"/>
                </a:rPr>
                <a:t>Action Association</a:t>
              </a:r>
              <a:endParaRPr sz="1400" b="0" i="0" u="none" strike="noStrike" cap="none">
                <a:solidFill>
                  <a:srgbClr val="000000"/>
                </a:solidFill>
                <a:latin typeface="Arial"/>
                <a:ea typeface="Arial"/>
                <a:cs typeface="Arial"/>
                <a:sym typeface="Arial"/>
              </a:endParaRPr>
            </a:p>
          </p:txBody>
        </p:sp>
        <p:cxnSp>
          <p:nvCxnSpPr>
            <p:cNvPr id="1192" name="Google Shape;1192;p50"/>
            <p:cNvCxnSpPr/>
            <p:nvPr/>
          </p:nvCxnSpPr>
          <p:spPr>
            <a:xfrm>
              <a:off x="10859677" y="9046464"/>
              <a:ext cx="0" cy="598318"/>
            </a:xfrm>
            <a:prstGeom prst="straightConnector1">
              <a:avLst/>
            </a:prstGeom>
            <a:solidFill>
              <a:srgbClr val="14943F"/>
            </a:solidFill>
            <a:ln w="15875" cap="flat" cmpd="sng">
              <a:solidFill>
                <a:srgbClr val="000000"/>
              </a:solidFill>
              <a:prstDash val="solid"/>
              <a:miter lim="0"/>
              <a:headEnd type="none" w="sm" len="sm"/>
              <a:tailEnd type="none" w="sm" len="sm"/>
            </a:ln>
          </p:spPr>
        </p:cxnSp>
      </p:gr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1196"/>
        <p:cNvGrpSpPr/>
        <p:nvPr/>
      </p:nvGrpSpPr>
      <p:grpSpPr>
        <a:xfrm>
          <a:off x="0" y="0"/>
          <a:ext cx="0" cy="0"/>
          <a:chOff x="0" y="0"/>
          <a:chExt cx="0" cy="0"/>
        </a:xfrm>
      </p:grpSpPr>
      <p:sp>
        <p:nvSpPr>
          <p:cNvPr id="1197" name="Google Shape;1197;p51"/>
          <p:cNvSpPr txBox="1"/>
          <p:nvPr/>
        </p:nvSpPr>
        <p:spPr>
          <a:xfrm>
            <a:off x="438962" y="1437696"/>
            <a:ext cx="12510986" cy="1047750"/>
          </a:xfrm>
          <a:prstGeom prst="rect">
            <a:avLst/>
          </a:prstGeom>
          <a:noFill/>
          <a:ln>
            <a:noFill/>
          </a:ln>
        </p:spPr>
        <p:txBody>
          <a:bodyPr spcFirstLastPara="1" wrap="square" lIns="91425" tIns="45700" rIns="91425" bIns="45700" anchor="t" anchorCtr="0">
            <a:normAutofit/>
          </a:bodyPr>
          <a:lstStyle/>
          <a:p>
            <a:pPr marL="342900" marR="0" lvl="0" indent="-342900" algn="l" rtl="0">
              <a:lnSpc>
                <a:spcPct val="100000"/>
              </a:lnSpc>
              <a:spcBef>
                <a:spcPts val="0"/>
              </a:spcBef>
              <a:spcAft>
                <a:spcPts val="0"/>
              </a:spcAft>
              <a:buClr>
                <a:srgbClr val="000000"/>
              </a:buClr>
              <a:buSzPts val="2400"/>
              <a:buFont typeface="Arial"/>
              <a:buChar char="•"/>
            </a:pPr>
            <a:r>
              <a:rPr lang="en-US" sz="2800" b="0" i="0" u="none" strike="noStrike" cap="none" dirty="0">
                <a:solidFill>
                  <a:srgbClr val="000000"/>
                </a:solidFill>
                <a:latin typeface="Trebuchet MS"/>
                <a:ea typeface="Trebuchet MS"/>
                <a:cs typeface="Trebuchet MS"/>
                <a:sym typeface="Trebuchet MS"/>
              </a:rPr>
              <a:t>The TOC will help us describe the elements of a common process agencies are engaged in to </a:t>
            </a:r>
            <a:r>
              <a:rPr lang="en-US" sz="2800" b="0" i="0" u="none" strike="noStrike" cap="none" dirty="0">
                <a:solidFill>
                  <a:srgbClr val="FF0000"/>
                </a:solidFill>
                <a:latin typeface="Trebuchet MS"/>
                <a:ea typeface="Trebuchet MS"/>
                <a:cs typeface="Trebuchet MS"/>
                <a:sym typeface="Trebuchet MS"/>
              </a:rPr>
              <a:t>PRODUCE CHANGE </a:t>
            </a:r>
            <a:endParaRPr sz="2800" b="0" i="0" u="none" strike="noStrike" cap="none" dirty="0">
              <a:solidFill>
                <a:srgbClr val="5C6670"/>
              </a:solidFill>
              <a:latin typeface="Trebuchet MS"/>
              <a:ea typeface="Trebuchet MS"/>
              <a:cs typeface="Trebuchet MS"/>
              <a:sym typeface="Trebuchet MS"/>
            </a:endParaRPr>
          </a:p>
          <a:p>
            <a:pPr marL="342900" marR="0" lvl="0" indent="-152400" algn="l" rtl="0">
              <a:lnSpc>
                <a:spcPct val="100000"/>
              </a:lnSpc>
              <a:spcBef>
                <a:spcPts val="1800"/>
              </a:spcBef>
              <a:spcAft>
                <a:spcPts val="0"/>
              </a:spcAft>
              <a:buClr>
                <a:schemeClr val="dk1"/>
              </a:buClr>
              <a:buSzPts val="3000"/>
              <a:buFont typeface="Arial"/>
              <a:buNone/>
            </a:pPr>
            <a:endParaRPr sz="3000" b="0" i="0" u="none" strike="noStrike" cap="none" dirty="0">
              <a:solidFill>
                <a:srgbClr val="000000"/>
              </a:solidFill>
              <a:latin typeface="Times New Roman"/>
              <a:ea typeface="Times New Roman"/>
              <a:cs typeface="Times New Roman"/>
              <a:sym typeface="Times New Roman"/>
            </a:endParaRPr>
          </a:p>
        </p:txBody>
      </p:sp>
      <p:sp>
        <p:nvSpPr>
          <p:cNvPr id="1198" name="Google Shape;1198;p51"/>
          <p:cNvSpPr txBox="1"/>
          <p:nvPr/>
        </p:nvSpPr>
        <p:spPr>
          <a:xfrm>
            <a:off x="260634" y="-166072"/>
            <a:ext cx="10972800" cy="15621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800"/>
              <a:buFont typeface="Times New Roman"/>
              <a:buNone/>
            </a:pPr>
            <a:r>
              <a:rPr lang="en-US" sz="4800" b="1" i="1" u="none" strike="noStrike" cap="none" dirty="0">
                <a:solidFill>
                  <a:srgbClr val="2D348E"/>
                </a:solidFill>
                <a:latin typeface="Trebuchet MS"/>
                <a:ea typeface="Trebuchet MS"/>
                <a:cs typeface="Trebuchet MS"/>
                <a:sym typeface="Trebuchet MS"/>
              </a:rPr>
              <a:t>How will the Theory of Change help?</a:t>
            </a:r>
            <a:endParaRPr sz="4800" b="1" i="1" u="none" strike="noStrike" cap="none" dirty="0">
              <a:solidFill>
                <a:srgbClr val="2D348E"/>
              </a:solidFill>
              <a:latin typeface="Trebuchet MS"/>
              <a:ea typeface="Trebuchet MS"/>
              <a:cs typeface="Trebuchet MS"/>
              <a:sym typeface="Trebuchet MS"/>
            </a:endParaRPr>
          </a:p>
        </p:txBody>
      </p:sp>
      <p:sp>
        <p:nvSpPr>
          <p:cNvPr id="1199" name="Google Shape;1199;p51"/>
          <p:cNvSpPr txBox="1"/>
          <p:nvPr/>
        </p:nvSpPr>
        <p:spPr>
          <a:xfrm>
            <a:off x="438963" y="2698276"/>
            <a:ext cx="12225724" cy="954067"/>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000000"/>
              </a:buClr>
              <a:buSzPts val="2400"/>
              <a:buFont typeface="Arial"/>
              <a:buChar char="•"/>
            </a:pPr>
            <a:r>
              <a:rPr lang="en-US" sz="2800" b="0" i="0" u="none" strike="noStrike" cap="none" dirty="0">
                <a:solidFill>
                  <a:srgbClr val="000000"/>
                </a:solidFill>
                <a:latin typeface="Trebuchet MS"/>
                <a:ea typeface="Trebuchet MS"/>
                <a:cs typeface="Trebuchet MS"/>
                <a:sym typeface="Trebuchet MS"/>
              </a:rPr>
              <a:t>Identify the </a:t>
            </a:r>
            <a:r>
              <a:rPr lang="en-US" sz="2800" b="0" i="0" u="none" strike="noStrike" cap="none" dirty="0">
                <a:solidFill>
                  <a:srgbClr val="FF0000"/>
                </a:solidFill>
                <a:latin typeface="Trebuchet MS"/>
                <a:ea typeface="Trebuchet MS"/>
                <a:cs typeface="Trebuchet MS"/>
                <a:sym typeface="Trebuchet MS"/>
              </a:rPr>
              <a:t>ASSUMPTIONS</a:t>
            </a:r>
            <a:r>
              <a:rPr lang="en-US" sz="2800" b="0" i="0" u="none" strike="noStrike" cap="none" dirty="0">
                <a:solidFill>
                  <a:srgbClr val="000000"/>
                </a:solidFill>
                <a:latin typeface="Trebuchet MS"/>
                <a:ea typeface="Trebuchet MS"/>
                <a:cs typeface="Trebuchet MS"/>
                <a:sym typeface="Trebuchet MS"/>
              </a:rPr>
              <a:t> that guide the design of services and strategies to reach the </a:t>
            </a:r>
            <a:r>
              <a:rPr lang="en-US" sz="2800" b="0" i="0" u="none" strike="noStrike" cap="none" dirty="0">
                <a:solidFill>
                  <a:srgbClr val="FF0000"/>
                </a:solidFill>
                <a:latin typeface="Trebuchet MS"/>
                <a:ea typeface="Trebuchet MS"/>
                <a:cs typeface="Trebuchet MS"/>
                <a:sym typeface="Trebuchet MS"/>
              </a:rPr>
              <a:t>LONG-TERM GOALS </a:t>
            </a:r>
            <a:r>
              <a:rPr lang="en-US" sz="2800" b="0" i="0" u="none" strike="noStrike" cap="none" dirty="0">
                <a:solidFill>
                  <a:srgbClr val="000000"/>
                </a:solidFill>
                <a:latin typeface="Trebuchet MS"/>
                <a:ea typeface="Trebuchet MS"/>
                <a:cs typeface="Trebuchet MS"/>
                <a:sym typeface="Trebuchet MS"/>
              </a:rPr>
              <a:t>it hopes to achieve. </a:t>
            </a:r>
            <a:endParaRPr sz="2800" b="0" i="0" u="none" strike="noStrike" cap="none" dirty="0">
              <a:solidFill>
                <a:srgbClr val="5C6670"/>
              </a:solidFill>
              <a:latin typeface="Trebuchet MS"/>
              <a:ea typeface="Trebuchet MS"/>
              <a:cs typeface="Trebuchet MS"/>
              <a:sym typeface="Trebuchet MS"/>
            </a:endParaRPr>
          </a:p>
        </p:txBody>
      </p:sp>
      <p:sp>
        <p:nvSpPr>
          <p:cNvPr id="1200" name="Google Shape;1200;p51"/>
          <p:cNvSpPr txBox="1"/>
          <p:nvPr/>
        </p:nvSpPr>
        <p:spPr>
          <a:xfrm>
            <a:off x="438963" y="4101403"/>
            <a:ext cx="12225724" cy="954067"/>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000000"/>
              </a:buClr>
              <a:buSzPts val="2400"/>
              <a:buFont typeface="Arial"/>
              <a:buChar char="•"/>
            </a:pPr>
            <a:r>
              <a:rPr lang="en-US" sz="2800" b="0" i="0" u="none" strike="noStrike" cap="none" dirty="0">
                <a:solidFill>
                  <a:srgbClr val="000000"/>
                </a:solidFill>
                <a:latin typeface="Trebuchet MS"/>
                <a:ea typeface="Trebuchet MS"/>
                <a:cs typeface="Trebuchet MS"/>
                <a:sym typeface="Trebuchet MS"/>
              </a:rPr>
              <a:t>Helps explain the </a:t>
            </a:r>
            <a:r>
              <a:rPr lang="en-US" sz="2800" b="0" i="0" u="none" strike="noStrike" cap="none" dirty="0">
                <a:solidFill>
                  <a:srgbClr val="FF0000"/>
                </a:solidFill>
                <a:latin typeface="Trebuchet MS"/>
                <a:ea typeface="Trebuchet MS"/>
                <a:cs typeface="Trebuchet MS"/>
                <a:sym typeface="Trebuchet MS"/>
              </a:rPr>
              <a:t>RELATIONSHIP</a:t>
            </a:r>
            <a:r>
              <a:rPr lang="en-US" sz="2800" b="0" i="0" u="none" strike="noStrike" cap="none" dirty="0">
                <a:solidFill>
                  <a:srgbClr val="000000"/>
                </a:solidFill>
                <a:latin typeface="Trebuchet MS"/>
                <a:ea typeface="Trebuchet MS"/>
                <a:cs typeface="Trebuchet MS"/>
                <a:sym typeface="Trebuchet MS"/>
              </a:rPr>
              <a:t> between the identified community needs and the strategies selected to achieve the long term goals.  </a:t>
            </a:r>
            <a:endParaRPr sz="2800" b="0" i="0" u="none" strike="noStrike" cap="none" dirty="0">
              <a:solidFill>
                <a:srgbClr val="5C6670"/>
              </a:solidFill>
              <a:latin typeface="Trebuchet MS"/>
              <a:ea typeface="Trebuchet MS"/>
              <a:cs typeface="Trebuchet MS"/>
              <a:sym typeface="Trebuchet MS"/>
            </a:endParaRPr>
          </a:p>
        </p:txBody>
      </p:sp>
      <p:sp>
        <p:nvSpPr>
          <p:cNvPr id="1201" name="Google Shape;1201;p51"/>
          <p:cNvSpPr txBox="1"/>
          <p:nvPr/>
        </p:nvSpPr>
        <p:spPr>
          <a:xfrm>
            <a:off x="438964" y="5471269"/>
            <a:ext cx="12225723" cy="800179"/>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rgbClr val="000000"/>
              </a:buClr>
              <a:buSzPts val="2800"/>
              <a:buFont typeface="Arial"/>
              <a:buChar char="•"/>
            </a:pPr>
            <a:r>
              <a:rPr lang="en-US" sz="2800" b="0" i="0" u="none" strike="noStrike" cap="none" dirty="0">
                <a:solidFill>
                  <a:srgbClr val="000000"/>
                </a:solidFill>
                <a:latin typeface="Trebuchet MS"/>
                <a:ea typeface="Trebuchet MS"/>
                <a:cs typeface="Trebuchet MS"/>
                <a:sym typeface="Trebuchet MS"/>
              </a:rPr>
              <a:t>Shows the </a:t>
            </a:r>
            <a:r>
              <a:rPr lang="en-US" sz="2800" b="0" i="0" u="none" strike="noStrike" cap="none" dirty="0">
                <a:solidFill>
                  <a:srgbClr val="FF0000"/>
                </a:solidFill>
                <a:latin typeface="Trebuchet MS"/>
                <a:ea typeface="Trebuchet MS"/>
                <a:cs typeface="Trebuchet MS"/>
                <a:sym typeface="Trebuchet MS"/>
              </a:rPr>
              <a:t>CONNECTIONS</a:t>
            </a:r>
            <a:r>
              <a:rPr lang="en-US" sz="2800" b="0" i="0" u="none" strike="noStrike" cap="none" dirty="0">
                <a:solidFill>
                  <a:srgbClr val="000000"/>
                </a:solidFill>
                <a:latin typeface="Trebuchet MS"/>
                <a:ea typeface="Trebuchet MS"/>
                <a:cs typeface="Trebuchet MS"/>
                <a:sym typeface="Trebuchet MS"/>
              </a:rPr>
              <a:t> between activities and outcomes.  </a:t>
            </a:r>
            <a:endParaRPr sz="2800" b="0" i="0" u="none" strike="noStrike" cap="none" dirty="0">
              <a:solidFill>
                <a:srgbClr val="5C6670"/>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5C6670"/>
              </a:solidFill>
              <a:latin typeface="Trebuchet MS"/>
              <a:ea typeface="Trebuchet MS"/>
              <a:cs typeface="Trebuchet MS"/>
              <a:sym typeface="Trebuchet MS"/>
            </a:endParaRPr>
          </a:p>
        </p:txBody>
      </p:sp>
      <p:sp>
        <p:nvSpPr>
          <p:cNvPr id="1202" name="Google Shape;1202;p51"/>
          <p:cNvSpPr txBox="1">
            <a:spLocks noGrp="1"/>
          </p:cNvSpPr>
          <p:nvPr>
            <p:ph type="sldNum" idx="12"/>
          </p:nvPr>
        </p:nvSpPr>
        <p:spPr>
          <a:xfrm>
            <a:off x="12169648" y="9007124"/>
            <a:ext cx="780300" cy="746700"/>
          </a:xfrm>
          <a:prstGeom prst="rect">
            <a:avLst/>
          </a:prstGeom>
          <a:noFill/>
          <a:ln>
            <a:noFill/>
          </a:ln>
        </p:spPr>
        <p:txBody>
          <a:bodyPr spcFirstLastPara="1" wrap="square" lIns="130025" tIns="130025" rIns="130025" bIns="130025" anchor="t" anchorCtr="0">
            <a:noAutofit/>
          </a:bodyPr>
          <a:lstStyle/>
          <a:p>
            <a:pPr marL="0" lvl="0" indent="0" algn="r" rtl="0">
              <a:lnSpc>
                <a:spcPct val="100000"/>
              </a:lnSpc>
              <a:spcBef>
                <a:spcPts val="0"/>
              </a:spcBef>
              <a:spcAft>
                <a:spcPts val="0"/>
              </a:spcAft>
              <a:buSzPts val="1800"/>
              <a:buNone/>
            </a:pPr>
            <a:fld id="{00000000-1234-1234-1234-123412341234}" type="slidenum">
              <a:rPr lang="en-US"/>
              <a:t>74</a:t>
            </a:fld>
            <a:endParaRPr/>
          </a:p>
        </p:txBody>
      </p:sp>
      <p:pic>
        <p:nvPicPr>
          <p:cNvPr id="1203" name="Google Shape;1203;p51"/>
          <p:cNvPicPr preferRelativeResize="0"/>
          <p:nvPr/>
        </p:nvPicPr>
        <p:blipFill rotWithShape="1">
          <a:blip r:embed="rId3">
            <a:alphaModFix/>
          </a:blip>
          <a:srcRect/>
          <a:stretch/>
        </p:blipFill>
        <p:spPr>
          <a:xfrm>
            <a:off x="11233434" y="190500"/>
            <a:ext cx="1431253" cy="685800"/>
          </a:xfrm>
          <a:prstGeom prst="rect">
            <a:avLst/>
          </a:prstGeom>
          <a:noFill/>
          <a:ln>
            <a:noFill/>
          </a:ln>
        </p:spPr>
      </p:pic>
      <p:grpSp>
        <p:nvGrpSpPr>
          <p:cNvPr id="1204" name="Google Shape;1204;p51"/>
          <p:cNvGrpSpPr/>
          <p:nvPr/>
        </p:nvGrpSpPr>
        <p:grpSpPr>
          <a:xfrm>
            <a:off x="8102600" y="8841472"/>
            <a:ext cx="4343399" cy="835928"/>
            <a:chOff x="8102600" y="8841472"/>
            <a:chExt cx="4343399" cy="835928"/>
          </a:xfrm>
        </p:grpSpPr>
        <p:pic>
          <p:nvPicPr>
            <p:cNvPr id="1205" name="Google Shape;1205;p51"/>
            <p:cNvPicPr preferRelativeResize="0"/>
            <p:nvPr/>
          </p:nvPicPr>
          <p:blipFill rotWithShape="1">
            <a:blip r:embed="rId3">
              <a:alphaModFix/>
            </a:blip>
            <a:srcRect/>
            <a:stretch/>
          </p:blipFill>
          <p:spPr>
            <a:xfrm>
              <a:off x="11014746" y="8991600"/>
              <a:ext cx="1431253" cy="685800"/>
            </a:xfrm>
            <a:prstGeom prst="rect">
              <a:avLst/>
            </a:prstGeom>
            <a:noFill/>
            <a:ln>
              <a:noFill/>
            </a:ln>
          </p:spPr>
        </p:pic>
        <p:sp>
          <p:nvSpPr>
            <p:cNvPr id="1206" name="Google Shape;1206;p51"/>
            <p:cNvSpPr txBox="1"/>
            <p:nvPr/>
          </p:nvSpPr>
          <p:spPr>
            <a:xfrm>
              <a:off x="8102600" y="8841472"/>
              <a:ext cx="2634325"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C0D0E"/>
                  </a:solidFill>
                  <a:latin typeface="Trebuchet MS"/>
                  <a:ea typeface="Trebuchet MS"/>
                  <a:cs typeface="Trebuchet MS"/>
                  <a:sym typeface="Trebuchet MS"/>
                </a:rPr>
                <a:t>Colorado Community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C0D0E"/>
                  </a:solidFill>
                  <a:latin typeface="Trebuchet MS"/>
                  <a:ea typeface="Trebuchet MS"/>
                  <a:cs typeface="Trebuchet MS"/>
                  <a:sym typeface="Trebuchet MS"/>
                </a:rPr>
                <a:t>Action Association</a:t>
              </a:r>
              <a:endParaRPr sz="1400" b="0" i="0" u="none" strike="noStrike" cap="none">
                <a:solidFill>
                  <a:srgbClr val="000000"/>
                </a:solidFill>
                <a:latin typeface="Arial"/>
                <a:ea typeface="Arial"/>
                <a:cs typeface="Arial"/>
                <a:sym typeface="Arial"/>
              </a:endParaRPr>
            </a:p>
          </p:txBody>
        </p:sp>
        <p:cxnSp>
          <p:nvCxnSpPr>
            <p:cNvPr id="1207" name="Google Shape;1207;p51"/>
            <p:cNvCxnSpPr/>
            <p:nvPr/>
          </p:nvCxnSpPr>
          <p:spPr>
            <a:xfrm>
              <a:off x="10859677" y="9046464"/>
              <a:ext cx="0" cy="598318"/>
            </a:xfrm>
            <a:prstGeom prst="straightConnector1">
              <a:avLst/>
            </a:prstGeom>
            <a:solidFill>
              <a:srgbClr val="14943F"/>
            </a:solidFill>
            <a:ln w="15875" cap="flat" cmpd="sng">
              <a:solidFill>
                <a:srgbClr val="000000"/>
              </a:solidFill>
              <a:prstDash val="solid"/>
              <a:miter lim="0"/>
              <a:headEnd type="none" w="sm" len="sm"/>
              <a:tailEnd type="none" w="sm" len="sm"/>
            </a:ln>
          </p:spPr>
        </p:cxnSp>
      </p:grpSp>
      <p:sp>
        <p:nvSpPr>
          <p:cNvPr id="3" name="TextBox 2">
            <a:extLst>
              <a:ext uri="{FF2B5EF4-FFF2-40B4-BE49-F238E27FC236}">
                <a16:creationId xmlns:a16="http://schemas.microsoft.com/office/drawing/2014/main" id="{FF94E022-DE2C-3774-FBC9-2E0FAA12FEAA}"/>
              </a:ext>
            </a:extLst>
          </p:cNvPr>
          <p:cNvSpPr txBox="1"/>
          <p:nvPr/>
        </p:nvSpPr>
        <p:spPr>
          <a:xfrm>
            <a:off x="49425" y="6608236"/>
            <a:ext cx="13004800" cy="1077218"/>
          </a:xfrm>
          <a:prstGeom prst="rect">
            <a:avLst/>
          </a:prstGeom>
          <a:noFill/>
        </p:spPr>
        <p:txBody>
          <a:bodyPr wrap="square">
            <a:spAutoFit/>
          </a:bodyPr>
          <a:lstStyle/>
          <a:p>
            <a:pPr marL="0" marR="0" lvl="0" indent="0" algn="ctr" defTabSz="914400" rtl="0" eaLnBrk="1" fontAlgn="auto" latinLnBrk="0" hangingPunct="1">
              <a:lnSpc>
                <a:spcPct val="100000"/>
              </a:lnSpc>
              <a:spcBef>
                <a:spcPts val="640"/>
              </a:spcBef>
              <a:spcAft>
                <a:spcPts val="0"/>
              </a:spcAft>
              <a:buClr>
                <a:srgbClr val="000000"/>
              </a:buClr>
              <a:buSzPts val="3200"/>
              <a:buFont typeface="Arial"/>
              <a:buNone/>
              <a:tabLst/>
              <a:defRPr/>
            </a:pPr>
            <a:r>
              <a:rPr kumimoji="0" lang="en-US" sz="3200" b="1" i="0" u="none" strike="noStrike" kern="0" cap="none" spc="0" normalizeH="0" baseline="0" noProof="0" dirty="0">
                <a:ln>
                  <a:noFill/>
                </a:ln>
                <a:solidFill>
                  <a:srgbClr val="53585F"/>
                </a:solidFill>
                <a:effectLst/>
                <a:uLnTx/>
                <a:uFillTx/>
                <a:latin typeface="Trebuchet MS"/>
                <a:ea typeface="Trebuchet MS"/>
                <a:cs typeface="Trebuchet MS"/>
                <a:sym typeface="Trebuchet MS"/>
              </a:rPr>
              <a:t>Large Group Discussion: What assumptions are inherent in your agency’s services, outcomes, and/or goals?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97"/>
                                        </p:tgtEl>
                                        <p:attrNameLst>
                                          <p:attrName>style.visibility</p:attrName>
                                        </p:attrNameLst>
                                      </p:cBhvr>
                                      <p:to>
                                        <p:strVal val="visible"/>
                                      </p:to>
                                    </p:set>
                                    <p:animEffect transition="in" filter="fade">
                                      <p:cBhvr>
                                        <p:cTn id="7" dur="500"/>
                                        <p:tgtEl>
                                          <p:spTgt spid="119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99"/>
                                        </p:tgtEl>
                                        <p:attrNameLst>
                                          <p:attrName>style.visibility</p:attrName>
                                        </p:attrNameLst>
                                      </p:cBhvr>
                                      <p:to>
                                        <p:strVal val="visible"/>
                                      </p:to>
                                    </p:set>
                                    <p:animEffect transition="in" filter="fade">
                                      <p:cBhvr>
                                        <p:cTn id="12" dur="500"/>
                                        <p:tgtEl>
                                          <p:spTgt spid="119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00"/>
                                        </p:tgtEl>
                                        <p:attrNameLst>
                                          <p:attrName>style.visibility</p:attrName>
                                        </p:attrNameLst>
                                      </p:cBhvr>
                                      <p:to>
                                        <p:strVal val="visible"/>
                                      </p:to>
                                    </p:set>
                                    <p:animEffect transition="in" filter="fade">
                                      <p:cBhvr>
                                        <p:cTn id="17" dur="500"/>
                                        <p:tgtEl>
                                          <p:spTgt spid="120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01"/>
                                        </p:tgtEl>
                                        <p:attrNameLst>
                                          <p:attrName>style.visibility</p:attrName>
                                        </p:attrNameLst>
                                      </p:cBhvr>
                                      <p:to>
                                        <p:strVal val="visible"/>
                                      </p:to>
                                    </p:set>
                                    <p:animEffect transition="in" filter="fade">
                                      <p:cBhvr>
                                        <p:cTn id="22" dur="500"/>
                                        <p:tgtEl>
                                          <p:spTgt spid="1201"/>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1211"/>
        <p:cNvGrpSpPr/>
        <p:nvPr/>
      </p:nvGrpSpPr>
      <p:grpSpPr>
        <a:xfrm>
          <a:off x="0" y="0"/>
          <a:ext cx="0" cy="0"/>
          <a:chOff x="0" y="0"/>
          <a:chExt cx="0" cy="0"/>
        </a:xfrm>
      </p:grpSpPr>
      <p:sp>
        <p:nvSpPr>
          <p:cNvPr id="1212" name="Google Shape;1212;p52"/>
          <p:cNvSpPr txBox="1"/>
          <p:nvPr/>
        </p:nvSpPr>
        <p:spPr>
          <a:xfrm>
            <a:off x="1" y="1528997"/>
            <a:ext cx="12949948" cy="7386179"/>
          </a:xfrm>
          <a:prstGeom prst="rect">
            <a:avLst/>
          </a:prstGeom>
          <a:noFill/>
          <a:ln>
            <a:noFill/>
          </a:ln>
        </p:spPr>
        <p:txBody>
          <a:bodyPr spcFirstLastPara="1" wrap="square" lIns="91425" tIns="45700" rIns="91425" bIns="45700" anchor="t" anchorCtr="0">
            <a:normAutofit fontScale="92500" lnSpcReduction="10000"/>
          </a:bodyPr>
          <a:lstStyle/>
          <a:p>
            <a:pPr marL="342900" marR="0" lvl="0" indent="-355600" algn="l" rtl="0">
              <a:lnSpc>
                <a:spcPct val="100000"/>
              </a:lnSpc>
              <a:spcBef>
                <a:spcPts val="0"/>
              </a:spcBef>
              <a:spcAft>
                <a:spcPts val="0"/>
              </a:spcAft>
              <a:buClr>
                <a:srgbClr val="222222"/>
              </a:buClr>
              <a:buSzPts val="2600"/>
              <a:buFont typeface="Arial"/>
              <a:buChar char="•"/>
            </a:pPr>
            <a:r>
              <a:rPr lang="en-US" sz="2600" b="0" i="0" u="none" strike="noStrike" cap="none" dirty="0">
                <a:solidFill>
                  <a:srgbClr val="222222"/>
                </a:solidFill>
                <a:latin typeface="Trebuchet MS"/>
                <a:ea typeface="Trebuchet MS"/>
                <a:cs typeface="Trebuchet MS"/>
                <a:sym typeface="Trebuchet MS"/>
              </a:rPr>
              <a:t>Think about how “we have always done” the work of the agency</a:t>
            </a:r>
            <a:endParaRPr sz="2600" b="0" i="0" u="none" strike="noStrike" cap="none" dirty="0">
              <a:solidFill>
                <a:srgbClr val="222222"/>
              </a:solidFill>
              <a:latin typeface="Trebuchet MS"/>
              <a:ea typeface="Trebuchet MS"/>
              <a:cs typeface="Trebuchet MS"/>
              <a:sym typeface="Trebuchet MS"/>
            </a:endParaRPr>
          </a:p>
          <a:p>
            <a:pPr marL="642938" marR="0" lvl="2" indent="-192086" algn="l" rtl="0">
              <a:lnSpc>
                <a:spcPct val="100000"/>
              </a:lnSpc>
              <a:spcBef>
                <a:spcPts val="320"/>
              </a:spcBef>
              <a:spcAft>
                <a:spcPts val="0"/>
              </a:spcAft>
              <a:buClr>
                <a:srgbClr val="222222"/>
              </a:buClr>
              <a:buSzPts val="2600"/>
              <a:buFont typeface="Trebuchet MS"/>
              <a:buChar char="•"/>
            </a:pPr>
            <a:r>
              <a:rPr lang="en-US" sz="2600" b="0" i="0" u="none" strike="noStrike" cap="none" dirty="0">
                <a:solidFill>
                  <a:srgbClr val="222222"/>
                </a:solidFill>
                <a:latin typeface="Trebuchet MS"/>
                <a:ea typeface="Trebuchet MS"/>
                <a:cs typeface="Trebuchet MS"/>
                <a:sym typeface="Trebuchet MS"/>
              </a:rPr>
              <a:t>What is real, what is true, what is good, what is done?</a:t>
            </a:r>
            <a:endParaRPr sz="2600" b="0" i="0" u="none" strike="noStrike" cap="none" dirty="0">
              <a:solidFill>
                <a:srgbClr val="222222"/>
              </a:solidFill>
              <a:latin typeface="Trebuchet MS"/>
              <a:ea typeface="Trebuchet MS"/>
              <a:cs typeface="Trebuchet MS"/>
              <a:sym typeface="Trebuchet MS"/>
            </a:endParaRPr>
          </a:p>
          <a:p>
            <a:pPr marL="495301" marR="0" lvl="0" indent="-190500" algn="l" rtl="0">
              <a:lnSpc>
                <a:spcPct val="100000"/>
              </a:lnSpc>
              <a:spcBef>
                <a:spcPts val="480"/>
              </a:spcBef>
              <a:spcAft>
                <a:spcPts val="0"/>
              </a:spcAft>
              <a:buClr>
                <a:srgbClr val="53585F"/>
              </a:buClr>
              <a:buSzPts val="2400"/>
              <a:buFont typeface="Arial"/>
              <a:buNone/>
            </a:pPr>
            <a:endParaRPr sz="2600" b="0" i="0" u="none" strike="noStrike" cap="none" dirty="0">
              <a:solidFill>
                <a:srgbClr val="222222"/>
              </a:solidFill>
              <a:latin typeface="Trebuchet MS"/>
              <a:ea typeface="Trebuchet MS"/>
              <a:cs typeface="Trebuchet MS"/>
              <a:sym typeface="Trebuchet MS"/>
            </a:endParaRPr>
          </a:p>
          <a:p>
            <a:pPr marL="342900" marR="0" lvl="0" indent="-355600" algn="l" rtl="0">
              <a:lnSpc>
                <a:spcPct val="100000"/>
              </a:lnSpc>
              <a:spcBef>
                <a:spcPts val="480"/>
              </a:spcBef>
              <a:spcAft>
                <a:spcPts val="0"/>
              </a:spcAft>
              <a:buClr>
                <a:srgbClr val="222222"/>
              </a:buClr>
              <a:buSzPts val="2600"/>
              <a:buFont typeface="Arial"/>
              <a:buChar char="•"/>
            </a:pPr>
            <a:r>
              <a:rPr lang="en-US" sz="2600" b="0" i="0" u="none" strike="noStrike" cap="none" dirty="0">
                <a:solidFill>
                  <a:srgbClr val="222222"/>
                </a:solidFill>
                <a:latin typeface="Trebuchet MS"/>
                <a:ea typeface="Trebuchet MS"/>
                <a:cs typeface="Trebuchet MS"/>
                <a:sym typeface="Trebuchet MS"/>
              </a:rPr>
              <a:t>Think about the outcomes (changes) that you have achieved in the past. </a:t>
            </a:r>
            <a:endParaRPr sz="2600" b="0" i="0" u="none" strike="noStrike" cap="none" dirty="0">
              <a:solidFill>
                <a:srgbClr val="222222"/>
              </a:solidFill>
              <a:latin typeface="Trebuchet MS"/>
              <a:ea typeface="Trebuchet MS"/>
              <a:cs typeface="Trebuchet MS"/>
              <a:sym typeface="Trebuchet MS"/>
            </a:endParaRPr>
          </a:p>
          <a:p>
            <a:pPr marL="342900" marR="0" lvl="0" indent="-190500" algn="l" rtl="0">
              <a:lnSpc>
                <a:spcPct val="100000"/>
              </a:lnSpc>
              <a:spcBef>
                <a:spcPts val="480"/>
              </a:spcBef>
              <a:spcAft>
                <a:spcPts val="0"/>
              </a:spcAft>
              <a:buClr>
                <a:srgbClr val="53585F"/>
              </a:buClr>
              <a:buSzPts val="2400"/>
              <a:buFont typeface="Arial"/>
              <a:buNone/>
            </a:pPr>
            <a:endParaRPr sz="2600" b="0" i="0" u="none" strike="noStrike" cap="none" dirty="0">
              <a:solidFill>
                <a:srgbClr val="222222"/>
              </a:solidFill>
              <a:latin typeface="Trebuchet MS"/>
              <a:ea typeface="Trebuchet MS"/>
              <a:cs typeface="Trebuchet MS"/>
              <a:sym typeface="Trebuchet MS"/>
            </a:endParaRPr>
          </a:p>
          <a:p>
            <a:pPr marL="342900" marR="0" lvl="0" indent="-355600" algn="l" rtl="0">
              <a:lnSpc>
                <a:spcPct val="100000"/>
              </a:lnSpc>
              <a:spcBef>
                <a:spcPts val="480"/>
              </a:spcBef>
              <a:spcAft>
                <a:spcPts val="0"/>
              </a:spcAft>
              <a:buClr>
                <a:srgbClr val="222222"/>
              </a:buClr>
              <a:buSzPts val="2600"/>
              <a:buFont typeface="Arial"/>
              <a:buChar char="•"/>
            </a:pPr>
            <a:r>
              <a:rPr lang="en-US" sz="2600" b="0" i="0" u="none" strike="noStrike" cap="none" dirty="0">
                <a:solidFill>
                  <a:srgbClr val="222222"/>
                </a:solidFill>
                <a:latin typeface="Trebuchet MS"/>
                <a:ea typeface="Trebuchet MS"/>
                <a:cs typeface="Trebuchet MS"/>
                <a:sym typeface="Trebuchet MS"/>
              </a:rPr>
              <a:t>Think about WHAT ELSE your agency could achieve if you were not “problem” focused</a:t>
            </a:r>
            <a:endParaRPr sz="2600" b="0" i="0" u="none" strike="noStrike" cap="none" dirty="0">
              <a:solidFill>
                <a:srgbClr val="222222"/>
              </a:solidFill>
              <a:latin typeface="Trebuchet MS"/>
              <a:ea typeface="Trebuchet MS"/>
              <a:cs typeface="Trebuchet MS"/>
              <a:sym typeface="Trebuchet MS"/>
            </a:endParaRPr>
          </a:p>
          <a:p>
            <a:pPr marL="192881" marR="0" lvl="0" indent="-40478" algn="l" rtl="0">
              <a:lnSpc>
                <a:spcPct val="100000"/>
              </a:lnSpc>
              <a:spcBef>
                <a:spcPts val="480"/>
              </a:spcBef>
              <a:spcAft>
                <a:spcPts val="0"/>
              </a:spcAft>
              <a:buClr>
                <a:srgbClr val="000000"/>
              </a:buClr>
              <a:buSzPts val="2400"/>
              <a:buFont typeface="Arial"/>
              <a:buNone/>
            </a:pPr>
            <a:endParaRPr sz="2600" b="0" i="0" u="none" strike="noStrike" cap="none" dirty="0">
              <a:solidFill>
                <a:srgbClr val="222222"/>
              </a:solidFill>
              <a:latin typeface="Trebuchet MS"/>
              <a:ea typeface="Trebuchet MS"/>
              <a:cs typeface="Trebuchet MS"/>
              <a:sym typeface="Trebuchet MS"/>
            </a:endParaRPr>
          </a:p>
          <a:p>
            <a:pPr marL="192881" marR="0" lvl="0" indent="-192881" algn="l" rtl="0">
              <a:lnSpc>
                <a:spcPct val="100000"/>
              </a:lnSpc>
              <a:spcBef>
                <a:spcPts val="480"/>
              </a:spcBef>
              <a:spcAft>
                <a:spcPts val="0"/>
              </a:spcAft>
              <a:buClr>
                <a:srgbClr val="000000"/>
              </a:buClr>
              <a:buSzPts val="2400"/>
              <a:buFont typeface="Arial"/>
              <a:buNone/>
            </a:pPr>
            <a:r>
              <a:rPr lang="en-US" sz="2600" b="0" i="0" u="none" strike="noStrike" cap="none" dirty="0">
                <a:solidFill>
                  <a:srgbClr val="222222"/>
                </a:solidFill>
                <a:latin typeface="Trebuchet MS"/>
                <a:ea typeface="Trebuchet MS"/>
                <a:cs typeface="Trebuchet MS"/>
                <a:sym typeface="Trebuchet MS"/>
              </a:rPr>
              <a:t>The ideas that are generated by this kind of thinking will influence your creation of your local Theory of Change. </a:t>
            </a:r>
          </a:p>
          <a:p>
            <a:pPr marL="192881" marR="0" lvl="0" indent="-192881" algn="l" rtl="0">
              <a:lnSpc>
                <a:spcPct val="100000"/>
              </a:lnSpc>
              <a:spcBef>
                <a:spcPts val="480"/>
              </a:spcBef>
              <a:spcAft>
                <a:spcPts val="0"/>
              </a:spcAft>
              <a:buClr>
                <a:srgbClr val="000000"/>
              </a:buClr>
              <a:buSzPts val="2400"/>
              <a:buFont typeface="Arial"/>
              <a:buNone/>
            </a:pPr>
            <a:endParaRPr lang="en-US" sz="2600" b="0" i="0" u="none" strike="noStrike" cap="none" dirty="0">
              <a:solidFill>
                <a:srgbClr val="222222"/>
              </a:solidFill>
              <a:latin typeface="Trebuchet MS"/>
              <a:ea typeface="Trebuchet MS"/>
              <a:cs typeface="Trebuchet MS"/>
              <a:sym typeface="Trebuchet MS"/>
            </a:endParaRPr>
          </a:p>
          <a:p>
            <a:pPr marL="192881" marR="0" lvl="0" indent="-192881" algn="l" rtl="0">
              <a:lnSpc>
                <a:spcPct val="100000"/>
              </a:lnSpc>
              <a:spcBef>
                <a:spcPts val="480"/>
              </a:spcBef>
              <a:spcAft>
                <a:spcPts val="0"/>
              </a:spcAft>
              <a:buClr>
                <a:srgbClr val="000000"/>
              </a:buClr>
              <a:buSzPts val="2400"/>
              <a:buFont typeface="Arial"/>
              <a:buNone/>
            </a:pPr>
            <a:endParaRPr lang="en-US" sz="2600" b="0" i="0" u="none" strike="noStrike" cap="none" dirty="0">
              <a:solidFill>
                <a:srgbClr val="222222"/>
              </a:solidFill>
              <a:latin typeface="Trebuchet MS"/>
              <a:ea typeface="Trebuchet MS"/>
              <a:cs typeface="Trebuchet MS"/>
              <a:sym typeface="Trebuchet MS"/>
            </a:endParaRPr>
          </a:p>
          <a:p>
            <a:pPr marL="192881" marR="0" lvl="0" indent="-192881" algn="ctr" rtl="0">
              <a:lnSpc>
                <a:spcPct val="100000"/>
              </a:lnSpc>
              <a:spcBef>
                <a:spcPts val="480"/>
              </a:spcBef>
              <a:spcAft>
                <a:spcPts val="0"/>
              </a:spcAft>
              <a:buClr>
                <a:srgbClr val="000000"/>
              </a:buClr>
              <a:buSzPts val="2400"/>
              <a:buFont typeface="Arial"/>
              <a:buNone/>
            </a:pPr>
            <a:r>
              <a:rPr lang="en-US" sz="2800" i="1" dirty="0">
                <a:solidFill>
                  <a:srgbClr val="222222"/>
                </a:solidFill>
                <a:latin typeface="Trebuchet MS"/>
                <a:ea typeface="Trebuchet MS"/>
                <a:cs typeface="Trebuchet MS"/>
                <a:sym typeface="Trebuchet MS"/>
              </a:rPr>
              <a:t>Every agency has a Theory of Change, explicit and written-down, or implicit and commonly known.</a:t>
            </a:r>
            <a:endParaRPr lang="en-US" sz="2800" b="0" i="1" u="none" strike="noStrike" cap="none" dirty="0">
              <a:solidFill>
                <a:srgbClr val="222222"/>
              </a:solidFill>
              <a:latin typeface="Trebuchet MS"/>
              <a:ea typeface="Trebuchet MS"/>
              <a:cs typeface="Trebuchet MS"/>
              <a:sym typeface="Trebuchet MS"/>
            </a:endParaRPr>
          </a:p>
          <a:p>
            <a:pPr marL="192881" marR="0" lvl="0" indent="-192881" algn="l" rtl="0">
              <a:lnSpc>
                <a:spcPct val="100000"/>
              </a:lnSpc>
              <a:spcBef>
                <a:spcPts val="480"/>
              </a:spcBef>
              <a:spcAft>
                <a:spcPts val="0"/>
              </a:spcAft>
              <a:buClr>
                <a:srgbClr val="000000"/>
              </a:buClr>
              <a:buSzPts val="2400"/>
              <a:buFont typeface="Arial"/>
              <a:buNone/>
            </a:pPr>
            <a:endParaRPr lang="en-US" sz="2600" dirty="0">
              <a:solidFill>
                <a:srgbClr val="222222"/>
              </a:solidFill>
              <a:latin typeface="Trebuchet MS"/>
              <a:ea typeface="Trebuchet MS"/>
              <a:cs typeface="Trebuchet MS"/>
              <a:sym typeface="Trebuchet MS"/>
            </a:endParaRPr>
          </a:p>
          <a:p>
            <a:pPr marL="192881" marR="0" lvl="0" indent="-192881" algn="l" rtl="0">
              <a:lnSpc>
                <a:spcPct val="100000"/>
              </a:lnSpc>
              <a:spcBef>
                <a:spcPts val="480"/>
              </a:spcBef>
              <a:spcAft>
                <a:spcPts val="0"/>
              </a:spcAft>
              <a:buClr>
                <a:srgbClr val="000000"/>
              </a:buClr>
              <a:buSzPts val="2400"/>
              <a:buFont typeface="Arial"/>
              <a:buNone/>
            </a:pPr>
            <a:endParaRPr lang="en-US" sz="2600" dirty="0">
              <a:solidFill>
                <a:srgbClr val="222222"/>
              </a:solidFill>
              <a:latin typeface="Trebuchet MS"/>
              <a:ea typeface="Trebuchet MS"/>
              <a:cs typeface="Trebuchet MS"/>
              <a:sym typeface="Trebuchet MS"/>
            </a:endParaRPr>
          </a:p>
          <a:p>
            <a:pPr marL="0" marR="0" lvl="0" indent="0" algn="ctr" defTabSz="914400" rtl="0" eaLnBrk="1" fontAlgn="auto" latinLnBrk="0" hangingPunct="1">
              <a:lnSpc>
                <a:spcPct val="100000"/>
              </a:lnSpc>
              <a:spcBef>
                <a:spcPts val="640"/>
              </a:spcBef>
              <a:spcAft>
                <a:spcPts val="0"/>
              </a:spcAft>
              <a:buClr>
                <a:srgbClr val="000000"/>
              </a:buClr>
              <a:buSzPts val="3200"/>
              <a:buFont typeface="Arial"/>
              <a:buNone/>
              <a:tabLst/>
              <a:defRPr/>
            </a:pPr>
            <a:r>
              <a:rPr kumimoji="0" lang="en-US" sz="3200" b="1" i="0" u="none" strike="noStrike" kern="0" cap="none" spc="0" normalizeH="0" baseline="0" noProof="0" dirty="0">
                <a:ln>
                  <a:noFill/>
                </a:ln>
                <a:solidFill>
                  <a:srgbClr val="53585F"/>
                </a:solidFill>
                <a:effectLst/>
                <a:uLnTx/>
                <a:uFillTx/>
                <a:latin typeface="Trebuchet MS"/>
                <a:ea typeface="Trebuchet MS"/>
                <a:cs typeface="Trebuchet MS"/>
                <a:sym typeface="Trebuchet MS"/>
              </a:rPr>
              <a:t>Large Group Discussion: Has your agency’s Theory of Change primarily addressed the conditions of poverty or the causes of poverty? </a:t>
            </a:r>
          </a:p>
          <a:p>
            <a:pPr marL="0" marR="0" lvl="0" indent="0" algn="ctr" defTabSz="914400" rtl="0" eaLnBrk="1" fontAlgn="auto" latinLnBrk="0" hangingPunct="1">
              <a:lnSpc>
                <a:spcPct val="100000"/>
              </a:lnSpc>
              <a:spcBef>
                <a:spcPts val="640"/>
              </a:spcBef>
              <a:spcAft>
                <a:spcPts val="0"/>
              </a:spcAft>
              <a:buClr>
                <a:srgbClr val="000000"/>
              </a:buClr>
              <a:buSzPts val="3200"/>
              <a:buFont typeface="Arial"/>
              <a:buNone/>
              <a:tabLst/>
              <a:defRPr/>
            </a:pPr>
            <a:r>
              <a:rPr kumimoji="0" lang="en-US" sz="3200" b="1" i="0" u="none" strike="noStrike" kern="0" cap="none" spc="0" normalizeH="0" baseline="0" noProof="0" dirty="0">
                <a:ln>
                  <a:noFill/>
                </a:ln>
                <a:solidFill>
                  <a:srgbClr val="53585F"/>
                </a:solidFill>
                <a:effectLst/>
                <a:uLnTx/>
                <a:uFillTx/>
                <a:latin typeface="Trebuchet MS"/>
                <a:ea typeface="Trebuchet MS"/>
                <a:cs typeface="Trebuchet MS"/>
                <a:sym typeface="Trebuchet MS"/>
              </a:rPr>
              <a:t>And, why?</a:t>
            </a:r>
          </a:p>
          <a:p>
            <a:pPr marL="192881" marR="0" lvl="0" indent="-192881" algn="l" rtl="0">
              <a:lnSpc>
                <a:spcPct val="100000"/>
              </a:lnSpc>
              <a:spcBef>
                <a:spcPts val="480"/>
              </a:spcBef>
              <a:spcAft>
                <a:spcPts val="0"/>
              </a:spcAft>
              <a:buClr>
                <a:srgbClr val="000000"/>
              </a:buClr>
              <a:buSzPts val="2400"/>
              <a:buFont typeface="Arial"/>
              <a:buNone/>
            </a:pPr>
            <a:endParaRPr sz="2600" b="0" i="0" u="none" strike="noStrike" cap="none" dirty="0">
              <a:solidFill>
                <a:srgbClr val="222222"/>
              </a:solidFill>
              <a:latin typeface="Trebuchet MS"/>
              <a:ea typeface="Trebuchet MS"/>
              <a:cs typeface="Trebuchet MS"/>
              <a:sym typeface="Trebuchet MS"/>
            </a:endParaRPr>
          </a:p>
        </p:txBody>
      </p:sp>
      <p:sp>
        <p:nvSpPr>
          <p:cNvPr id="1213" name="Google Shape;1213;p52"/>
          <p:cNvSpPr txBox="1">
            <a:spLocks noGrp="1"/>
          </p:cNvSpPr>
          <p:nvPr>
            <p:ph type="title"/>
          </p:nvPr>
        </p:nvSpPr>
        <p:spPr>
          <a:xfrm>
            <a:off x="185044" y="11113"/>
            <a:ext cx="10674633" cy="1730374"/>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lt1"/>
              </a:buClr>
              <a:buSzPts val="2800"/>
              <a:buFont typeface="Calibri"/>
              <a:buNone/>
            </a:pPr>
            <a:r>
              <a:rPr lang="en-US" sz="3200" b="1" dirty="0">
                <a:solidFill>
                  <a:srgbClr val="2D348E"/>
                </a:solidFill>
              </a:rPr>
              <a:t>Use what you know about your organizational culture to apply to the local TOC</a:t>
            </a:r>
            <a:endParaRPr sz="3200" b="1" dirty="0">
              <a:solidFill>
                <a:srgbClr val="2D348E"/>
              </a:solidFill>
            </a:endParaRPr>
          </a:p>
        </p:txBody>
      </p:sp>
      <p:sp>
        <p:nvSpPr>
          <p:cNvPr id="1214" name="Google Shape;1214;p52"/>
          <p:cNvSpPr txBox="1">
            <a:spLocks noGrp="1"/>
          </p:cNvSpPr>
          <p:nvPr>
            <p:ph type="sldNum" idx="12"/>
          </p:nvPr>
        </p:nvSpPr>
        <p:spPr>
          <a:xfrm>
            <a:off x="12169648" y="9007124"/>
            <a:ext cx="780300" cy="746700"/>
          </a:xfrm>
          <a:prstGeom prst="rect">
            <a:avLst/>
          </a:prstGeom>
          <a:noFill/>
          <a:ln>
            <a:noFill/>
          </a:ln>
        </p:spPr>
        <p:txBody>
          <a:bodyPr spcFirstLastPara="1" wrap="square" lIns="130025" tIns="130025" rIns="130025" bIns="130025" anchor="t" anchorCtr="0">
            <a:noAutofit/>
          </a:bodyPr>
          <a:lstStyle/>
          <a:p>
            <a:pPr marL="0" lvl="0" indent="0" algn="r" rtl="0">
              <a:lnSpc>
                <a:spcPct val="100000"/>
              </a:lnSpc>
              <a:spcBef>
                <a:spcPts val="0"/>
              </a:spcBef>
              <a:spcAft>
                <a:spcPts val="0"/>
              </a:spcAft>
              <a:buSzPts val="1800"/>
              <a:buNone/>
            </a:pPr>
            <a:fld id="{00000000-1234-1234-1234-123412341234}" type="slidenum">
              <a:rPr lang="en-US"/>
              <a:t>75</a:t>
            </a:fld>
            <a:endParaRPr/>
          </a:p>
        </p:txBody>
      </p:sp>
      <p:pic>
        <p:nvPicPr>
          <p:cNvPr id="1215" name="Google Shape;1215;p52"/>
          <p:cNvPicPr preferRelativeResize="0"/>
          <p:nvPr/>
        </p:nvPicPr>
        <p:blipFill rotWithShape="1">
          <a:blip r:embed="rId3">
            <a:alphaModFix/>
          </a:blip>
          <a:srcRect/>
          <a:stretch/>
        </p:blipFill>
        <p:spPr>
          <a:xfrm>
            <a:off x="11233434" y="190500"/>
            <a:ext cx="1431253" cy="685800"/>
          </a:xfrm>
          <a:prstGeom prst="rect">
            <a:avLst/>
          </a:prstGeom>
          <a:noFill/>
          <a:ln>
            <a:noFill/>
          </a:ln>
        </p:spPr>
      </p:pic>
      <p:grpSp>
        <p:nvGrpSpPr>
          <p:cNvPr id="1216" name="Google Shape;1216;p52"/>
          <p:cNvGrpSpPr/>
          <p:nvPr/>
        </p:nvGrpSpPr>
        <p:grpSpPr>
          <a:xfrm>
            <a:off x="8102600" y="8841472"/>
            <a:ext cx="4343399" cy="835928"/>
            <a:chOff x="8102600" y="8841472"/>
            <a:chExt cx="4343399" cy="835928"/>
          </a:xfrm>
        </p:grpSpPr>
        <p:pic>
          <p:nvPicPr>
            <p:cNvPr id="1217" name="Google Shape;1217;p52"/>
            <p:cNvPicPr preferRelativeResize="0"/>
            <p:nvPr/>
          </p:nvPicPr>
          <p:blipFill rotWithShape="1">
            <a:blip r:embed="rId3">
              <a:alphaModFix/>
            </a:blip>
            <a:srcRect/>
            <a:stretch/>
          </p:blipFill>
          <p:spPr>
            <a:xfrm>
              <a:off x="11014746" y="8991600"/>
              <a:ext cx="1431253" cy="685800"/>
            </a:xfrm>
            <a:prstGeom prst="rect">
              <a:avLst/>
            </a:prstGeom>
            <a:noFill/>
            <a:ln>
              <a:noFill/>
            </a:ln>
          </p:spPr>
        </p:pic>
        <p:sp>
          <p:nvSpPr>
            <p:cNvPr id="1218" name="Google Shape;1218;p52"/>
            <p:cNvSpPr txBox="1"/>
            <p:nvPr/>
          </p:nvSpPr>
          <p:spPr>
            <a:xfrm>
              <a:off x="8102600" y="8841472"/>
              <a:ext cx="2634325"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C0D0E"/>
                  </a:solidFill>
                  <a:latin typeface="Trebuchet MS"/>
                  <a:ea typeface="Trebuchet MS"/>
                  <a:cs typeface="Trebuchet MS"/>
                  <a:sym typeface="Trebuchet MS"/>
                </a:rPr>
                <a:t>Colorado Community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C0D0E"/>
                  </a:solidFill>
                  <a:latin typeface="Trebuchet MS"/>
                  <a:ea typeface="Trebuchet MS"/>
                  <a:cs typeface="Trebuchet MS"/>
                  <a:sym typeface="Trebuchet MS"/>
                </a:rPr>
                <a:t>Action Association</a:t>
              </a:r>
              <a:endParaRPr sz="1400" b="0" i="0" u="none" strike="noStrike" cap="none">
                <a:solidFill>
                  <a:srgbClr val="000000"/>
                </a:solidFill>
                <a:latin typeface="Arial"/>
                <a:ea typeface="Arial"/>
                <a:cs typeface="Arial"/>
                <a:sym typeface="Arial"/>
              </a:endParaRPr>
            </a:p>
          </p:txBody>
        </p:sp>
        <p:cxnSp>
          <p:nvCxnSpPr>
            <p:cNvPr id="1219" name="Google Shape;1219;p52"/>
            <p:cNvCxnSpPr/>
            <p:nvPr/>
          </p:nvCxnSpPr>
          <p:spPr>
            <a:xfrm>
              <a:off x="10859677" y="9046464"/>
              <a:ext cx="0" cy="598318"/>
            </a:xfrm>
            <a:prstGeom prst="straightConnector1">
              <a:avLst/>
            </a:prstGeom>
            <a:solidFill>
              <a:srgbClr val="14943F"/>
            </a:solidFill>
            <a:ln w="15875" cap="flat" cmpd="sng">
              <a:solidFill>
                <a:srgbClr val="000000"/>
              </a:solidFill>
              <a:prstDash val="solid"/>
              <a:miter lim="0"/>
              <a:headEnd type="none" w="sm" len="sm"/>
              <a:tailEnd type="none" w="sm" len="sm"/>
            </a:ln>
          </p:spPr>
        </p:cxnSp>
      </p:gr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1223"/>
        <p:cNvGrpSpPr/>
        <p:nvPr/>
      </p:nvGrpSpPr>
      <p:grpSpPr>
        <a:xfrm>
          <a:off x="0" y="0"/>
          <a:ext cx="0" cy="0"/>
          <a:chOff x="0" y="0"/>
          <a:chExt cx="0" cy="0"/>
        </a:xfrm>
      </p:grpSpPr>
      <p:sp>
        <p:nvSpPr>
          <p:cNvPr id="1224" name="Google Shape;1224;p53"/>
          <p:cNvSpPr txBox="1"/>
          <p:nvPr/>
        </p:nvSpPr>
        <p:spPr>
          <a:xfrm>
            <a:off x="1" y="1813810"/>
            <a:ext cx="13004800" cy="5577590"/>
          </a:xfrm>
          <a:prstGeom prst="rect">
            <a:avLst/>
          </a:prstGeom>
          <a:noFill/>
          <a:ln>
            <a:noFill/>
          </a:ln>
        </p:spPr>
        <p:txBody>
          <a:bodyPr spcFirstLastPara="1" wrap="square" lIns="91425" tIns="45700" rIns="91425" bIns="45700" anchor="t" anchorCtr="0">
            <a:normAutofit lnSpcReduction="10000"/>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dirty="0">
                <a:solidFill>
                  <a:srgbClr val="141617"/>
                </a:solidFill>
                <a:latin typeface="Trebuchet MS"/>
                <a:ea typeface="Trebuchet MS"/>
                <a:cs typeface="Trebuchet MS"/>
                <a:sym typeface="Trebuchet MS"/>
              </a:rPr>
              <a:t>Which needs require community level strategies and/or partnerships?</a:t>
            </a:r>
            <a:endParaRPr sz="1400" b="0" i="0" u="none" strike="noStrike" cap="none" dirty="0">
              <a:solidFill>
                <a:srgbClr val="141617"/>
              </a:solidFill>
              <a:latin typeface="Trebuchet MS"/>
              <a:ea typeface="Trebuchet MS"/>
              <a:cs typeface="Trebuchet MS"/>
              <a:sym typeface="Trebuchet MS"/>
            </a:endParaRPr>
          </a:p>
          <a:p>
            <a:pPr marL="0" marR="0" lvl="0" indent="0" algn="l" rtl="0">
              <a:lnSpc>
                <a:spcPct val="100000"/>
              </a:lnSpc>
              <a:spcBef>
                <a:spcPts val="560"/>
              </a:spcBef>
              <a:spcAft>
                <a:spcPts val="0"/>
              </a:spcAft>
              <a:buClr>
                <a:srgbClr val="000000"/>
              </a:buClr>
              <a:buSzPts val="3600"/>
              <a:buFont typeface="Arial"/>
              <a:buNone/>
            </a:pPr>
            <a:endParaRPr sz="3600" b="0" i="0" u="none" strike="noStrike" cap="none" dirty="0">
              <a:solidFill>
                <a:srgbClr val="141617"/>
              </a:solidFill>
              <a:latin typeface="Trebuchet MS"/>
              <a:ea typeface="Trebuchet MS"/>
              <a:cs typeface="Trebuchet MS"/>
              <a:sym typeface="Trebuchet MS"/>
            </a:endParaRPr>
          </a:p>
          <a:p>
            <a:pPr marL="0" marR="0" lvl="0" indent="0" algn="l" rtl="0">
              <a:lnSpc>
                <a:spcPct val="100000"/>
              </a:lnSpc>
              <a:spcBef>
                <a:spcPts val="560"/>
              </a:spcBef>
              <a:spcAft>
                <a:spcPts val="0"/>
              </a:spcAft>
              <a:buClr>
                <a:srgbClr val="000000"/>
              </a:buClr>
              <a:buSzPts val="3600"/>
              <a:buFont typeface="Arial"/>
              <a:buNone/>
            </a:pPr>
            <a:r>
              <a:rPr lang="en-US" sz="3600" b="0" i="0" u="none" strike="noStrike" cap="none" dirty="0">
                <a:solidFill>
                  <a:srgbClr val="141617"/>
                </a:solidFill>
                <a:latin typeface="Trebuchet MS"/>
                <a:ea typeface="Trebuchet MS"/>
                <a:cs typeface="Trebuchet MS"/>
                <a:sym typeface="Trebuchet MS"/>
              </a:rPr>
              <a:t>What can you do to contribute to impacting those needs that are not the immediate mission of your agency?</a:t>
            </a:r>
          </a:p>
          <a:p>
            <a:pPr marL="0" marR="0" lvl="0" indent="0" algn="l" rtl="0">
              <a:lnSpc>
                <a:spcPct val="100000"/>
              </a:lnSpc>
              <a:spcBef>
                <a:spcPts val="560"/>
              </a:spcBef>
              <a:spcAft>
                <a:spcPts val="0"/>
              </a:spcAft>
              <a:buClr>
                <a:srgbClr val="000000"/>
              </a:buClr>
              <a:buSzPts val="3600"/>
              <a:buFont typeface="Arial"/>
              <a:buNone/>
            </a:pPr>
            <a:endParaRPr lang="en-US" sz="3600" dirty="0">
              <a:solidFill>
                <a:srgbClr val="141617"/>
              </a:solidFill>
              <a:latin typeface="Trebuchet MS"/>
              <a:ea typeface="Trebuchet MS"/>
              <a:cs typeface="Trebuchet MS"/>
              <a:sym typeface="Trebuchet MS"/>
            </a:endParaRPr>
          </a:p>
          <a:p>
            <a:pPr marL="0" marR="0" lvl="0" indent="0" algn="l" rtl="0">
              <a:lnSpc>
                <a:spcPct val="100000"/>
              </a:lnSpc>
              <a:spcBef>
                <a:spcPts val="560"/>
              </a:spcBef>
              <a:spcAft>
                <a:spcPts val="0"/>
              </a:spcAft>
              <a:buClr>
                <a:srgbClr val="000000"/>
              </a:buClr>
              <a:buSzPts val="3600"/>
              <a:buFont typeface="Arial"/>
              <a:buNone/>
            </a:pPr>
            <a:endParaRPr lang="en-US" sz="3600" dirty="0">
              <a:solidFill>
                <a:srgbClr val="141617"/>
              </a:solidFill>
              <a:latin typeface="Trebuchet MS"/>
              <a:ea typeface="Trebuchet MS"/>
              <a:cs typeface="Trebuchet MS"/>
              <a:sym typeface="Trebuchet MS"/>
            </a:endParaRPr>
          </a:p>
          <a:p>
            <a:pPr marL="0" marR="0" lvl="0" indent="0" algn="l" rtl="0">
              <a:lnSpc>
                <a:spcPct val="100000"/>
              </a:lnSpc>
              <a:spcBef>
                <a:spcPts val="560"/>
              </a:spcBef>
              <a:spcAft>
                <a:spcPts val="0"/>
              </a:spcAft>
              <a:buClr>
                <a:srgbClr val="000000"/>
              </a:buClr>
              <a:buSzPts val="3600"/>
              <a:buFont typeface="Arial"/>
              <a:buNone/>
            </a:pPr>
            <a:endParaRPr lang="en-US" sz="3600" dirty="0">
              <a:solidFill>
                <a:srgbClr val="141617"/>
              </a:solidFill>
              <a:latin typeface="Trebuchet MS"/>
              <a:ea typeface="Trebuchet MS"/>
              <a:cs typeface="Trebuchet MS"/>
              <a:sym typeface="Trebuchet MS"/>
            </a:endParaRPr>
          </a:p>
          <a:p>
            <a:pPr marL="0" marR="0" lvl="0" indent="0" algn="ctr" defTabSz="914400" rtl="0" eaLnBrk="1" fontAlgn="auto" latinLnBrk="0" hangingPunct="1">
              <a:lnSpc>
                <a:spcPct val="100000"/>
              </a:lnSpc>
              <a:spcBef>
                <a:spcPts val="640"/>
              </a:spcBef>
              <a:spcAft>
                <a:spcPts val="0"/>
              </a:spcAft>
              <a:buClr>
                <a:srgbClr val="000000"/>
              </a:buClr>
              <a:buSzPts val="3200"/>
              <a:buFont typeface="Arial"/>
              <a:buNone/>
              <a:tabLst/>
              <a:defRPr/>
            </a:pPr>
            <a:r>
              <a:rPr kumimoji="0" lang="en-US" sz="3200" b="1" i="0" u="none" strike="noStrike" kern="0" cap="none" spc="0" normalizeH="0" baseline="0" noProof="0" dirty="0">
                <a:ln>
                  <a:noFill/>
                </a:ln>
                <a:solidFill>
                  <a:srgbClr val="53585F"/>
                </a:solidFill>
                <a:effectLst/>
                <a:uLnTx/>
                <a:uFillTx/>
                <a:latin typeface="Trebuchet MS"/>
                <a:ea typeface="Trebuchet MS"/>
                <a:cs typeface="Trebuchet MS"/>
                <a:sym typeface="Trebuchet MS"/>
              </a:rPr>
              <a:t>Large Group Discussion: How does our agency partner in the community?</a:t>
            </a:r>
          </a:p>
          <a:p>
            <a:pPr marL="0" marR="0" lvl="0" indent="0" algn="l" rtl="0">
              <a:lnSpc>
                <a:spcPct val="100000"/>
              </a:lnSpc>
              <a:spcBef>
                <a:spcPts val="560"/>
              </a:spcBef>
              <a:spcAft>
                <a:spcPts val="0"/>
              </a:spcAft>
              <a:buClr>
                <a:srgbClr val="000000"/>
              </a:buClr>
              <a:buSzPts val="3600"/>
              <a:buFont typeface="Arial"/>
              <a:buNone/>
            </a:pPr>
            <a:endParaRPr sz="1400" b="0" i="0" u="none" strike="noStrike" cap="none" dirty="0">
              <a:solidFill>
                <a:srgbClr val="141617"/>
              </a:solidFill>
              <a:latin typeface="Trebuchet MS"/>
              <a:ea typeface="Trebuchet MS"/>
              <a:cs typeface="Trebuchet MS"/>
              <a:sym typeface="Trebuchet MS"/>
            </a:endParaRPr>
          </a:p>
        </p:txBody>
      </p:sp>
      <p:sp>
        <p:nvSpPr>
          <p:cNvPr id="1225" name="Google Shape;1225;p53"/>
          <p:cNvSpPr txBox="1">
            <a:spLocks noGrp="1"/>
          </p:cNvSpPr>
          <p:nvPr>
            <p:ph type="title"/>
          </p:nvPr>
        </p:nvSpPr>
        <p:spPr>
          <a:xfrm>
            <a:off x="1533062" y="204242"/>
            <a:ext cx="7886700" cy="68919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3600"/>
              <a:buFont typeface="Calibri"/>
              <a:buNone/>
            </a:pPr>
            <a:r>
              <a:rPr lang="en-US" sz="4800" b="1" dirty="0">
                <a:solidFill>
                  <a:srgbClr val="2D348E"/>
                </a:solidFill>
              </a:rPr>
              <a:t>Big Thinking</a:t>
            </a:r>
            <a:endParaRPr sz="4800" b="1" dirty="0">
              <a:solidFill>
                <a:srgbClr val="2D348E"/>
              </a:solidFill>
            </a:endParaRPr>
          </a:p>
        </p:txBody>
      </p:sp>
      <p:sp>
        <p:nvSpPr>
          <p:cNvPr id="1226" name="Google Shape;1226;p53"/>
          <p:cNvSpPr txBox="1">
            <a:spLocks noGrp="1"/>
          </p:cNvSpPr>
          <p:nvPr>
            <p:ph type="sldNum" idx="12"/>
          </p:nvPr>
        </p:nvSpPr>
        <p:spPr>
          <a:xfrm>
            <a:off x="12169648" y="9007124"/>
            <a:ext cx="780300" cy="746700"/>
          </a:xfrm>
          <a:prstGeom prst="rect">
            <a:avLst/>
          </a:prstGeom>
          <a:noFill/>
          <a:ln>
            <a:noFill/>
          </a:ln>
        </p:spPr>
        <p:txBody>
          <a:bodyPr spcFirstLastPara="1" wrap="square" lIns="130025" tIns="130025" rIns="130025" bIns="130025" anchor="t" anchorCtr="0">
            <a:noAutofit/>
          </a:bodyPr>
          <a:lstStyle/>
          <a:p>
            <a:pPr marL="0" lvl="0" indent="0" algn="r" rtl="0">
              <a:lnSpc>
                <a:spcPct val="100000"/>
              </a:lnSpc>
              <a:spcBef>
                <a:spcPts val="0"/>
              </a:spcBef>
              <a:spcAft>
                <a:spcPts val="0"/>
              </a:spcAft>
              <a:buSzPts val="1800"/>
              <a:buNone/>
            </a:pPr>
            <a:fld id="{00000000-1234-1234-1234-123412341234}" type="slidenum">
              <a:rPr lang="en-US"/>
              <a:t>76</a:t>
            </a:fld>
            <a:endParaRPr/>
          </a:p>
        </p:txBody>
      </p:sp>
      <p:pic>
        <p:nvPicPr>
          <p:cNvPr id="1227" name="Google Shape;1227;p53"/>
          <p:cNvPicPr preferRelativeResize="0"/>
          <p:nvPr/>
        </p:nvPicPr>
        <p:blipFill rotWithShape="1">
          <a:blip r:embed="rId3">
            <a:alphaModFix/>
          </a:blip>
          <a:srcRect/>
          <a:stretch/>
        </p:blipFill>
        <p:spPr>
          <a:xfrm>
            <a:off x="11233434" y="190500"/>
            <a:ext cx="1431253" cy="685800"/>
          </a:xfrm>
          <a:prstGeom prst="rect">
            <a:avLst/>
          </a:prstGeom>
          <a:noFill/>
          <a:ln>
            <a:noFill/>
          </a:ln>
        </p:spPr>
      </p:pic>
      <p:grpSp>
        <p:nvGrpSpPr>
          <p:cNvPr id="1228" name="Google Shape;1228;p53"/>
          <p:cNvGrpSpPr/>
          <p:nvPr/>
        </p:nvGrpSpPr>
        <p:grpSpPr>
          <a:xfrm>
            <a:off x="8102600" y="8841472"/>
            <a:ext cx="4343399" cy="835928"/>
            <a:chOff x="8102600" y="8841472"/>
            <a:chExt cx="4343399" cy="835928"/>
          </a:xfrm>
        </p:grpSpPr>
        <p:pic>
          <p:nvPicPr>
            <p:cNvPr id="1229" name="Google Shape;1229;p53"/>
            <p:cNvPicPr preferRelativeResize="0"/>
            <p:nvPr/>
          </p:nvPicPr>
          <p:blipFill rotWithShape="1">
            <a:blip r:embed="rId3">
              <a:alphaModFix/>
            </a:blip>
            <a:srcRect/>
            <a:stretch/>
          </p:blipFill>
          <p:spPr>
            <a:xfrm>
              <a:off x="11014746" y="8991600"/>
              <a:ext cx="1431253" cy="685800"/>
            </a:xfrm>
            <a:prstGeom prst="rect">
              <a:avLst/>
            </a:prstGeom>
            <a:noFill/>
            <a:ln>
              <a:noFill/>
            </a:ln>
          </p:spPr>
        </p:pic>
        <p:sp>
          <p:nvSpPr>
            <p:cNvPr id="1230" name="Google Shape;1230;p53"/>
            <p:cNvSpPr txBox="1"/>
            <p:nvPr/>
          </p:nvSpPr>
          <p:spPr>
            <a:xfrm>
              <a:off x="8102600" y="8841472"/>
              <a:ext cx="2634325"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C0D0E"/>
                  </a:solidFill>
                  <a:latin typeface="Trebuchet MS"/>
                  <a:ea typeface="Trebuchet MS"/>
                  <a:cs typeface="Trebuchet MS"/>
                  <a:sym typeface="Trebuchet MS"/>
                </a:rPr>
                <a:t>Colorado Community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C0D0E"/>
                  </a:solidFill>
                  <a:latin typeface="Trebuchet MS"/>
                  <a:ea typeface="Trebuchet MS"/>
                  <a:cs typeface="Trebuchet MS"/>
                  <a:sym typeface="Trebuchet MS"/>
                </a:rPr>
                <a:t>Action Association</a:t>
              </a:r>
              <a:endParaRPr sz="1400" b="0" i="0" u="none" strike="noStrike" cap="none">
                <a:solidFill>
                  <a:srgbClr val="000000"/>
                </a:solidFill>
                <a:latin typeface="Arial"/>
                <a:ea typeface="Arial"/>
                <a:cs typeface="Arial"/>
                <a:sym typeface="Arial"/>
              </a:endParaRPr>
            </a:p>
          </p:txBody>
        </p:sp>
        <p:cxnSp>
          <p:nvCxnSpPr>
            <p:cNvPr id="1231" name="Google Shape;1231;p53"/>
            <p:cNvCxnSpPr/>
            <p:nvPr/>
          </p:nvCxnSpPr>
          <p:spPr>
            <a:xfrm>
              <a:off x="10859677" y="9046464"/>
              <a:ext cx="0" cy="598318"/>
            </a:xfrm>
            <a:prstGeom prst="straightConnector1">
              <a:avLst/>
            </a:prstGeom>
            <a:solidFill>
              <a:srgbClr val="14943F"/>
            </a:solidFill>
            <a:ln w="15875" cap="flat" cmpd="sng">
              <a:solidFill>
                <a:srgbClr val="000000"/>
              </a:solidFill>
              <a:prstDash val="solid"/>
              <a:miter lim="0"/>
              <a:headEnd type="none" w="sm" len="sm"/>
              <a:tailEnd type="none" w="sm" len="sm"/>
            </a:ln>
          </p:spPr>
        </p:cxnSp>
      </p:gr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1235"/>
        <p:cNvGrpSpPr/>
        <p:nvPr/>
      </p:nvGrpSpPr>
      <p:grpSpPr>
        <a:xfrm>
          <a:off x="0" y="0"/>
          <a:ext cx="0" cy="0"/>
          <a:chOff x="0" y="0"/>
          <a:chExt cx="0" cy="0"/>
        </a:xfrm>
      </p:grpSpPr>
      <p:sp>
        <p:nvSpPr>
          <p:cNvPr id="1236" name="Google Shape;1236;p54"/>
          <p:cNvSpPr txBox="1"/>
          <p:nvPr/>
        </p:nvSpPr>
        <p:spPr>
          <a:xfrm>
            <a:off x="0" y="1744060"/>
            <a:ext cx="12831580" cy="689027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dirty="0">
                <a:solidFill>
                  <a:srgbClr val="222222"/>
                </a:solidFill>
                <a:latin typeface="Trebuchet MS"/>
                <a:ea typeface="Trebuchet MS"/>
                <a:cs typeface="Trebuchet MS"/>
                <a:sym typeface="Trebuchet MS"/>
              </a:rPr>
              <a:t>There are two differing approaches to take to achieve progress toward movement out of poverty:</a:t>
            </a:r>
            <a:endParaRPr sz="2800" b="0" i="0" u="none" strike="noStrike" cap="none" dirty="0">
              <a:solidFill>
                <a:srgbClr val="222222"/>
              </a:solidFill>
              <a:latin typeface="Arial"/>
              <a:ea typeface="Arial"/>
              <a:cs typeface="Arial"/>
              <a:sym typeface="Arial"/>
            </a:endParaRPr>
          </a:p>
          <a:p>
            <a:pPr marL="192881" marR="0" lvl="0" indent="-15078" algn="l" rtl="0">
              <a:lnSpc>
                <a:spcPct val="100000"/>
              </a:lnSpc>
              <a:spcBef>
                <a:spcPts val="560"/>
              </a:spcBef>
              <a:spcAft>
                <a:spcPts val="0"/>
              </a:spcAft>
              <a:buClr>
                <a:srgbClr val="000000"/>
              </a:buClr>
              <a:buSzPts val="2800"/>
              <a:buFont typeface="Arial"/>
              <a:buNone/>
            </a:pPr>
            <a:endParaRPr sz="2800" b="0" i="0" u="none" strike="noStrike" cap="none" dirty="0">
              <a:solidFill>
                <a:srgbClr val="222222"/>
              </a:solidFill>
              <a:latin typeface="Trebuchet MS"/>
              <a:ea typeface="Trebuchet MS"/>
              <a:cs typeface="Trebuchet MS"/>
              <a:sym typeface="Trebuchet MS"/>
            </a:endParaRPr>
          </a:p>
          <a:p>
            <a:pPr marL="714375" marR="0" lvl="1" indent="-457200" algn="l" rtl="0">
              <a:lnSpc>
                <a:spcPct val="100000"/>
              </a:lnSpc>
              <a:spcBef>
                <a:spcPts val="400"/>
              </a:spcBef>
              <a:spcAft>
                <a:spcPts val="0"/>
              </a:spcAft>
              <a:buClr>
                <a:srgbClr val="222222"/>
              </a:buClr>
              <a:buSzPts val="2800"/>
              <a:buFont typeface="Arial"/>
              <a:buChar char="•"/>
            </a:pPr>
            <a:r>
              <a:rPr lang="en-US" sz="2800" b="0" i="0" u="none" strike="noStrike" cap="none" dirty="0">
                <a:solidFill>
                  <a:srgbClr val="222222"/>
                </a:solidFill>
                <a:latin typeface="Trebuchet MS"/>
                <a:ea typeface="Trebuchet MS"/>
                <a:cs typeface="Trebuchet MS"/>
                <a:sym typeface="Trebuchet MS"/>
              </a:rPr>
              <a:t> Agency must provide emergency services to help stabilize families who are in crisis before they can be able to consider what to do to move out of poverty.</a:t>
            </a:r>
            <a:endParaRPr sz="2800" b="0" i="0" u="none" strike="noStrike" cap="none" dirty="0">
              <a:solidFill>
                <a:srgbClr val="222222"/>
              </a:solidFill>
              <a:latin typeface="Arial"/>
              <a:ea typeface="Arial"/>
              <a:cs typeface="Arial"/>
              <a:sym typeface="Arial"/>
            </a:endParaRPr>
          </a:p>
          <a:p>
            <a:pPr marL="968375" marR="0" lvl="1" indent="-279400" algn="l" rtl="0">
              <a:lnSpc>
                <a:spcPct val="100000"/>
              </a:lnSpc>
              <a:spcBef>
                <a:spcPts val="400"/>
              </a:spcBef>
              <a:spcAft>
                <a:spcPts val="0"/>
              </a:spcAft>
              <a:buClr>
                <a:schemeClr val="lt1"/>
              </a:buClr>
              <a:buSzPts val="2800"/>
              <a:buFont typeface="Arial"/>
              <a:buNone/>
            </a:pPr>
            <a:endParaRPr sz="2800" b="0" i="0" u="none" strike="noStrike" cap="none" dirty="0">
              <a:solidFill>
                <a:srgbClr val="222222"/>
              </a:solidFill>
              <a:latin typeface="Trebuchet MS"/>
              <a:ea typeface="Trebuchet MS"/>
              <a:cs typeface="Trebuchet MS"/>
              <a:sym typeface="Trebuchet MS"/>
            </a:endParaRPr>
          </a:p>
          <a:p>
            <a:pPr marL="714375" marR="0" lvl="1" indent="-457200" algn="l" rtl="0">
              <a:lnSpc>
                <a:spcPct val="100000"/>
              </a:lnSpc>
              <a:spcBef>
                <a:spcPts val="400"/>
              </a:spcBef>
              <a:spcAft>
                <a:spcPts val="0"/>
              </a:spcAft>
              <a:buClr>
                <a:srgbClr val="222222"/>
              </a:buClr>
              <a:buSzPts val="2800"/>
              <a:buFont typeface="Arial"/>
              <a:buChar char="•"/>
            </a:pPr>
            <a:r>
              <a:rPr lang="en-US" sz="2800" b="0" i="0" u="none" strike="noStrike" cap="none" dirty="0">
                <a:solidFill>
                  <a:srgbClr val="222222"/>
                </a:solidFill>
                <a:latin typeface="Trebuchet MS"/>
                <a:ea typeface="Trebuchet MS"/>
                <a:cs typeface="Trebuchet MS"/>
                <a:sym typeface="Trebuchet MS"/>
              </a:rPr>
              <a:t>Agency should find other community partners to provide emergency services so they can focus on providing a full range of services that support people as they move out of poverty.</a:t>
            </a:r>
          </a:p>
          <a:p>
            <a:pPr marL="714375" marR="0" lvl="1" indent="-457200" algn="l" rtl="0">
              <a:lnSpc>
                <a:spcPct val="100000"/>
              </a:lnSpc>
              <a:spcBef>
                <a:spcPts val="400"/>
              </a:spcBef>
              <a:spcAft>
                <a:spcPts val="0"/>
              </a:spcAft>
              <a:buClr>
                <a:srgbClr val="222222"/>
              </a:buClr>
              <a:buSzPts val="2800"/>
              <a:buFont typeface="Arial"/>
              <a:buChar char="•"/>
            </a:pPr>
            <a:endParaRPr lang="en-US" sz="2800" dirty="0">
              <a:solidFill>
                <a:srgbClr val="222222"/>
              </a:solidFill>
              <a:latin typeface="Trebuchet MS"/>
              <a:sym typeface="Trebuchet MS"/>
            </a:endParaRPr>
          </a:p>
          <a:p>
            <a:pPr marL="257175" marR="0" lvl="1" algn="l" rtl="0">
              <a:lnSpc>
                <a:spcPct val="100000"/>
              </a:lnSpc>
              <a:spcBef>
                <a:spcPts val="400"/>
              </a:spcBef>
              <a:spcAft>
                <a:spcPts val="0"/>
              </a:spcAft>
              <a:buClr>
                <a:srgbClr val="222222"/>
              </a:buClr>
              <a:buSzPts val="2800"/>
            </a:pPr>
            <a:endParaRPr lang="en-US" sz="2800" dirty="0">
              <a:solidFill>
                <a:srgbClr val="222222"/>
              </a:solidFill>
              <a:latin typeface="Trebuchet MS"/>
              <a:sym typeface="Trebuchet MS"/>
            </a:endParaRPr>
          </a:p>
          <a:p>
            <a:pPr marL="0" marR="0" lvl="0" indent="0" algn="ctr" defTabSz="914400" rtl="0" eaLnBrk="1" fontAlgn="auto" latinLnBrk="0" hangingPunct="1">
              <a:lnSpc>
                <a:spcPct val="100000"/>
              </a:lnSpc>
              <a:spcBef>
                <a:spcPts val="640"/>
              </a:spcBef>
              <a:spcAft>
                <a:spcPts val="0"/>
              </a:spcAft>
              <a:buClr>
                <a:srgbClr val="000000"/>
              </a:buClr>
              <a:buSzPts val="3200"/>
              <a:buFont typeface="Arial"/>
              <a:buNone/>
              <a:tabLst/>
              <a:defRPr/>
            </a:pPr>
            <a:r>
              <a:rPr kumimoji="0" lang="en-US" sz="3200" b="1" i="0" u="none" strike="noStrike" kern="0" cap="none" spc="0" normalizeH="0" baseline="0" noProof="0" dirty="0">
                <a:ln>
                  <a:noFill/>
                </a:ln>
                <a:solidFill>
                  <a:srgbClr val="53585F"/>
                </a:solidFill>
                <a:effectLst/>
                <a:uLnTx/>
                <a:uFillTx/>
                <a:latin typeface="Trebuchet MS"/>
                <a:ea typeface="Trebuchet MS"/>
                <a:cs typeface="Trebuchet MS"/>
                <a:sym typeface="Trebuchet MS"/>
              </a:rPr>
              <a:t>Large Group Discussion: How does your agency’s service delivery model (strategic thinking vs provision of service) affect outcomes?</a:t>
            </a:r>
          </a:p>
          <a:p>
            <a:pPr marL="257175" marR="0" lvl="1" algn="l" rtl="0">
              <a:lnSpc>
                <a:spcPct val="100000"/>
              </a:lnSpc>
              <a:spcBef>
                <a:spcPts val="400"/>
              </a:spcBef>
              <a:spcAft>
                <a:spcPts val="0"/>
              </a:spcAft>
              <a:buClr>
                <a:srgbClr val="222222"/>
              </a:buClr>
              <a:buSzPts val="2800"/>
            </a:pPr>
            <a:endParaRPr sz="2800" b="0" i="0" u="none" strike="noStrike" cap="none" dirty="0">
              <a:solidFill>
                <a:srgbClr val="222222"/>
              </a:solidFill>
              <a:latin typeface="Arial"/>
              <a:ea typeface="Arial"/>
              <a:cs typeface="Arial"/>
              <a:sym typeface="Arial"/>
            </a:endParaRPr>
          </a:p>
        </p:txBody>
      </p:sp>
      <p:sp>
        <p:nvSpPr>
          <p:cNvPr id="1237" name="Google Shape;1237;p54"/>
          <p:cNvSpPr txBox="1">
            <a:spLocks noGrp="1"/>
          </p:cNvSpPr>
          <p:nvPr>
            <p:ph type="title"/>
          </p:nvPr>
        </p:nvSpPr>
        <p:spPr>
          <a:xfrm>
            <a:off x="1190162" y="304800"/>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lt1"/>
              </a:buClr>
              <a:buSzPts val="3200"/>
              <a:buFont typeface="Calibri"/>
              <a:buNone/>
            </a:pPr>
            <a:r>
              <a:rPr lang="en-US" sz="4800" b="1" dirty="0">
                <a:solidFill>
                  <a:srgbClr val="2D348E"/>
                </a:solidFill>
              </a:rPr>
              <a:t>Differing (but complimentary?) Approaches</a:t>
            </a:r>
            <a:endParaRPr sz="4800" b="1" dirty="0">
              <a:solidFill>
                <a:srgbClr val="2D348E"/>
              </a:solidFill>
            </a:endParaRPr>
          </a:p>
        </p:txBody>
      </p:sp>
      <p:sp>
        <p:nvSpPr>
          <p:cNvPr id="1238" name="Google Shape;1238;p54"/>
          <p:cNvSpPr txBox="1">
            <a:spLocks noGrp="1"/>
          </p:cNvSpPr>
          <p:nvPr>
            <p:ph type="sldNum" idx="12"/>
          </p:nvPr>
        </p:nvSpPr>
        <p:spPr>
          <a:xfrm>
            <a:off x="12169648" y="9007124"/>
            <a:ext cx="780300" cy="746700"/>
          </a:xfrm>
          <a:prstGeom prst="rect">
            <a:avLst/>
          </a:prstGeom>
          <a:noFill/>
          <a:ln>
            <a:noFill/>
          </a:ln>
        </p:spPr>
        <p:txBody>
          <a:bodyPr spcFirstLastPara="1" wrap="square" lIns="130025" tIns="130025" rIns="130025" bIns="130025" anchor="t" anchorCtr="0">
            <a:noAutofit/>
          </a:bodyPr>
          <a:lstStyle/>
          <a:p>
            <a:pPr marL="0" lvl="0" indent="0" algn="r" rtl="0">
              <a:lnSpc>
                <a:spcPct val="100000"/>
              </a:lnSpc>
              <a:spcBef>
                <a:spcPts val="0"/>
              </a:spcBef>
              <a:spcAft>
                <a:spcPts val="0"/>
              </a:spcAft>
              <a:buSzPts val="1800"/>
              <a:buNone/>
            </a:pPr>
            <a:fld id="{00000000-1234-1234-1234-123412341234}" type="slidenum">
              <a:rPr lang="en-US"/>
              <a:t>77</a:t>
            </a:fld>
            <a:endParaRPr/>
          </a:p>
        </p:txBody>
      </p:sp>
      <p:pic>
        <p:nvPicPr>
          <p:cNvPr id="1239" name="Google Shape;1239;p54"/>
          <p:cNvPicPr preferRelativeResize="0"/>
          <p:nvPr/>
        </p:nvPicPr>
        <p:blipFill rotWithShape="1">
          <a:blip r:embed="rId3">
            <a:alphaModFix/>
          </a:blip>
          <a:srcRect/>
          <a:stretch/>
        </p:blipFill>
        <p:spPr>
          <a:xfrm>
            <a:off x="11233434" y="190500"/>
            <a:ext cx="1431253" cy="685800"/>
          </a:xfrm>
          <a:prstGeom prst="rect">
            <a:avLst/>
          </a:prstGeom>
          <a:noFill/>
          <a:ln>
            <a:noFill/>
          </a:ln>
        </p:spPr>
      </p:pic>
      <p:grpSp>
        <p:nvGrpSpPr>
          <p:cNvPr id="1240" name="Google Shape;1240;p54"/>
          <p:cNvGrpSpPr/>
          <p:nvPr/>
        </p:nvGrpSpPr>
        <p:grpSpPr>
          <a:xfrm>
            <a:off x="8102600" y="8841472"/>
            <a:ext cx="4343399" cy="835928"/>
            <a:chOff x="8102600" y="8841472"/>
            <a:chExt cx="4343399" cy="835928"/>
          </a:xfrm>
        </p:grpSpPr>
        <p:pic>
          <p:nvPicPr>
            <p:cNvPr id="1241" name="Google Shape;1241;p54"/>
            <p:cNvPicPr preferRelativeResize="0"/>
            <p:nvPr/>
          </p:nvPicPr>
          <p:blipFill rotWithShape="1">
            <a:blip r:embed="rId3">
              <a:alphaModFix/>
            </a:blip>
            <a:srcRect/>
            <a:stretch/>
          </p:blipFill>
          <p:spPr>
            <a:xfrm>
              <a:off x="11014746" y="8991600"/>
              <a:ext cx="1431253" cy="685800"/>
            </a:xfrm>
            <a:prstGeom prst="rect">
              <a:avLst/>
            </a:prstGeom>
            <a:noFill/>
            <a:ln>
              <a:noFill/>
            </a:ln>
          </p:spPr>
        </p:pic>
        <p:sp>
          <p:nvSpPr>
            <p:cNvPr id="1242" name="Google Shape;1242;p54"/>
            <p:cNvSpPr txBox="1"/>
            <p:nvPr/>
          </p:nvSpPr>
          <p:spPr>
            <a:xfrm>
              <a:off x="8102600" y="8841472"/>
              <a:ext cx="2634325"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C0D0E"/>
                  </a:solidFill>
                  <a:latin typeface="Trebuchet MS"/>
                  <a:ea typeface="Trebuchet MS"/>
                  <a:cs typeface="Trebuchet MS"/>
                  <a:sym typeface="Trebuchet MS"/>
                </a:rPr>
                <a:t>Colorado Community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C0D0E"/>
                  </a:solidFill>
                  <a:latin typeface="Trebuchet MS"/>
                  <a:ea typeface="Trebuchet MS"/>
                  <a:cs typeface="Trebuchet MS"/>
                  <a:sym typeface="Trebuchet MS"/>
                </a:rPr>
                <a:t>Action Association</a:t>
              </a:r>
              <a:endParaRPr sz="1400" b="0" i="0" u="none" strike="noStrike" cap="none">
                <a:solidFill>
                  <a:srgbClr val="000000"/>
                </a:solidFill>
                <a:latin typeface="Arial"/>
                <a:ea typeface="Arial"/>
                <a:cs typeface="Arial"/>
                <a:sym typeface="Arial"/>
              </a:endParaRPr>
            </a:p>
          </p:txBody>
        </p:sp>
        <p:cxnSp>
          <p:nvCxnSpPr>
            <p:cNvPr id="1243" name="Google Shape;1243;p54"/>
            <p:cNvCxnSpPr/>
            <p:nvPr/>
          </p:nvCxnSpPr>
          <p:spPr>
            <a:xfrm>
              <a:off x="10859677" y="9046464"/>
              <a:ext cx="0" cy="598318"/>
            </a:xfrm>
            <a:prstGeom prst="straightConnector1">
              <a:avLst/>
            </a:prstGeom>
            <a:solidFill>
              <a:srgbClr val="14943F"/>
            </a:solidFill>
            <a:ln w="15875" cap="flat" cmpd="sng">
              <a:solidFill>
                <a:srgbClr val="000000"/>
              </a:solidFill>
              <a:prstDash val="solid"/>
              <a:miter lim="0"/>
              <a:headEnd type="none" w="sm" len="sm"/>
              <a:tailEnd type="none" w="sm" len="sm"/>
            </a:ln>
          </p:spPr>
        </p:cxnSp>
      </p:gr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1247"/>
        <p:cNvGrpSpPr/>
        <p:nvPr/>
      </p:nvGrpSpPr>
      <p:grpSpPr>
        <a:xfrm>
          <a:off x="0" y="0"/>
          <a:ext cx="0" cy="0"/>
          <a:chOff x="0" y="0"/>
          <a:chExt cx="0" cy="0"/>
        </a:xfrm>
      </p:grpSpPr>
      <p:sp>
        <p:nvSpPr>
          <p:cNvPr id="1248" name="Google Shape;1248;p55"/>
          <p:cNvSpPr txBox="1"/>
          <p:nvPr/>
        </p:nvSpPr>
        <p:spPr>
          <a:xfrm>
            <a:off x="0" y="1219200"/>
            <a:ext cx="13004800" cy="7279372"/>
          </a:xfrm>
          <a:prstGeom prst="rect">
            <a:avLst/>
          </a:prstGeom>
          <a:noFill/>
          <a:ln>
            <a:noFill/>
          </a:ln>
        </p:spPr>
        <p:txBody>
          <a:bodyPr spcFirstLastPara="1" wrap="square" lIns="91425" tIns="45700" rIns="91425" bIns="45700" anchor="t" anchorCtr="0">
            <a:noAutofit/>
          </a:bodyPr>
          <a:lstStyle/>
          <a:p>
            <a:pPr marL="457200" marR="0" lvl="0" indent="-457200" algn="l" rtl="0">
              <a:lnSpc>
                <a:spcPct val="100000"/>
              </a:lnSpc>
              <a:spcBef>
                <a:spcPts val="0"/>
              </a:spcBef>
              <a:spcAft>
                <a:spcPts val="0"/>
              </a:spcAft>
              <a:buClr>
                <a:srgbClr val="222222"/>
              </a:buClr>
              <a:buSzPts val="2800"/>
              <a:buFont typeface="Arial"/>
              <a:buChar char="•"/>
            </a:pPr>
            <a:r>
              <a:rPr lang="en-US" sz="3200" b="0" i="0" u="none" strike="noStrike" cap="none" dirty="0">
                <a:solidFill>
                  <a:srgbClr val="222222"/>
                </a:solidFill>
                <a:latin typeface="Trebuchet MS"/>
                <a:ea typeface="Trebuchet MS"/>
                <a:cs typeface="Trebuchet MS"/>
                <a:sym typeface="Trebuchet MS"/>
              </a:rPr>
              <a:t>Are they coming to the agency because of an emergency? Because they are facing a crisis of some kind? </a:t>
            </a:r>
            <a:endParaRPr sz="3200" b="0" i="0" u="none" strike="noStrike" cap="none" dirty="0">
              <a:solidFill>
                <a:srgbClr val="222222"/>
              </a:solidFill>
              <a:latin typeface="Trebuchet MS"/>
              <a:ea typeface="Trebuchet MS"/>
              <a:cs typeface="Trebuchet MS"/>
              <a:sym typeface="Trebuchet MS"/>
            </a:endParaRPr>
          </a:p>
          <a:p>
            <a:pPr marL="457200" marR="0" lvl="0" indent="0" algn="l" rtl="0">
              <a:lnSpc>
                <a:spcPct val="100000"/>
              </a:lnSpc>
              <a:spcBef>
                <a:spcPts val="0"/>
              </a:spcBef>
              <a:spcAft>
                <a:spcPts val="0"/>
              </a:spcAft>
              <a:buNone/>
            </a:pPr>
            <a:endParaRPr sz="3200" dirty="0">
              <a:solidFill>
                <a:srgbClr val="222222"/>
              </a:solidFill>
              <a:latin typeface="Trebuchet MS"/>
              <a:ea typeface="Trebuchet MS"/>
              <a:cs typeface="Trebuchet MS"/>
              <a:sym typeface="Trebuchet MS"/>
            </a:endParaRPr>
          </a:p>
          <a:p>
            <a:pPr marL="457200" marR="0" lvl="0" indent="-457200" algn="l" rtl="0">
              <a:lnSpc>
                <a:spcPct val="100000"/>
              </a:lnSpc>
              <a:spcBef>
                <a:spcPts val="0"/>
              </a:spcBef>
              <a:spcAft>
                <a:spcPts val="0"/>
              </a:spcAft>
              <a:buClr>
                <a:srgbClr val="222222"/>
              </a:buClr>
              <a:buSzPts val="2800"/>
              <a:buFont typeface="Arial"/>
              <a:buChar char="•"/>
            </a:pPr>
            <a:r>
              <a:rPr lang="en-US" sz="3200" b="0" i="0" u="none" strike="noStrike" cap="none" dirty="0">
                <a:solidFill>
                  <a:srgbClr val="222222"/>
                </a:solidFill>
                <a:latin typeface="Trebuchet MS"/>
                <a:ea typeface="Trebuchet MS"/>
                <a:cs typeface="Trebuchet MS"/>
                <a:sym typeface="Trebuchet MS"/>
              </a:rPr>
              <a:t>Do you provide immediate tangible assistance?</a:t>
            </a:r>
            <a:endParaRPr sz="3200" b="0" i="0" u="none" strike="noStrike" cap="none" dirty="0">
              <a:solidFill>
                <a:srgbClr val="222222"/>
              </a:solidFill>
              <a:latin typeface="Trebuchet MS"/>
              <a:ea typeface="Trebuchet MS"/>
              <a:cs typeface="Trebuchet MS"/>
              <a:sym typeface="Trebuchet MS"/>
            </a:endParaRPr>
          </a:p>
          <a:p>
            <a:pPr marL="457200" marR="0" lvl="0" indent="0" algn="l" rtl="0">
              <a:lnSpc>
                <a:spcPct val="100000"/>
              </a:lnSpc>
              <a:spcBef>
                <a:spcPts val="0"/>
              </a:spcBef>
              <a:spcAft>
                <a:spcPts val="0"/>
              </a:spcAft>
              <a:buNone/>
            </a:pPr>
            <a:r>
              <a:rPr lang="en-US" sz="3200" b="0" i="0" u="none" strike="noStrike" cap="none" dirty="0">
                <a:solidFill>
                  <a:srgbClr val="222222"/>
                </a:solidFill>
                <a:latin typeface="Trebuchet MS"/>
                <a:ea typeface="Trebuchet MS"/>
                <a:cs typeface="Trebuchet MS"/>
                <a:sym typeface="Trebuchet MS"/>
              </a:rPr>
              <a:t>  </a:t>
            </a:r>
            <a:endParaRPr sz="1400" b="0" i="0" u="none" strike="noStrike" cap="none" dirty="0">
              <a:solidFill>
                <a:srgbClr val="222222"/>
              </a:solidFill>
              <a:latin typeface="Arial"/>
              <a:ea typeface="Arial"/>
              <a:cs typeface="Arial"/>
              <a:sym typeface="Arial"/>
            </a:endParaRPr>
          </a:p>
          <a:p>
            <a:pPr marL="457200" marR="0" lvl="0" indent="-457200" algn="l" rtl="0">
              <a:lnSpc>
                <a:spcPct val="100000"/>
              </a:lnSpc>
              <a:spcBef>
                <a:spcPts val="0"/>
              </a:spcBef>
              <a:spcAft>
                <a:spcPts val="0"/>
              </a:spcAft>
              <a:buClr>
                <a:srgbClr val="222222"/>
              </a:buClr>
              <a:buSzPts val="2800"/>
              <a:buFont typeface="Arial"/>
              <a:buChar char="•"/>
            </a:pPr>
            <a:r>
              <a:rPr lang="en-US" sz="3200" b="0" i="0" u="none" strike="noStrike" cap="none" dirty="0">
                <a:solidFill>
                  <a:srgbClr val="222222"/>
                </a:solidFill>
                <a:latin typeface="Trebuchet MS"/>
                <a:ea typeface="Trebuchet MS"/>
                <a:cs typeface="Trebuchet MS"/>
                <a:sym typeface="Trebuchet MS"/>
              </a:rPr>
              <a:t>What kind of “result” do you see?</a:t>
            </a:r>
            <a:endParaRPr sz="1400" b="0" i="0" u="none" strike="noStrike" cap="none" dirty="0">
              <a:solidFill>
                <a:srgbClr val="222222"/>
              </a:solidFill>
              <a:latin typeface="Arial"/>
              <a:ea typeface="Arial"/>
              <a:cs typeface="Arial"/>
              <a:sym typeface="Arial"/>
            </a:endParaRPr>
          </a:p>
          <a:p>
            <a:pPr marL="1028730" marR="0" lvl="4" indent="-457200" algn="l" rtl="0">
              <a:lnSpc>
                <a:spcPct val="100000"/>
              </a:lnSpc>
              <a:spcBef>
                <a:spcPts val="0"/>
              </a:spcBef>
              <a:spcAft>
                <a:spcPts val="0"/>
              </a:spcAft>
              <a:buClr>
                <a:srgbClr val="222222"/>
              </a:buClr>
              <a:buSzPts val="1680"/>
              <a:buFont typeface="Courier New"/>
              <a:buChar char="o"/>
            </a:pPr>
            <a:r>
              <a:rPr lang="en-US" sz="2800" b="0" i="0" u="none" strike="noStrike" cap="none" dirty="0">
                <a:solidFill>
                  <a:srgbClr val="222222"/>
                </a:solidFill>
                <a:latin typeface="Trebuchet MS"/>
                <a:ea typeface="Trebuchet MS"/>
                <a:cs typeface="Trebuchet MS"/>
                <a:sym typeface="Trebuchet MS"/>
              </a:rPr>
              <a:t>Does the assistance help the family move out of the crisis state?</a:t>
            </a:r>
            <a:endParaRPr sz="2800" b="0" i="0" u="none" strike="noStrike" cap="none" dirty="0">
              <a:solidFill>
                <a:srgbClr val="222222"/>
              </a:solidFill>
              <a:latin typeface="Trebuchet MS"/>
              <a:ea typeface="Trebuchet MS"/>
              <a:cs typeface="Trebuchet MS"/>
              <a:sym typeface="Trebuchet MS"/>
            </a:endParaRPr>
          </a:p>
          <a:p>
            <a:pPr marL="1028730" marR="0" lvl="4" indent="-457200" algn="l" rtl="0">
              <a:lnSpc>
                <a:spcPct val="100000"/>
              </a:lnSpc>
              <a:spcBef>
                <a:spcPts val="0"/>
              </a:spcBef>
              <a:spcAft>
                <a:spcPts val="0"/>
              </a:spcAft>
              <a:buClr>
                <a:srgbClr val="222222"/>
              </a:buClr>
              <a:buSzPts val="1680"/>
              <a:buFont typeface="Courier New"/>
              <a:buChar char="o"/>
            </a:pPr>
            <a:r>
              <a:rPr lang="en-US" sz="2800" b="0" i="0" u="none" strike="noStrike" cap="none" dirty="0">
                <a:solidFill>
                  <a:srgbClr val="222222"/>
                </a:solidFill>
                <a:latin typeface="Trebuchet MS"/>
                <a:ea typeface="Trebuchet MS"/>
                <a:cs typeface="Trebuchet MS"/>
                <a:sym typeface="Trebuchet MS"/>
              </a:rPr>
              <a:t>Is there a change in status? </a:t>
            </a:r>
            <a:endParaRPr sz="2800" b="0" i="0" u="none" strike="noStrike" cap="none" dirty="0">
              <a:solidFill>
                <a:srgbClr val="222222"/>
              </a:solidFill>
              <a:latin typeface="Trebuchet MS"/>
              <a:ea typeface="Trebuchet MS"/>
              <a:cs typeface="Trebuchet MS"/>
              <a:sym typeface="Trebuchet MS"/>
            </a:endParaRPr>
          </a:p>
          <a:p>
            <a:pPr marL="1028730" marR="0" lvl="4" indent="-457200" algn="l" rtl="0">
              <a:lnSpc>
                <a:spcPct val="100000"/>
              </a:lnSpc>
              <a:spcBef>
                <a:spcPts val="0"/>
              </a:spcBef>
              <a:spcAft>
                <a:spcPts val="0"/>
              </a:spcAft>
              <a:buClr>
                <a:srgbClr val="222222"/>
              </a:buClr>
              <a:buSzPts val="1680"/>
              <a:buFont typeface="Courier New"/>
              <a:buChar char="o"/>
            </a:pPr>
            <a:r>
              <a:rPr lang="en-US" sz="2800" b="0" i="0" u="none" strike="noStrike" cap="none" dirty="0">
                <a:solidFill>
                  <a:srgbClr val="222222"/>
                </a:solidFill>
                <a:latin typeface="Trebuchet MS"/>
                <a:ea typeface="Trebuchet MS"/>
                <a:cs typeface="Trebuchet MS"/>
                <a:sym typeface="Trebuchet MS"/>
              </a:rPr>
              <a:t>Is the situation temporarily addressed, but the crisis persists? </a:t>
            </a:r>
          </a:p>
          <a:p>
            <a:pPr marL="1028730" marR="0" lvl="4" indent="-457200" algn="l" rtl="0">
              <a:lnSpc>
                <a:spcPct val="100000"/>
              </a:lnSpc>
              <a:spcBef>
                <a:spcPts val="0"/>
              </a:spcBef>
              <a:spcAft>
                <a:spcPts val="0"/>
              </a:spcAft>
              <a:buClr>
                <a:srgbClr val="222222"/>
              </a:buClr>
              <a:buSzPts val="1680"/>
              <a:buFont typeface="Courier New"/>
              <a:buChar char="o"/>
            </a:pPr>
            <a:endParaRPr lang="en-US" sz="2800" dirty="0">
              <a:solidFill>
                <a:srgbClr val="222222"/>
              </a:solidFill>
              <a:latin typeface="Trebuchet MS"/>
              <a:ea typeface="Trebuchet MS"/>
              <a:cs typeface="Trebuchet MS"/>
              <a:sym typeface="Trebuchet MS"/>
            </a:endParaRPr>
          </a:p>
          <a:p>
            <a:pPr marL="1028730" marR="0" lvl="4" indent="-457200" algn="l" rtl="0">
              <a:lnSpc>
                <a:spcPct val="100000"/>
              </a:lnSpc>
              <a:spcBef>
                <a:spcPts val="0"/>
              </a:spcBef>
              <a:spcAft>
                <a:spcPts val="0"/>
              </a:spcAft>
              <a:buClr>
                <a:srgbClr val="222222"/>
              </a:buClr>
              <a:buSzPts val="1680"/>
              <a:buFont typeface="Courier New"/>
              <a:buChar char="o"/>
            </a:pPr>
            <a:endParaRPr lang="en-US" sz="2800" dirty="0">
              <a:solidFill>
                <a:srgbClr val="222222"/>
              </a:solidFill>
              <a:latin typeface="Trebuchet MS"/>
              <a:ea typeface="Trebuchet MS"/>
              <a:cs typeface="Trebuchet MS"/>
              <a:sym typeface="Trebuchet MS"/>
            </a:endParaRPr>
          </a:p>
          <a:p>
            <a:pPr marL="0" marR="0" lvl="0" indent="0" algn="ctr" defTabSz="914400" rtl="0" eaLnBrk="1" fontAlgn="auto" latinLnBrk="0" hangingPunct="1">
              <a:lnSpc>
                <a:spcPct val="100000"/>
              </a:lnSpc>
              <a:spcBef>
                <a:spcPts val="640"/>
              </a:spcBef>
              <a:spcAft>
                <a:spcPts val="0"/>
              </a:spcAft>
              <a:buClr>
                <a:srgbClr val="000000"/>
              </a:buClr>
              <a:buSzPts val="3200"/>
              <a:buFont typeface="Arial"/>
              <a:buNone/>
              <a:tabLst/>
              <a:defRPr/>
            </a:pPr>
            <a:r>
              <a:rPr kumimoji="0" lang="en-US" sz="3200" b="1" i="0" u="none" strike="noStrike" kern="0" cap="none" spc="0" normalizeH="0" baseline="0" noProof="0" dirty="0">
                <a:ln>
                  <a:noFill/>
                </a:ln>
                <a:solidFill>
                  <a:srgbClr val="53585F"/>
                </a:solidFill>
                <a:effectLst/>
                <a:uLnTx/>
                <a:uFillTx/>
                <a:latin typeface="Trebuchet MS"/>
                <a:ea typeface="Trebuchet MS"/>
                <a:cs typeface="Trebuchet MS"/>
                <a:sym typeface="Trebuchet MS"/>
              </a:rPr>
              <a:t>Large Group Discussion: What do families need versus what do families get from your agency when they visit?</a:t>
            </a:r>
          </a:p>
          <a:p>
            <a:pPr marL="571530" marR="0" lvl="4" algn="l" rtl="0">
              <a:lnSpc>
                <a:spcPct val="100000"/>
              </a:lnSpc>
              <a:spcBef>
                <a:spcPts val="0"/>
              </a:spcBef>
              <a:spcAft>
                <a:spcPts val="0"/>
              </a:spcAft>
              <a:buClr>
                <a:srgbClr val="222222"/>
              </a:buClr>
              <a:buSzPts val="1680"/>
            </a:pPr>
            <a:endParaRPr lang="en-US" sz="2800" dirty="0">
              <a:solidFill>
                <a:srgbClr val="222222"/>
              </a:solidFill>
              <a:latin typeface="Trebuchet MS"/>
              <a:ea typeface="Trebuchet MS"/>
              <a:cs typeface="Trebuchet MS"/>
              <a:sym typeface="Trebuchet MS"/>
            </a:endParaRPr>
          </a:p>
        </p:txBody>
      </p:sp>
      <p:sp>
        <p:nvSpPr>
          <p:cNvPr id="1249" name="Google Shape;1249;p55"/>
          <p:cNvSpPr txBox="1">
            <a:spLocks noGrp="1"/>
          </p:cNvSpPr>
          <p:nvPr>
            <p:ph type="title"/>
          </p:nvPr>
        </p:nvSpPr>
        <p:spPr>
          <a:xfrm>
            <a:off x="456061" y="76200"/>
            <a:ext cx="10439398"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3200"/>
              <a:buFont typeface="Calibri"/>
              <a:buNone/>
            </a:pPr>
            <a:r>
              <a:rPr lang="en-US" sz="4400" b="1" dirty="0">
                <a:solidFill>
                  <a:srgbClr val="2D348E"/>
                </a:solidFill>
              </a:rPr>
              <a:t>Consider the individuals and families</a:t>
            </a:r>
            <a:endParaRPr sz="4400" b="1" dirty="0">
              <a:solidFill>
                <a:srgbClr val="2D348E"/>
              </a:solidFill>
            </a:endParaRPr>
          </a:p>
        </p:txBody>
      </p:sp>
      <p:sp>
        <p:nvSpPr>
          <p:cNvPr id="1250" name="Google Shape;1250;p55"/>
          <p:cNvSpPr txBox="1">
            <a:spLocks noGrp="1"/>
          </p:cNvSpPr>
          <p:nvPr>
            <p:ph type="sldNum" idx="12"/>
          </p:nvPr>
        </p:nvSpPr>
        <p:spPr>
          <a:xfrm>
            <a:off x="12169648" y="9007124"/>
            <a:ext cx="780300" cy="746700"/>
          </a:xfrm>
          <a:prstGeom prst="rect">
            <a:avLst/>
          </a:prstGeom>
          <a:noFill/>
          <a:ln>
            <a:noFill/>
          </a:ln>
        </p:spPr>
        <p:txBody>
          <a:bodyPr spcFirstLastPara="1" wrap="square" lIns="130025" tIns="130025" rIns="130025" bIns="130025" anchor="t" anchorCtr="0">
            <a:noAutofit/>
          </a:bodyPr>
          <a:lstStyle/>
          <a:p>
            <a:pPr marL="0" lvl="0" indent="0" algn="r" rtl="0">
              <a:lnSpc>
                <a:spcPct val="100000"/>
              </a:lnSpc>
              <a:spcBef>
                <a:spcPts val="0"/>
              </a:spcBef>
              <a:spcAft>
                <a:spcPts val="0"/>
              </a:spcAft>
              <a:buSzPts val="1800"/>
              <a:buNone/>
            </a:pPr>
            <a:fld id="{00000000-1234-1234-1234-123412341234}" type="slidenum">
              <a:rPr lang="en-US"/>
              <a:t>78</a:t>
            </a:fld>
            <a:endParaRPr/>
          </a:p>
        </p:txBody>
      </p:sp>
      <p:pic>
        <p:nvPicPr>
          <p:cNvPr id="1251" name="Google Shape;1251;p55"/>
          <p:cNvPicPr preferRelativeResize="0"/>
          <p:nvPr/>
        </p:nvPicPr>
        <p:blipFill rotWithShape="1">
          <a:blip r:embed="rId3">
            <a:alphaModFix/>
          </a:blip>
          <a:srcRect/>
          <a:stretch/>
        </p:blipFill>
        <p:spPr>
          <a:xfrm>
            <a:off x="11233434" y="190500"/>
            <a:ext cx="1431253" cy="685800"/>
          </a:xfrm>
          <a:prstGeom prst="rect">
            <a:avLst/>
          </a:prstGeom>
          <a:noFill/>
          <a:ln>
            <a:noFill/>
          </a:ln>
        </p:spPr>
      </p:pic>
      <p:grpSp>
        <p:nvGrpSpPr>
          <p:cNvPr id="1252" name="Google Shape;1252;p55"/>
          <p:cNvGrpSpPr/>
          <p:nvPr/>
        </p:nvGrpSpPr>
        <p:grpSpPr>
          <a:xfrm>
            <a:off x="8102600" y="8841472"/>
            <a:ext cx="4343399" cy="835928"/>
            <a:chOff x="8102600" y="8841472"/>
            <a:chExt cx="4343399" cy="835928"/>
          </a:xfrm>
        </p:grpSpPr>
        <p:pic>
          <p:nvPicPr>
            <p:cNvPr id="1253" name="Google Shape;1253;p55"/>
            <p:cNvPicPr preferRelativeResize="0"/>
            <p:nvPr/>
          </p:nvPicPr>
          <p:blipFill rotWithShape="1">
            <a:blip r:embed="rId3">
              <a:alphaModFix/>
            </a:blip>
            <a:srcRect/>
            <a:stretch/>
          </p:blipFill>
          <p:spPr>
            <a:xfrm>
              <a:off x="11014746" y="8991600"/>
              <a:ext cx="1431253" cy="685800"/>
            </a:xfrm>
            <a:prstGeom prst="rect">
              <a:avLst/>
            </a:prstGeom>
            <a:noFill/>
            <a:ln>
              <a:noFill/>
            </a:ln>
          </p:spPr>
        </p:pic>
        <p:sp>
          <p:nvSpPr>
            <p:cNvPr id="1254" name="Google Shape;1254;p55"/>
            <p:cNvSpPr txBox="1"/>
            <p:nvPr/>
          </p:nvSpPr>
          <p:spPr>
            <a:xfrm>
              <a:off x="8102600" y="8841472"/>
              <a:ext cx="2634325"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C0D0E"/>
                  </a:solidFill>
                  <a:latin typeface="Trebuchet MS"/>
                  <a:ea typeface="Trebuchet MS"/>
                  <a:cs typeface="Trebuchet MS"/>
                  <a:sym typeface="Trebuchet MS"/>
                </a:rPr>
                <a:t>Colorado Community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C0D0E"/>
                  </a:solidFill>
                  <a:latin typeface="Trebuchet MS"/>
                  <a:ea typeface="Trebuchet MS"/>
                  <a:cs typeface="Trebuchet MS"/>
                  <a:sym typeface="Trebuchet MS"/>
                </a:rPr>
                <a:t>Action Association</a:t>
              </a:r>
              <a:endParaRPr sz="1400" b="0" i="0" u="none" strike="noStrike" cap="none">
                <a:solidFill>
                  <a:srgbClr val="000000"/>
                </a:solidFill>
                <a:latin typeface="Arial"/>
                <a:ea typeface="Arial"/>
                <a:cs typeface="Arial"/>
                <a:sym typeface="Arial"/>
              </a:endParaRPr>
            </a:p>
          </p:txBody>
        </p:sp>
        <p:cxnSp>
          <p:nvCxnSpPr>
            <p:cNvPr id="1255" name="Google Shape;1255;p55"/>
            <p:cNvCxnSpPr/>
            <p:nvPr/>
          </p:nvCxnSpPr>
          <p:spPr>
            <a:xfrm>
              <a:off x="10859677" y="9046464"/>
              <a:ext cx="0" cy="598318"/>
            </a:xfrm>
            <a:prstGeom prst="straightConnector1">
              <a:avLst/>
            </a:prstGeom>
            <a:solidFill>
              <a:srgbClr val="14943F"/>
            </a:solidFill>
            <a:ln w="15875" cap="flat" cmpd="sng">
              <a:solidFill>
                <a:srgbClr val="000000"/>
              </a:solidFill>
              <a:prstDash val="solid"/>
              <a:miter lim="0"/>
              <a:headEnd type="none" w="sm" len="sm"/>
              <a:tailEnd type="none" w="sm" len="sm"/>
            </a:ln>
          </p:spPr>
        </p:cxnSp>
      </p:gr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1259"/>
        <p:cNvGrpSpPr/>
        <p:nvPr/>
      </p:nvGrpSpPr>
      <p:grpSpPr>
        <a:xfrm>
          <a:off x="0" y="0"/>
          <a:ext cx="0" cy="0"/>
          <a:chOff x="0" y="0"/>
          <a:chExt cx="0" cy="0"/>
        </a:xfrm>
      </p:grpSpPr>
      <p:sp>
        <p:nvSpPr>
          <p:cNvPr id="1260" name="Google Shape;1260;p56"/>
          <p:cNvSpPr txBox="1"/>
          <p:nvPr/>
        </p:nvSpPr>
        <p:spPr>
          <a:xfrm>
            <a:off x="269823" y="1378392"/>
            <a:ext cx="12394859" cy="6947251"/>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222222"/>
              </a:buClr>
              <a:buSzPts val="2000"/>
              <a:buFont typeface="Arial"/>
              <a:buChar char="•"/>
            </a:pPr>
            <a:r>
              <a:rPr lang="en-US" sz="2400" b="1" i="0" u="none" strike="noStrike" cap="none" dirty="0">
                <a:solidFill>
                  <a:srgbClr val="222222"/>
                </a:solidFill>
                <a:latin typeface="Trebuchet MS"/>
                <a:ea typeface="Trebuchet MS"/>
                <a:cs typeface="Trebuchet MS"/>
                <a:sym typeface="Trebuchet MS"/>
              </a:rPr>
              <a:t>Prevention services </a:t>
            </a:r>
            <a:r>
              <a:rPr lang="en-US" sz="2400" b="0" i="0" u="none" strike="noStrike" cap="none" dirty="0">
                <a:solidFill>
                  <a:srgbClr val="222222"/>
                </a:solidFill>
                <a:latin typeface="Trebuchet MS"/>
                <a:ea typeface="Trebuchet MS"/>
                <a:cs typeface="Trebuchet MS"/>
                <a:sym typeface="Trebuchet MS"/>
              </a:rPr>
              <a:t>– we believe that the tangible assistance given to the customer will prevent a crisis. </a:t>
            </a:r>
            <a:endParaRPr sz="1400" b="0" i="0" u="none" strike="noStrike" cap="none" dirty="0">
              <a:solidFill>
                <a:srgbClr val="222222"/>
              </a:solidFill>
              <a:latin typeface="Arial"/>
              <a:ea typeface="Arial"/>
              <a:cs typeface="Arial"/>
              <a:sym typeface="Arial"/>
            </a:endParaRPr>
          </a:p>
          <a:p>
            <a:pPr marL="600075" marR="0" lvl="1" indent="-342900" algn="l" rtl="0">
              <a:lnSpc>
                <a:spcPct val="100000"/>
              </a:lnSpc>
              <a:spcBef>
                <a:spcPts val="320"/>
              </a:spcBef>
              <a:spcAft>
                <a:spcPts val="0"/>
              </a:spcAft>
              <a:buClr>
                <a:srgbClr val="222222"/>
              </a:buClr>
              <a:buSzPts val="1600"/>
              <a:buFont typeface="Arial"/>
              <a:buChar char="•"/>
            </a:pPr>
            <a:r>
              <a:rPr lang="en-US" sz="2400" b="0" i="0" u="none" strike="noStrike" cap="none" dirty="0">
                <a:solidFill>
                  <a:srgbClr val="222222"/>
                </a:solidFill>
                <a:latin typeface="Trebuchet MS"/>
                <a:ea typeface="Trebuchet MS"/>
                <a:cs typeface="Trebuchet MS"/>
                <a:sym typeface="Trebuchet MS"/>
              </a:rPr>
              <a:t>Rent payment will avoid an eviction and keep families in their home.</a:t>
            </a:r>
            <a:endParaRPr sz="1400" b="0" i="0" u="none" strike="noStrike" cap="none" dirty="0">
              <a:solidFill>
                <a:srgbClr val="222222"/>
              </a:solidFill>
              <a:latin typeface="Arial"/>
              <a:ea typeface="Arial"/>
              <a:cs typeface="Arial"/>
              <a:sym typeface="Arial"/>
            </a:endParaRPr>
          </a:p>
          <a:p>
            <a:pPr marL="701675" marR="0" lvl="1" indent="-241300" algn="l" rtl="0">
              <a:lnSpc>
                <a:spcPct val="100000"/>
              </a:lnSpc>
              <a:spcBef>
                <a:spcPts val="320"/>
              </a:spcBef>
              <a:spcAft>
                <a:spcPts val="0"/>
              </a:spcAft>
              <a:buClr>
                <a:schemeClr val="lt1"/>
              </a:buClr>
              <a:buSzPts val="1600"/>
              <a:buFont typeface="Arial"/>
              <a:buNone/>
            </a:pPr>
            <a:endParaRPr sz="2400" b="0" i="0" u="none" strike="noStrike" cap="none" dirty="0">
              <a:solidFill>
                <a:srgbClr val="222222"/>
              </a:solidFill>
              <a:latin typeface="Trebuchet MS"/>
              <a:ea typeface="Trebuchet MS"/>
              <a:cs typeface="Trebuchet MS"/>
              <a:sym typeface="Trebuchet MS"/>
            </a:endParaRPr>
          </a:p>
          <a:p>
            <a:pPr marL="342900" marR="0" lvl="0" indent="-342900" algn="l" rtl="0">
              <a:lnSpc>
                <a:spcPct val="100000"/>
              </a:lnSpc>
              <a:spcBef>
                <a:spcPts val="400"/>
              </a:spcBef>
              <a:spcAft>
                <a:spcPts val="0"/>
              </a:spcAft>
              <a:buClr>
                <a:srgbClr val="222222"/>
              </a:buClr>
              <a:buSzPts val="2000"/>
              <a:buFont typeface="Arial"/>
              <a:buChar char="•"/>
            </a:pPr>
            <a:r>
              <a:rPr lang="en-US" sz="2400" b="1" i="0" u="none" strike="noStrike" cap="none" dirty="0">
                <a:solidFill>
                  <a:srgbClr val="222222"/>
                </a:solidFill>
                <a:latin typeface="Trebuchet MS"/>
                <a:ea typeface="Trebuchet MS"/>
                <a:cs typeface="Trebuchet MS"/>
                <a:sym typeface="Trebuchet MS"/>
              </a:rPr>
              <a:t>Stabilization services </a:t>
            </a:r>
            <a:r>
              <a:rPr lang="en-US" sz="2400" b="0" i="0" u="none" strike="noStrike" cap="none" dirty="0">
                <a:solidFill>
                  <a:srgbClr val="222222"/>
                </a:solidFill>
                <a:latin typeface="Trebuchet MS"/>
                <a:ea typeface="Trebuchet MS"/>
                <a:cs typeface="Trebuchet MS"/>
                <a:sym typeface="Trebuchet MS"/>
              </a:rPr>
              <a:t>– we believe that the tangible assistance will enable the family to maintain all their basic needs</a:t>
            </a:r>
            <a:endParaRPr sz="1400" b="0" i="0" u="none" strike="noStrike" cap="none" dirty="0">
              <a:solidFill>
                <a:srgbClr val="222222"/>
              </a:solidFill>
              <a:latin typeface="Arial"/>
              <a:ea typeface="Arial"/>
              <a:cs typeface="Arial"/>
              <a:sym typeface="Arial"/>
            </a:endParaRPr>
          </a:p>
          <a:p>
            <a:pPr marL="600075" marR="0" lvl="1" indent="-342900" algn="l" rtl="0">
              <a:lnSpc>
                <a:spcPct val="100000"/>
              </a:lnSpc>
              <a:spcBef>
                <a:spcPts val="320"/>
              </a:spcBef>
              <a:spcAft>
                <a:spcPts val="0"/>
              </a:spcAft>
              <a:buClr>
                <a:srgbClr val="222222"/>
              </a:buClr>
              <a:buSzPts val="1600"/>
              <a:buFont typeface="Arial"/>
              <a:buChar char="•"/>
            </a:pPr>
            <a:r>
              <a:rPr lang="en-US" sz="2400" b="0" i="0" u="none" strike="noStrike" cap="none" dirty="0">
                <a:solidFill>
                  <a:srgbClr val="222222"/>
                </a:solidFill>
                <a:latin typeface="Trebuchet MS"/>
                <a:ea typeface="Trebuchet MS"/>
                <a:cs typeface="Trebuchet MS"/>
                <a:sym typeface="Trebuchet MS"/>
              </a:rPr>
              <a:t>Monthly food distribution allows the family to stretch other resources to enable all basic needs to be met</a:t>
            </a:r>
            <a:endParaRPr sz="2400" b="0" i="0" u="none" strike="noStrike" cap="none" dirty="0">
              <a:solidFill>
                <a:srgbClr val="222222"/>
              </a:solidFill>
              <a:latin typeface="Trebuchet MS"/>
              <a:ea typeface="Trebuchet MS"/>
              <a:cs typeface="Trebuchet MS"/>
              <a:sym typeface="Trebuchet MS"/>
            </a:endParaRPr>
          </a:p>
          <a:p>
            <a:pPr marL="914400" marR="0" lvl="0" indent="0" algn="l" rtl="0">
              <a:lnSpc>
                <a:spcPct val="100000"/>
              </a:lnSpc>
              <a:spcBef>
                <a:spcPts val="320"/>
              </a:spcBef>
              <a:spcAft>
                <a:spcPts val="0"/>
              </a:spcAft>
              <a:buNone/>
            </a:pPr>
            <a:endParaRPr sz="2400" dirty="0">
              <a:solidFill>
                <a:srgbClr val="222222"/>
              </a:solidFill>
              <a:latin typeface="Trebuchet MS"/>
              <a:ea typeface="Trebuchet MS"/>
              <a:cs typeface="Trebuchet MS"/>
              <a:sym typeface="Trebuchet MS"/>
            </a:endParaRPr>
          </a:p>
          <a:p>
            <a:pPr marL="342900" marR="0" lvl="0" indent="-342900" algn="l" rtl="0">
              <a:lnSpc>
                <a:spcPct val="100000"/>
              </a:lnSpc>
              <a:spcBef>
                <a:spcPts val="400"/>
              </a:spcBef>
              <a:spcAft>
                <a:spcPts val="0"/>
              </a:spcAft>
              <a:buClr>
                <a:srgbClr val="222222"/>
              </a:buClr>
              <a:buSzPts val="2000"/>
              <a:buFont typeface="Arial"/>
              <a:buChar char="•"/>
            </a:pPr>
            <a:r>
              <a:rPr lang="en-US" sz="2400" b="1" i="0" u="none" strike="noStrike" cap="none" dirty="0">
                <a:solidFill>
                  <a:srgbClr val="222222"/>
                </a:solidFill>
                <a:latin typeface="Trebuchet MS"/>
                <a:ea typeface="Trebuchet MS"/>
                <a:cs typeface="Trebuchet MS"/>
                <a:sym typeface="Trebuchet MS"/>
              </a:rPr>
              <a:t>Gateway services </a:t>
            </a:r>
            <a:r>
              <a:rPr lang="en-US" sz="2400" b="0" i="0" u="none" strike="noStrike" cap="none" dirty="0">
                <a:solidFill>
                  <a:srgbClr val="222222"/>
                </a:solidFill>
                <a:latin typeface="Trebuchet MS"/>
                <a:ea typeface="Trebuchet MS"/>
                <a:cs typeface="Trebuchet MS"/>
                <a:sym typeface="Trebuchet MS"/>
              </a:rPr>
              <a:t>– we believe that the tangible assistance will enable us to establish a relationship with the family, and they will return to the agency for other services. </a:t>
            </a:r>
            <a:endParaRPr sz="2400" b="0" i="0" u="none" strike="noStrike" cap="none" dirty="0">
              <a:solidFill>
                <a:srgbClr val="222222"/>
              </a:solidFill>
              <a:latin typeface="Trebuchet MS"/>
              <a:ea typeface="Trebuchet MS"/>
              <a:cs typeface="Trebuchet MS"/>
              <a:sym typeface="Trebuchet MS"/>
            </a:endParaRPr>
          </a:p>
          <a:p>
            <a:pPr marL="914400" marR="0" lvl="1" indent="-355600" algn="l" rtl="0">
              <a:lnSpc>
                <a:spcPct val="100000"/>
              </a:lnSpc>
              <a:spcBef>
                <a:spcPts val="400"/>
              </a:spcBef>
              <a:spcAft>
                <a:spcPts val="0"/>
              </a:spcAft>
              <a:buClr>
                <a:srgbClr val="222222"/>
              </a:buClr>
              <a:buSzPts val="2000"/>
              <a:buFont typeface="Courier New"/>
              <a:buChar char="•"/>
            </a:pPr>
            <a:r>
              <a:rPr lang="en-US" sz="2400" b="0" i="0" u="none" strike="noStrike" cap="none" dirty="0">
                <a:solidFill>
                  <a:srgbClr val="222222"/>
                </a:solidFill>
                <a:latin typeface="Trebuchet MS"/>
                <a:ea typeface="Trebuchet MS"/>
                <a:cs typeface="Trebuchet MS"/>
                <a:sym typeface="Trebuchet MS"/>
              </a:rPr>
              <a:t>Food pantry recipient will ask about training opportunities or other tangible assistance needed. </a:t>
            </a:r>
          </a:p>
          <a:p>
            <a:pPr marL="914400" marR="0" lvl="1" indent="-355600" algn="l" rtl="0">
              <a:lnSpc>
                <a:spcPct val="100000"/>
              </a:lnSpc>
              <a:spcBef>
                <a:spcPts val="400"/>
              </a:spcBef>
              <a:spcAft>
                <a:spcPts val="0"/>
              </a:spcAft>
              <a:buClr>
                <a:srgbClr val="222222"/>
              </a:buClr>
              <a:buSzPts val="2000"/>
              <a:buFont typeface="Courier New"/>
              <a:buChar char="•"/>
            </a:pPr>
            <a:endParaRPr lang="en-US" sz="2400" dirty="0">
              <a:solidFill>
                <a:srgbClr val="222222"/>
              </a:solidFill>
              <a:latin typeface="Trebuchet MS"/>
              <a:sym typeface="Trebuchet MS"/>
            </a:endParaRPr>
          </a:p>
          <a:p>
            <a:pPr marL="0" marR="0" lvl="0" indent="0" algn="ctr" defTabSz="914400" rtl="0" eaLnBrk="1" fontAlgn="auto" latinLnBrk="0" hangingPunct="1">
              <a:lnSpc>
                <a:spcPct val="100000"/>
              </a:lnSpc>
              <a:spcBef>
                <a:spcPts val="640"/>
              </a:spcBef>
              <a:spcAft>
                <a:spcPts val="0"/>
              </a:spcAft>
              <a:buClr>
                <a:srgbClr val="000000"/>
              </a:buClr>
              <a:buSzPts val="3200"/>
              <a:buFont typeface="Arial"/>
              <a:buNone/>
              <a:tabLst/>
              <a:defRPr/>
            </a:pPr>
            <a:r>
              <a:rPr kumimoji="0" lang="en-US" sz="3200" b="1" i="0" u="none" strike="noStrike" kern="0" cap="none" spc="0" normalizeH="0" baseline="0" noProof="0" dirty="0">
                <a:ln>
                  <a:noFill/>
                </a:ln>
                <a:solidFill>
                  <a:srgbClr val="53585F"/>
                </a:solidFill>
                <a:effectLst/>
                <a:uLnTx/>
                <a:uFillTx/>
                <a:latin typeface="Trebuchet MS"/>
                <a:ea typeface="Trebuchet MS"/>
                <a:cs typeface="Trebuchet MS"/>
                <a:sym typeface="Trebuchet MS"/>
              </a:rPr>
              <a:t>Large Group Discussion: How do you measure long-term success around families served?</a:t>
            </a:r>
          </a:p>
          <a:p>
            <a:pPr marL="558800" marR="0" lvl="1" algn="l" rtl="0">
              <a:lnSpc>
                <a:spcPct val="100000"/>
              </a:lnSpc>
              <a:spcBef>
                <a:spcPts val="400"/>
              </a:spcBef>
              <a:spcAft>
                <a:spcPts val="0"/>
              </a:spcAft>
              <a:buClr>
                <a:srgbClr val="222222"/>
              </a:buClr>
              <a:buSzPts val="2000"/>
            </a:pPr>
            <a:endParaRPr sz="1400" b="0" i="0" u="none" strike="noStrike" cap="none" dirty="0">
              <a:solidFill>
                <a:srgbClr val="222222"/>
              </a:solidFill>
              <a:latin typeface="Arial"/>
              <a:ea typeface="Arial"/>
              <a:cs typeface="Arial"/>
              <a:sym typeface="Arial"/>
            </a:endParaRPr>
          </a:p>
        </p:txBody>
      </p:sp>
      <p:sp>
        <p:nvSpPr>
          <p:cNvPr id="1261" name="Google Shape;1261;p56"/>
          <p:cNvSpPr txBox="1">
            <a:spLocks noGrp="1"/>
          </p:cNvSpPr>
          <p:nvPr>
            <p:ph type="title"/>
          </p:nvPr>
        </p:nvSpPr>
        <p:spPr>
          <a:xfrm>
            <a:off x="1680564" y="219868"/>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lt1"/>
              </a:buClr>
              <a:buSzPts val="3200"/>
              <a:buFont typeface="Calibri"/>
              <a:buNone/>
            </a:pPr>
            <a:r>
              <a:rPr lang="en-US" sz="4400" b="1" dirty="0">
                <a:solidFill>
                  <a:srgbClr val="2D348E"/>
                </a:solidFill>
              </a:rPr>
              <a:t>Assumptions behind services </a:t>
            </a:r>
            <a:endParaRPr sz="4400" b="1" dirty="0">
              <a:solidFill>
                <a:srgbClr val="2D348E"/>
              </a:solidFill>
            </a:endParaRPr>
          </a:p>
        </p:txBody>
      </p:sp>
      <p:sp>
        <p:nvSpPr>
          <p:cNvPr id="1262" name="Google Shape;1262;p56"/>
          <p:cNvSpPr txBox="1">
            <a:spLocks noGrp="1"/>
          </p:cNvSpPr>
          <p:nvPr>
            <p:ph type="sldNum" idx="12"/>
          </p:nvPr>
        </p:nvSpPr>
        <p:spPr>
          <a:xfrm>
            <a:off x="12169648" y="9007124"/>
            <a:ext cx="780300" cy="746700"/>
          </a:xfrm>
          <a:prstGeom prst="rect">
            <a:avLst/>
          </a:prstGeom>
          <a:noFill/>
          <a:ln>
            <a:noFill/>
          </a:ln>
        </p:spPr>
        <p:txBody>
          <a:bodyPr spcFirstLastPara="1" wrap="square" lIns="130025" tIns="130025" rIns="130025" bIns="130025" anchor="t" anchorCtr="0">
            <a:noAutofit/>
          </a:bodyPr>
          <a:lstStyle/>
          <a:p>
            <a:pPr marL="0" lvl="0" indent="0" algn="r" rtl="0">
              <a:lnSpc>
                <a:spcPct val="100000"/>
              </a:lnSpc>
              <a:spcBef>
                <a:spcPts val="0"/>
              </a:spcBef>
              <a:spcAft>
                <a:spcPts val="0"/>
              </a:spcAft>
              <a:buSzPts val="1800"/>
              <a:buNone/>
            </a:pPr>
            <a:fld id="{00000000-1234-1234-1234-123412341234}" type="slidenum">
              <a:rPr lang="en-US"/>
              <a:t>79</a:t>
            </a:fld>
            <a:endParaRPr/>
          </a:p>
        </p:txBody>
      </p:sp>
      <p:pic>
        <p:nvPicPr>
          <p:cNvPr id="1263" name="Google Shape;1263;p56"/>
          <p:cNvPicPr preferRelativeResize="0"/>
          <p:nvPr/>
        </p:nvPicPr>
        <p:blipFill rotWithShape="1">
          <a:blip r:embed="rId3">
            <a:alphaModFix/>
          </a:blip>
          <a:srcRect/>
          <a:stretch/>
        </p:blipFill>
        <p:spPr>
          <a:xfrm>
            <a:off x="11233434" y="190500"/>
            <a:ext cx="1431253" cy="685800"/>
          </a:xfrm>
          <a:prstGeom prst="rect">
            <a:avLst/>
          </a:prstGeom>
          <a:noFill/>
          <a:ln>
            <a:noFill/>
          </a:ln>
        </p:spPr>
      </p:pic>
      <p:grpSp>
        <p:nvGrpSpPr>
          <p:cNvPr id="1264" name="Google Shape;1264;p56"/>
          <p:cNvGrpSpPr/>
          <p:nvPr/>
        </p:nvGrpSpPr>
        <p:grpSpPr>
          <a:xfrm>
            <a:off x="8102600" y="8841472"/>
            <a:ext cx="4343399" cy="835928"/>
            <a:chOff x="8102600" y="8841472"/>
            <a:chExt cx="4343399" cy="835928"/>
          </a:xfrm>
        </p:grpSpPr>
        <p:pic>
          <p:nvPicPr>
            <p:cNvPr id="1265" name="Google Shape;1265;p56"/>
            <p:cNvPicPr preferRelativeResize="0"/>
            <p:nvPr/>
          </p:nvPicPr>
          <p:blipFill rotWithShape="1">
            <a:blip r:embed="rId3">
              <a:alphaModFix/>
            </a:blip>
            <a:srcRect/>
            <a:stretch/>
          </p:blipFill>
          <p:spPr>
            <a:xfrm>
              <a:off x="11014746" y="8991600"/>
              <a:ext cx="1431253" cy="685800"/>
            </a:xfrm>
            <a:prstGeom prst="rect">
              <a:avLst/>
            </a:prstGeom>
            <a:noFill/>
            <a:ln>
              <a:noFill/>
            </a:ln>
          </p:spPr>
        </p:pic>
        <p:sp>
          <p:nvSpPr>
            <p:cNvPr id="1266" name="Google Shape;1266;p56"/>
            <p:cNvSpPr txBox="1"/>
            <p:nvPr/>
          </p:nvSpPr>
          <p:spPr>
            <a:xfrm>
              <a:off x="8102600" y="8841472"/>
              <a:ext cx="2634325"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C0D0E"/>
                  </a:solidFill>
                  <a:latin typeface="Trebuchet MS"/>
                  <a:ea typeface="Trebuchet MS"/>
                  <a:cs typeface="Trebuchet MS"/>
                  <a:sym typeface="Trebuchet MS"/>
                </a:rPr>
                <a:t>Colorado Community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C0D0E"/>
                  </a:solidFill>
                  <a:latin typeface="Trebuchet MS"/>
                  <a:ea typeface="Trebuchet MS"/>
                  <a:cs typeface="Trebuchet MS"/>
                  <a:sym typeface="Trebuchet MS"/>
                </a:rPr>
                <a:t>Action Association</a:t>
              </a:r>
              <a:endParaRPr sz="1400" b="0" i="0" u="none" strike="noStrike" cap="none">
                <a:solidFill>
                  <a:srgbClr val="000000"/>
                </a:solidFill>
                <a:latin typeface="Arial"/>
                <a:ea typeface="Arial"/>
                <a:cs typeface="Arial"/>
                <a:sym typeface="Arial"/>
              </a:endParaRPr>
            </a:p>
          </p:txBody>
        </p:sp>
        <p:cxnSp>
          <p:nvCxnSpPr>
            <p:cNvPr id="1267" name="Google Shape;1267;p56"/>
            <p:cNvCxnSpPr/>
            <p:nvPr/>
          </p:nvCxnSpPr>
          <p:spPr>
            <a:xfrm>
              <a:off x="10859677" y="9046464"/>
              <a:ext cx="0" cy="598318"/>
            </a:xfrm>
            <a:prstGeom prst="straightConnector1">
              <a:avLst/>
            </a:prstGeom>
            <a:solidFill>
              <a:srgbClr val="14943F"/>
            </a:solidFill>
            <a:ln w="15875" cap="flat" cmpd="sng">
              <a:solidFill>
                <a:srgbClr val="000000"/>
              </a:solidFill>
              <a:prstDash val="solid"/>
              <a:miter lim="0"/>
              <a:headEnd type="none" w="sm" len="sm"/>
              <a:tailEnd type="none" w="sm" len="sm"/>
            </a:ln>
          </p:spPr>
        </p:cxn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grpSp>
        <p:nvGrpSpPr>
          <p:cNvPr id="172" name="Google Shape;172;p5"/>
          <p:cNvGrpSpPr/>
          <p:nvPr/>
        </p:nvGrpSpPr>
        <p:grpSpPr>
          <a:xfrm>
            <a:off x="977902" y="609600"/>
            <a:ext cx="11468098" cy="8001000"/>
            <a:chOff x="228600" y="533400"/>
            <a:chExt cx="9134936" cy="6109900"/>
          </a:xfrm>
        </p:grpSpPr>
        <p:pic>
          <p:nvPicPr>
            <p:cNvPr id="173" name="Google Shape;173;p5" descr="ROMACircle"/>
            <p:cNvPicPr preferRelativeResize="0"/>
            <p:nvPr/>
          </p:nvPicPr>
          <p:blipFill rotWithShape="1">
            <a:blip r:embed="rId3">
              <a:alphaModFix/>
            </a:blip>
            <a:srcRect/>
            <a:stretch/>
          </p:blipFill>
          <p:spPr>
            <a:xfrm>
              <a:off x="1905000" y="533400"/>
              <a:ext cx="4800600" cy="5767387"/>
            </a:xfrm>
            <a:prstGeom prst="rect">
              <a:avLst/>
            </a:prstGeom>
            <a:noFill/>
            <a:ln>
              <a:noFill/>
            </a:ln>
          </p:spPr>
        </p:pic>
        <p:sp>
          <p:nvSpPr>
            <p:cNvPr id="174" name="Google Shape;174;p5"/>
            <p:cNvSpPr txBox="1"/>
            <p:nvPr/>
          </p:nvSpPr>
          <p:spPr>
            <a:xfrm>
              <a:off x="381000" y="3276600"/>
              <a:ext cx="1905000" cy="175432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Calibri"/>
                <a:buNone/>
              </a:pPr>
              <a:r>
                <a:rPr lang="en-US" sz="1800" b="0" i="0" u="none" strike="noStrike" cap="none">
                  <a:solidFill>
                    <a:srgbClr val="000000"/>
                  </a:solidFill>
                  <a:latin typeface="Calibri"/>
                  <a:ea typeface="Calibri"/>
                  <a:cs typeface="Calibri"/>
                  <a:sym typeface="Calibri"/>
                </a:rPr>
                <a:t>Reports document changes at family, agency and community levels. Were needs met?</a:t>
              </a:r>
              <a:endParaRPr sz="1800" b="0" i="0" u="none" strike="noStrike" cap="none">
                <a:solidFill>
                  <a:srgbClr val="5C6670"/>
                </a:solidFill>
                <a:latin typeface="Trebuchet MS"/>
                <a:ea typeface="Trebuchet MS"/>
                <a:cs typeface="Trebuchet MS"/>
                <a:sym typeface="Trebuchet MS"/>
              </a:endParaRPr>
            </a:p>
          </p:txBody>
        </p:sp>
        <p:sp>
          <p:nvSpPr>
            <p:cNvPr id="175" name="Google Shape;175;p5"/>
            <p:cNvSpPr txBox="1"/>
            <p:nvPr/>
          </p:nvSpPr>
          <p:spPr>
            <a:xfrm>
              <a:off x="6781800" y="3124200"/>
              <a:ext cx="1752600" cy="147732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Calibri"/>
                <a:buNone/>
              </a:pPr>
              <a:r>
                <a:rPr lang="en-US" sz="1800" b="0" i="0" u="none" strike="noStrike" cap="none">
                  <a:solidFill>
                    <a:srgbClr val="000000"/>
                  </a:solidFill>
                  <a:latin typeface="Calibri"/>
                  <a:ea typeface="Calibri"/>
                  <a:cs typeface="Calibri"/>
                  <a:sym typeface="Calibri"/>
                </a:rPr>
                <a:t>Documentation of use of plan to assess success (improved targeting)</a:t>
              </a:r>
              <a:endParaRPr sz="1800" b="0" i="0" u="none" strike="noStrike" cap="none">
                <a:solidFill>
                  <a:srgbClr val="5C6670"/>
                </a:solidFill>
                <a:latin typeface="Trebuchet MS"/>
                <a:ea typeface="Trebuchet MS"/>
                <a:cs typeface="Trebuchet MS"/>
                <a:sym typeface="Trebuchet MS"/>
              </a:endParaRPr>
            </a:p>
          </p:txBody>
        </p:sp>
        <p:sp>
          <p:nvSpPr>
            <p:cNvPr id="176" name="Google Shape;176;p5"/>
            <p:cNvSpPr txBox="1"/>
            <p:nvPr/>
          </p:nvSpPr>
          <p:spPr>
            <a:xfrm>
              <a:off x="6858000" y="5334000"/>
              <a:ext cx="1828800" cy="12003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Calibri"/>
                <a:buNone/>
              </a:pPr>
              <a:r>
                <a:rPr lang="en-US" sz="1800" b="0" i="0" u="none" strike="noStrike" cap="none">
                  <a:solidFill>
                    <a:srgbClr val="000000"/>
                  </a:solidFill>
                  <a:latin typeface="Calibri"/>
                  <a:ea typeface="Calibri"/>
                  <a:cs typeface="Calibri"/>
                  <a:sym typeface="Calibri"/>
                </a:rPr>
                <a:t>Staff using ROMA principles in direct service to help seekers</a:t>
              </a:r>
              <a:endParaRPr sz="1800" b="0" i="0" u="none" strike="noStrike" cap="none">
                <a:solidFill>
                  <a:srgbClr val="5C6670"/>
                </a:solidFill>
                <a:latin typeface="Trebuchet MS"/>
                <a:ea typeface="Trebuchet MS"/>
                <a:cs typeface="Trebuchet MS"/>
                <a:sym typeface="Trebuchet MS"/>
              </a:endParaRPr>
            </a:p>
          </p:txBody>
        </p:sp>
        <p:sp>
          <p:nvSpPr>
            <p:cNvPr id="177" name="Google Shape;177;p5"/>
            <p:cNvSpPr txBox="1"/>
            <p:nvPr/>
          </p:nvSpPr>
          <p:spPr>
            <a:xfrm>
              <a:off x="228600" y="5442971"/>
              <a:ext cx="2286000" cy="12003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Calibri"/>
                <a:buNone/>
              </a:pPr>
              <a:r>
                <a:rPr lang="en-US" sz="1800" b="0" i="0" u="none" strike="noStrike" cap="none">
                  <a:solidFill>
                    <a:srgbClr val="000000"/>
                  </a:solidFill>
                  <a:latin typeface="Calibri"/>
                  <a:ea typeface="Calibri"/>
                  <a:cs typeface="Calibri"/>
                  <a:sym typeface="Calibri"/>
                </a:rPr>
                <a:t>Tracking of progress and success  and  how these relate to the services provided</a:t>
              </a:r>
              <a:endParaRPr sz="1800" b="0" i="0" u="none" strike="noStrike" cap="none">
                <a:solidFill>
                  <a:srgbClr val="5C6670"/>
                </a:solidFill>
                <a:latin typeface="Trebuchet MS"/>
                <a:ea typeface="Trebuchet MS"/>
                <a:cs typeface="Trebuchet MS"/>
                <a:sym typeface="Trebuchet MS"/>
              </a:endParaRPr>
            </a:p>
          </p:txBody>
        </p:sp>
        <p:sp>
          <p:nvSpPr>
            <p:cNvPr id="178" name="Google Shape;178;p5"/>
            <p:cNvSpPr txBox="1"/>
            <p:nvPr/>
          </p:nvSpPr>
          <p:spPr>
            <a:xfrm>
              <a:off x="457200" y="1447800"/>
              <a:ext cx="1828800" cy="175432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Calibri"/>
                <a:buNone/>
              </a:pPr>
              <a:r>
                <a:rPr lang="en-US" sz="1800" b="0" i="0" u="none" strike="noStrike" cap="none">
                  <a:solidFill>
                    <a:srgbClr val="000000"/>
                  </a:solidFill>
                  <a:latin typeface="Calibri"/>
                  <a:ea typeface="Calibri"/>
                  <a:cs typeface="Calibri"/>
                  <a:sym typeface="Calibri"/>
                </a:rPr>
                <a:t>Documentation of systematic internal review of data as well as external reporting.</a:t>
              </a:r>
              <a:endParaRPr sz="1800" b="0" i="0" u="none" strike="noStrike" cap="none">
                <a:solidFill>
                  <a:srgbClr val="5C6670"/>
                </a:solidFill>
                <a:latin typeface="Trebuchet MS"/>
                <a:ea typeface="Trebuchet MS"/>
                <a:cs typeface="Trebuchet MS"/>
                <a:sym typeface="Trebuchet MS"/>
              </a:endParaRPr>
            </a:p>
          </p:txBody>
        </p:sp>
        <p:sp>
          <p:nvSpPr>
            <p:cNvPr id="179" name="Google Shape;179;p5"/>
            <p:cNvSpPr txBox="1"/>
            <p:nvPr/>
          </p:nvSpPr>
          <p:spPr>
            <a:xfrm>
              <a:off x="6848936" y="843129"/>
              <a:ext cx="2514600" cy="203132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Calibri"/>
                <a:buNone/>
              </a:pPr>
              <a:r>
                <a:rPr lang="en-US" sz="1800" b="0" i="0" u="none" strike="noStrike" cap="none">
                  <a:solidFill>
                    <a:srgbClr val="000000"/>
                  </a:solidFill>
                  <a:latin typeface="Calibri"/>
                  <a:ea typeface="Calibri"/>
                  <a:cs typeface="Calibri"/>
                  <a:sym typeface="Calibri"/>
                </a:rPr>
                <a:t>Focus on assessing needs and resources of customers;  demographic profiles considered in contextualizing the needs</a:t>
              </a:r>
              <a:endParaRPr sz="1800" b="0" i="0" u="none" strike="noStrike" cap="none">
                <a:solidFill>
                  <a:srgbClr val="5C6670"/>
                </a:solidFill>
                <a:latin typeface="Trebuchet MS"/>
                <a:ea typeface="Trebuchet MS"/>
                <a:cs typeface="Trebuchet MS"/>
                <a:sym typeface="Trebuchet MS"/>
              </a:endParaRPr>
            </a:p>
          </p:txBody>
        </p:sp>
      </p:grpSp>
      <p:sp>
        <p:nvSpPr>
          <p:cNvPr id="180" name="Google Shape;180;p5"/>
          <p:cNvSpPr txBox="1">
            <a:spLocks noGrp="1"/>
          </p:cNvSpPr>
          <p:nvPr>
            <p:ph type="sldNum" idx="12"/>
          </p:nvPr>
        </p:nvSpPr>
        <p:spPr>
          <a:xfrm>
            <a:off x="12169648" y="9007124"/>
            <a:ext cx="780300" cy="746700"/>
          </a:xfrm>
          <a:prstGeom prst="rect">
            <a:avLst/>
          </a:prstGeom>
          <a:noFill/>
          <a:ln>
            <a:noFill/>
          </a:ln>
        </p:spPr>
        <p:txBody>
          <a:bodyPr spcFirstLastPara="1" wrap="square" lIns="130025" tIns="130025" rIns="130025" bIns="130025" anchor="t" anchorCtr="0">
            <a:noAutofit/>
          </a:bodyPr>
          <a:lstStyle/>
          <a:p>
            <a:pPr marL="0" lvl="0" indent="0" algn="r" rtl="0">
              <a:lnSpc>
                <a:spcPct val="100000"/>
              </a:lnSpc>
              <a:spcBef>
                <a:spcPts val="0"/>
              </a:spcBef>
              <a:spcAft>
                <a:spcPts val="0"/>
              </a:spcAft>
              <a:buSzPts val="1800"/>
              <a:buNone/>
            </a:pPr>
            <a:fld id="{00000000-1234-1234-1234-123412341234}" type="slidenum">
              <a:rPr lang="en-US"/>
              <a:t>8</a:t>
            </a:fld>
            <a:endParaRPr/>
          </a:p>
        </p:txBody>
      </p:sp>
      <p:pic>
        <p:nvPicPr>
          <p:cNvPr id="181" name="Google Shape;181;p5"/>
          <p:cNvPicPr preferRelativeResize="0"/>
          <p:nvPr/>
        </p:nvPicPr>
        <p:blipFill rotWithShape="1">
          <a:blip r:embed="rId4">
            <a:alphaModFix/>
          </a:blip>
          <a:srcRect/>
          <a:stretch/>
        </p:blipFill>
        <p:spPr>
          <a:xfrm>
            <a:off x="10410349" y="399511"/>
            <a:ext cx="2039111" cy="350062"/>
          </a:xfrm>
          <a:prstGeom prst="rect">
            <a:avLst/>
          </a:prstGeom>
          <a:noFill/>
          <a:ln>
            <a:noFill/>
          </a:ln>
        </p:spPr>
      </p:pic>
      <p:grpSp>
        <p:nvGrpSpPr>
          <p:cNvPr id="182" name="Google Shape;182;p5"/>
          <p:cNvGrpSpPr/>
          <p:nvPr/>
        </p:nvGrpSpPr>
        <p:grpSpPr>
          <a:xfrm>
            <a:off x="8102600" y="8841472"/>
            <a:ext cx="4343399" cy="835928"/>
            <a:chOff x="8102600" y="8841472"/>
            <a:chExt cx="4343399" cy="835928"/>
          </a:xfrm>
        </p:grpSpPr>
        <p:pic>
          <p:nvPicPr>
            <p:cNvPr id="183" name="Google Shape;183;p5"/>
            <p:cNvPicPr preferRelativeResize="0"/>
            <p:nvPr/>
          </p:nvPicPr>
          <p:blipFill rotWithShape="1">
            <a:blip r:embed="rId5">
              <a:alphaModFix/>
            </a:blip>
            <a:srcRect/>
            <a:stretch/>
          </p:blipFill>
          <p:spPr>
            <a:xfrm>
              <a:off x="11014746" y="8991600"/>
              <a:ext cx="1431253" cy="685800"/>
            </a:xfrm>
            <a:prstGeom prst="rect">
              <a:avLst/>
            </a:prstGeom>
            <a:noFill/>
            <a:ln>
              <a:noFill/>
            </a:ln>
          </p:spPr>
        </p:pic>
        <p:sp>
          <p:nvSpPr>
            <p:cNvPr id="184" name="Google Shape;184;p5"/>
            <p:cNvSpPr txBox="1"/>
            <p:nvPr/>
          </p:nvSpPr>
          <p:spPr>
            <a:xfrm>
              <a:off x="8102600" y="8841472"/>
              <a:ext cx="2634325"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C0D0E"/>
                  </a:solidFill>
                  <a:latin typeface="Trebuchet MS"/>
                  <a:ea typeface="Trebuchet MS"/>
                  <a:cs typeface="Trebuchet MS"/>
                  <a:sym typeface="Trebuchet MS"/>
                </a:rPr>
                <a:t>Colorado Community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C0D0E"/>
                  </a:solidFill>
                  <a:latin typeface="Trebuchet MS"/>
                  <a:ea typeface="Trebuchet MS"/>
                  <a:cs typeface="Trebuchet MS"/>
                  <a:sym typeface="Trebuchet MS"/>
                </a:rPr>
                <a:t>Action Association</a:t>
              </a:r>
              <a:endParaRPr sz="1400" b="0" i="0" u="none" strike="noStrike" cap="none">
                <a:solidFill>
                  <a:srgbClr val="000000"/>
                </a:solidFill>
                <a:latin typeface="Arial"/>
                <a:ea typeface="Arial"/>
                <a:cs typeface="Arial"/>
                <a:sym typeface="Arial"/>
              </a:endParaRPr>
            </a:p>
          </p:txBody>
        </p:sp>
        <p:cxnSp>
          <p:nvCxnSpPr>
            <p:cNvPr id="185" name="Google Shape;185;p5"/>
            <p:cNvCxnSpPr/>
            <p:nvPr/>
          </p:nvCxnSpPr>
          <p:spPr>
            <a:xfrm>
              <a:off x="10859677" y="9046464"/>
              <a:ext cx="0" cy="598318"/>
            </a:xfrm>
            <a:prstGeom prst="straightConnector1">
              <a:avLst/>
            </a:prstGeom>
            <a:solidFill>
              <a:srgbClr val="14943F"/>
            </a:solidFill>
            <a:ln w="15875" cap="flat" cmpd="sng">
              <a:solidFill>
                <a:srgbClr val="000000"/>
              </a:solidFill>
              <a:prstDash val="solid"/>
              <a:miter lim="0"/>
              <a:headEnd type="none" w="sm" len="sm"/>
              <a:tailEnd type="none" w="sm" len="sm"/>
            </a:ln>
          </p:spPr>
        </p:cxnSp>
      </p:gr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1271"/>
        <p:cNvGrpSpPr/>
        <p:nvPr/>
      </p:nvGrpSpPr>
      <p:grpSpPr>
        <a:xfrm>
          <a:off x="0" y="0"/>
          <a:ext cx="0" cy="0"/>
          <a:chOff x="0" y="0"/>
          <a:chExt cx="0" cy="0"/>
        </a:xfrm>
      </p:grpSpPr>
      <p:pic>
        <p:nvPicPr>
          <p:cNvPr id="1272" name="Google Shape;1272;p58"/>
          <p:cNvPicPr preferRelativeResize="0"/>
          <p:nvPr/>
        </p:nvPicPr>
        <p:blipFill rotWithShape="1">
          <a:blip r:embed="rId3">
            <a:alphaModFix/>
          </a:blip>
          <a:srcRect/>
          <a:stretch/>
        </p:blipFill>
        <p:spPr>
          <a:xfrm>
            <a:off x="0" y="-52251"/>
            <a:ext cx="13309600" cy="8480286"/>
          </a:xfrm>
          <a:prstGeom prst="rect">
            <a:avLst/>
          </a:prstGeom>
          <a:noFill/>
          <a:ln>
            <a:noFill/>
          </a:ln>
        </p:spPr>
      </p:pic>
      <p:grpSp>
        <p:nvGrpSpPr>
          <p:cNvPr id="1273" name="Google Shape;1273;p58"/>
          <p:cNvGrpSpPr/>
          <p:nvPr/>
        </p:nvGrpSpPr>
        <p:grpSpPr>
          <a:xfrm>
            <a:off x="394081" y="3276600"/>
            <a:ext cx="2634324" cy="4203917"/>
            <a:chOff x="394081" y="3276600"/>
            <a:chExt cx="2634324" cy="4203917"/>
          </a:xfrm>
        </p:grpSpPr>
        <p:sp>
          <p:nvSpPr>
            <p:cNvPr id="1274" name="Google Shape;1274;p58"/>
            <p:cNvSpPr txBox="1"/>
            <p:nvPr/>
          </p:nvSpPr>
          <p:spPr>
            <a:xfrm>
              <a:off x="635000" y="3276600"/>
              <a:ext cx="2362200" cy="110799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Calibri"/>
                  <a:ea typeface="Calibri"/>
                  <a:cs typeface="Calibri"/>
                  <a:sym typeface="Calibri"/>
                </a:rPr>
                <a:t>The bus runs in an area that needs transportation for employment.</a:t>
              </a:r>
              <a:endParaRPr sz="1600" b="0" i="0" u="none" strike="noStrike" cap="none">
                <a:solidFill>
                  <a:srgbClr val="5C667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5C6670"/>
                </a:solidFill>
                <a:latin typeface="Trebuchet MS"/>
                <a:ea typeface="Trebuchet MS"/>
                <a:cs typeface="Trebuchet MS"/>
                <a:sym typeface="Trebuchet MS"/>
              </a:endParaRPr>
            </a:p>
          </p:txBody>
        </p:sp>
        <p:sp>
          <p:nvSpPr>
            <p:cNvPr id="1275" name="Google Shape;1275;p58"/>
            <p:cNvSpPr txBox="1"/>
            <p:nvPr/>
          </p:nvSpPr>
          <p:spPr>
            <a:xfrm>
              <a:off x="635000" y="4261009"/>
              <a:ext cx="2362200" cy="1361014"/>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We (the agency) know what routes and times are needed.</a:t>
              </a:r>
              <a:endParaRPr sz="1800" b="0" i="0" u="none" strike="noStrike" cap="none">
                <a:solidFill>
                  <a:srgbClr val="5C6670"/>
                </a:solidFill>
                <a:latin typeface="Calibri"/>
                <a:ea typeface="Calibri"/>
                <a:cs typeface="Calibri"/>
                <a:sym typeface="Calibri"/>
              </a:endParaRPr>
            </a:p>
            <a:p>
              <a:pPr marL="0" marR="0" lvl="0" indent="0" algn="l" rtl="0">
                <a:lnSpc>
                  <a:spcPct val="100000"/>
                </a:lnSpc>
                <a:spcBef>
                  <a:spcPts val="800"/>
                </a:spcBef>
                <a:spcAft>
                  <a:spcPts val="0"/>
                </a:spcAft>
                <a:buClr>
                  <a:srgbClr val="000000"/>
                </a:buClr>
                <a:buSzPts val="1800"/>
                <a:buFont typeface="Arial"/>
                <a:buNone/>
              </a:pPr>
              <a:endParaRPr sz="1800" b="0" i="0" u="none" strike="noStrike" cap="none">
                <a:solidFill>
                  <a:srgbClr val="5C6670"/>
                </a:solidFill>
                <a:latin typeface="Trebuchet MS"/>
                <a:ea typeface="Trebuchet MS"/>
                <a:cs typeface="Trebuchet MS"/>
                <a:sym typeface="Trebuchet MS"/>
              </a:endParaRPr>
            </a:p>
          </p:txBody>
        </p:sp>
        <p:sp>
          <p:nvSpPr>
            <p:cNvPr id="1276" name="Google Shape;1276;p58"/>
            <p:cNvSpPr txBox="1"/>
            <p:nvPr/>
          </p:nvSpPr>
          <p:spPr>
            <a:xfrm>
              <a:off x="640806" y="5413188"/>
              <a:ext cx="2193109" cy="968278"/>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Individuals will ride the bus to their employment.</a:t>
              </a:r>
              <a:endParaRPr sz="1800" b="0" i="0" u="none" strike="noStrike" cap="none">
                <a:solidFill>
                  <a:srgbClr val="5C6670"/>
                </a:solidFill>
                <a:latin typeface="Calibri"/>
                <a:ea typeface="Calibri"/>
                <a:cs typeface="Calibri"/>
                <a:sym typeface="Calibri"/>
              </a:endParaRPr>
            </a:p>
          </p:txBody>
        </p:sp>
        <p:sp>
          <p:nvSpPr>
            <p:cNvPr id="1277" name="Google Shape;1277;p58"/>
            <p:cNvSpPr txBox="1"/>
            <p:nvPr/>
          </p:nvSpPr>
          <p:spPr>
            <a:xfrm>
              <a:off x="394081" y="6606432"/>
              <a:ext cx="2634324" cy="874085"/>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rPr>
                <a:t>Bus routes/times will not deviate from standard procedures (only major roads can be routes and only 7am-9pm service) </a:t>
              </a:r>
              <a:endParaRPr sz="1200" b="0" i="0" u="none" strike="noStrike" cap="none">
                <a:solidFill>
                  <a:srgbClr val="5C6670"/>
                </a:solidFill>
                <a:latin typeface="Calibri"/>
                <a:ea typeface="Calibri"/>
                <a:cs typeface="Calibri"/>
                <a:sym typeface="Calibri"/>
              </a:endParaRPr>
            </a:p>
          </p:txBody>
        </p:sp>
      </p:grpSp>
      <p:sp>
        <p:nvSpPr>
          <p:cNvPr id="1278" name="Google Shape;1278;p58"/>
          <p:cNvSpPr txBox="1"/>
          <p:nvPr/>
        </p:nvSpPr>
        <p:spPr>
          <a:xfrm>
            <a:off x="9931400" y="3402396"/>
            <a:ext cx="1864787" cy="1398204"/>
          </a:xfrm>
          <a:prstGeom prst="rect">
            <a:avLst/>
          </a:prstGeom>
          <a:solidFill>
            <a:srgbClr val="BDD7EE"/>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5C6670"/>
              </a:solidFill>
              <a:latin typeface="Trebuchet MS"/>
              <a:ea typeface="Trebuchet MS"/>
              <a:cs typeface="Trebuchet MS"/>
              <a:sym typeface="Trebuchet MS"/>
            </a:endParaRPr>
          </a:p>
        </p:txBody>
      </p:sp>
      <p:sp>
        <p:nvSpPr>
          <p:cNvPr id="1279" name="Google Shape;1279;p58"/>
          <p:cNvSpPr txBox="1"/>
          <p:nvPr/>
        </p:nvSpPr>
        <p:spPr>
          <a:xfrm>
            <a:off x="6502400" y="3313790"/>
            <a:ext cx="2139951" cy="2308233"/>
          </a:xfrm>
          <a:prstGeom prst="rect">
            <a:avLst/>
          </a:prstGeom>
          <a:solidFill>
            <a:srgbClr val="BDD7EE"/>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5C6670"/>
              </a:solidFill>
              <a:latin typeface="Trebuchet MS"/>
              <a:ea typeface="Trebuchet MS"/>
              <a:cs typeface="Trebuchet MS"/>
              <a:sym typeface="Trebuchet MS"/>
            </a:endParaRPr>
          </a:p>
        </p:txBody>
      </p:sp>
      <p:sp>
        <p:nvSpPr>
          <p:cNvPr id="1280" name="Google Shape;1280;p58"/>
          <p:cNvSpPr txBox="1"/>
          <p:nvPr/>
        </p:nvSpPr>
        <p:spPr>
          <a:xfrm>
            <a:off x="9865585" y="3830598"/>
            <a:ext cx="2005423" cy="1857368"/>
          </a:xfrm>
          <a:prstGeom prst="rect">
            <a:avLst/>
          </a:prstGeom>
          <a:solidFill>
            <a:srgbClr val="BDD7EE"/>
          </a:solid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Community has appropriate, reliable, accessible, affordable, and safe public transportation.</a:t>
            </a:r>
            <a:endParaRPr sz="1800" b="0" i="0" u="none" strike="noStrike" cap="none">
              <a:solidFill>
                <a:srgbClr val="5C6670"/>
              </a:solidFill>
              <a:latin typeface="Calibri"/>
              <a:ea typeface="Calibri"/>
              <a:cs typeface="Calibri"/>
              <a:sym typeface="Calibri"/>
            </a:endParaRPr>
          </a:p>
        </p:txBody>
      </p:sp>
      <p:sp>
        <p:nvSpPr>
          <p:cNvPr id="1281" name="Google Shape;1281;p58"/>
          <p:cNvSpPr txBox="1"/>
          <p:nvPr/>
        </p:nvSpPr>
        <p:spPr>
          <a:xfrm>
            <a:off x="6295525" y="3753412"/>
            <a:ext cx="2553699" cy="2053639"/>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Clr>
                <a:srgbClr val="000000"/>
              </a:buClr>
              <a:buSzPts val="2000"/>
              <a:buFont typeface="Arial"/>
              <a:buNone/>
            </a:pPr>
            <a:r>
              <a:rPr lang="en-US" sz="2000" b="0" i="0" u="none" strike="noStrike" cap="none">
                <a:solidFill>
                  <a:srgbClr val="000000"/>
                </a:solidFill>
                <a:latin typeface="Calibri"/>
                <a:ea typeface="Calibri"/>
                <a:cs typeface="Calibri"/>
                <a:sym typeface="Calibri"/>
              </a:rPr>
              <a:t>X neighborhood has regular public transportation access in areas and at times that are needed to get to employment.</a:t>
            </a:r>
            <a:endParaRPr sz="2000" b="0" i="0" u="none" strike="noStrike" cap="none">
              <a:solidFill>
                <a:srgbClr val="5C6670"/>
              </a:solidFill>
              <a:latin typeface="Calibri"/>
              <a:ea typeface="Calibri"/>
              <a:cs typeface="Calibri"/>
              <a:sym typeface="Calibri"/>
            </a:endParaRPr>
          </a:p>
        </p:txBody>
      </p:sp>
      <p:sp>
        <p:nvSpPr>
          <p:cNvPr id="1282" name="Google Shape;1282;p58"/>
          <p:cNvSpPr txBox="1"/>
          <p:nvPr/>
        </p:nvSpPr>
        <p:spPr>
          <a:xfrm>
            <a:off x="3007360" y="4509412"/>
            <a:ext cx="2788194" cy="375552"/>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Route Study</a:t>
            </a:r>
            <a:endParaRPr sz="1800" b="0" i="0" u="none" strike="noStrike" cap="none">
              <a:solidFill>
                <a:srgbClr val="5C6670"/>
              </a:solidFill>
              <a:latin typeface="Calibri"/>
              <a:ea typeface="Calibri"/>
              <a:cs typeface="Calibri"/>
              <a:sym typeface="Calibri"/>
            </a:endParaRPr>
          </a:p>
        </p:txBody>
      </p:sp>
      <p:sp>
        <p:nvSpPr>
          <p:cNvPr id="1283" name="Google Shape;1283;p58"/>
          <p:cNvSpPr txBox="1"/>
          <p:nvPr/>
        </p:nvSpPr>
        <p:spPr>
          <a:xfrm>
            <a:off x="2997200" y="5142331"/>
            <a:ext cx="2788194" cy="344069"/>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Clr>
                <a:srgbClr val="000000"/>
              </a:buClr>
              <a:buSzPts val="1600"/>
              <a:buFont typeface="Arial"/>
              <a:buNone/>
            </a:pPr>
            <a:r>
              <a:rPr lang="en-US" sz="1600" b="0" i="0" u="none" strike="noStrike" cap="none" dirty="0">
                <a:solidFill>
                  <a:srgbClr val="000000"/>
                </a:solidFill>
                <a:latin typeface="Calibri"/>
                <a:ea typeface="Calibri"/>
                <a:cs typeface="Calibri"/>
                <a:sym typeface="Calibri"/>
              </a:rPr>
              <a:t>DEIB Informed Outreach</a:t>
            </a:r>
            <a:endParaRPr sz="1600" b="0" i="0" u="none" strike="noStrike" cap="none" dirty="0">
              <a:solidFill>
                <a:srgbClr val="5C6670"/>
              </a:solidFill>
              <a:latin typeface="Calibri"/>
              <a:ea typeface="Calibri"/>
              <a:cs typeface="Calibri"/>
              <a:sym typeface="Calibri"/>
            </a:endParaRPr>
          </a:p>
        </p:txBody>
      </p:sp>
      <p:sp>
        <p:nvSpPr>
          <p:cNvPr id="1284" name="Google Shape;1284;p58"/>
          <p:cNvSpPr txBox="1"/>
          <p:nvPr/>
        </p:nvSpPr>
        <p:spPr>
          <a:xfrm>
            <a:off x="1158693" y="5678874"/>
            <a:ext cx="6570616" cy="375552"/>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Community Activities</a:t>
            </a:r>
            <a:endParaRPr sz="1800" b="0" i="0" u="none" strike="noStrike" cap="none">
              <a:solidFill>
                <a:srgbClr val="5C6670"/>
              </a:solidFill>
              <a:latin typeface="Calibri"/>
              <a:ea typeface="Calibri"/>
              <a:cs typeface="Calibri"/>
              <a:sym typeface="Calibri"/>
            </a:endParaRPr>
          </a:p>
        </p:txBody>
      </p:sp>
      <p:sp>
        <p:nvSpPr>
          <p:cNvPr id="1285" name="Google Shape;1285;p58"/>
          <p:cNvSpPr txBox="1"/>
          <p:nvPr/>
        </p:nvSpPr>
        <p:spPr>
          <a:xfrm>
            <a:off x="3109051" y="6172200"/>
            <a:ext cx="2564492" cy="607539"/>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Clr>
                <a:srgbClr val="000000"/>
              </a:buClr>
              <a:buSzPts val="1600"/>
              <a:buFont typeface="Arial"/>
              <a:buNone/>
            </a:pPr>
            <a:r>
              <a:rPr lang="en-US" sz="1600" b="0" i="0" u="none" strike="noStrike" cap="none">
                <a:solidFill>
                  <a:srgbClr val="000000"/>
                </a:solidFill>
                <a:latin typeface="Calibri"/>
                <a:ea typeface="Calibri"/>
                <a:cs typeface="Calibri"/>
                <a:sym typeface="Calibri"/>
              </a:rPr>
              <a:t>Employer/Employee Incentives</a:t>
            </a:r>
            <a:endParaRPr sz="1600" b="0" i="0" u="none" strike="noStrike" cap="none">
              <a:solidFill>
                <a:srgbClr val="5C6670"/>
              </a:solidFill>
              <a:latin typeface="Calibri"/>
              <a:ea typeface="Calibri"/>
              <a:cs typeface="Calibri"/>
              <a:sym typeface="Calibri"/>
            </a:endParaRPr>
          </a:p>
        </p:txBody>
      </p:sp>
      <p:sp>
        <p:nvSpPr>
          <p:cNvPr id="1286" name="Google Shape;1286;p58"/>
          <p:cNvSpPr txBox="1">
            <a:spLocks noGrp="1"/>
          </p:cNvSpPr>
          <p:nvPr>
            <p:ph type="sldNum" idx="12"/>
          </p:nvPr>
        </p:nvSpPr>
        <p:spPr>
          <a:xfrm>
            <a:off x="12169648" y="9007124"/>
            <a:ext cx="780300" cy="746700"/>
          </a:xfrm>
          <a:prstGeom prst="rect">
            <a:avLst/>
          </a:prstGeom>
          <a:noFill/>
          <a:ln>
            <a:noFill/>
          </a:ln>
        </p:spPr>
        <p:txBody>
          <a:bodyPr spcFirstLastPara="1" wrap="square" lIns="130025" tIns="130025" rIns="130025" bIns="130025" anchor="t" anchorCtr="0">
            <a:noAutofit/>
          </a:bodyPr>
          <a:lstStyle/>
          <a:p>
            <a:pPr marL="0" lvl="0" indent="0" algn="r" rtl="0">
              <a:lnSpc>
                <a:spcPct val="100000"/>
              </a:lnSpc>
              <a:spcBef>
                <a:spcPts val="0"/>
              </a:spcBef>
              <a:spcAft>
                <a:spcPts val="0"/>
              </a:spcAft>
              <a:buSzPts val="1800"/>
              <a:buNone/>
            </a:pPr>
            <a:fld id="{00000000-1234-1234-1234-123412341234}" type="slidenum">
              <a:rPr lang="en-US"/>
              <a:t>80</a:t>
            </a:fld>
            <a:endParaRPr/>
          </a:p>
        </p:txBody>
      </p:sp>
      <p:pic>
        <p:nvPicPr>
          <p:cNvPr id="1287" name="Google Shape;1287;p58"/>
          <p:cNvPicPr preferRelativeResize="0"/>
          <p:nvPr/>
        </p:nvPicPr>
        <p:blipFill rotWithShape="1">
          <a:blip r:embed="rId4">
            <a:alphaModFix/>
          </a:blip>
          <a:srcRect/>
          <a:stretch/>
        </p:blipFill>
        <p:spPr>
          <a:xfrm>
            <a:off x="11233434" y="190500"/>
            <a:ext cx="1431253" cy="685800"/>
          </a:xfrm>
          <a:prstGeom prst="rect">
            <a:avLst/>
          </a:prstGeom>
          <a:noFill/>
          <a:ln>
            <a:noFill/>
          </a:ln>
        </p:spPr>
      </p:pic>
      <p:grpSp>
        <p:nvGrpSpPr>
          <p:cNvPr id="1288" name="Google Shape;1288;p58"/>
          <p:cNvGrpSpPr/>
          <p:nvPr/>
        </p:nvGrpSpPr>
        <p:grpSpPr>
          <a:xfrm>
            <a:off x="8102600" y="8841472"/>
            <a:ext cx="4343399" cy="835928"/>
            <a:chOff x="8102600" y="8841472"/>
            <a:chExt cx="4343399" cy="835928"/>
          </a:xfrm>
        </p:grpSpPr>
        <p:pic>
          <p:nvPicPr>
            <p:cNvPr id="1289" name="Google Shape;1289;p58"/>
            <p:cNvPicPr preferRelativeResize="0"/>
            <p:nvPr/>
          </p:nvPicPr>
          <p:blipFill rotWithShape="1">
            <a:blip r:embed="rId4">
              <a:alphaModFix/>
            </a:blip>
            <a:srcRect/>
            <a:stretch/>
          </p:blipFill>
          <p:spPr>
            <a:xfrm>
              <a:off x="11014746" y="8991600"/>
              <a:ext cx="1431253" cy="685800"/>
            </a:xfrm>
            <a:prstGeom prst="rect">
              <a:avLst/>
            </a:prstGeom>
            <a:noFill/>
            <a:ln>
              <a:noFill/>
            </a:ln>
          </p:spPr>
        </p:pic>
        <p:sp>
          <p:nvSpPr>
            <p:cNvPr id="1290" name="Google Shape;1290;p58"/>
            <p:cNvSpPr txBox="1"/>
            <p:nvPr/>
          </p:nvSpPr>
          <p:spPr>
            <a:xfrm>
              <a:off x="8102600" y="8841472"/>
              <a:ext cx="2634325"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C0D0E"/>
                  </a:solidFill>
                  <a:latin typeface="Trebuchet MS"/>
                  <a:ea typeface="Trebuchet MS"/>
                  <a:cs typeface="Trebuchet MS"/>
                  <a:sym typeface="Trebuchet MS"/>
                </a:rPr>
                <a:t>Colorado Community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C0D0E"/>
                  </a:solidFill>
                  <a:latin typeface="Trebuchet MS"/>
                  <a:ea typeface="Trebuchet MS"/>
                  <a:cs typeface="Trebuchet MS"/>
                  <a:sym typeface="Trebuchet MS"/>
                </a:rPr>
                <a:t>Action Association</a:t>
              </a:r>
              <a:endParaRPr sz="1400" b="0" i="0" u="none" strike="noStrike" cap="none">
                <a:solidFill>
                  <a:srgbClr val="000000"/>
                </a:solidFill>
                <a:latin typeface="Arial"/>
                <a:ea typeface="Arial"/>
                <a:cs typeface="Arial"/>
                <a:sym typeface="Arial"/>
              </a:endParaRPr>
            </a:p>
          </p:txBody>
        </p:sp>
        <p:cxnSp>
          <p:nvCxnSpPr>
            <p:cNvPr id="1291" name="Google Shape;1291;p58"/>
            <p:cNvCxnSpPr/>
            <p:nvPr/>
          </p:nvCxnSpPr>
          <p:spPr>
            <a:xfrm>
              <a:off x="10859677" y="9046464"/>
              <a:ext cx="0" cy="598318"/>
            </a:xfrm>
            <a:prstGeom prst="straightConnector1">
              <a:avLst/>
            </a:prstGeom>
            <a:solidFill>
              <a:srgbClr val="14943F"/>
            </a:solidFill>
            <a:ln w="15875" cap="flat" cmpd="sng">
              <a:solidFill>
                <a:srgbClr val="000000"/>
              </a:solidFill>
              <a:prstDash val="solid"/>
              <a:miter lim="0"/>
              <a:headEnd type="none" w="sm" len="sm"/>
              <a:tailEnd type="none" w="sm" len="sm"/>
            </a:ln>
          </p:spPr>
        </p:cxnSp>
      </p:grpSp>
      <p:sp>
        <p:nvSpPr>
          <p:cNvPr id="1292" name="Google Shape;1292;p58"/>
          <p:cNvSpPr txBox="1"/>
          <p:nvPr/>
        </p:nvSpPr>
        <p:spPr>
          <a:xfrm>
            <a:off x="397926" y="3121768"/>
            <a:ext cx="12552022" cy="5306267"/>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93" name="Google Shape;1293;p58"/>
          <p:cNvSpPr txBox="1"/>
          <p:nvPr/>
        </p:nvSpPr>
        <p:spPr>
          <a:xfrm>
            <a:off x="235747" y="3094117"/>
            <a:ext cx="2570546" cy="1200329"/>
          </a:xfrm>
          <a:prstGeom prst="rect">
            <a:avLst/>
          </a:prstGeom>
          <a:solidFill>
            <a:srgbClr val="BDD7EE"/>
          </a:solidFill>
          <a:ln w="9525" cap="rnd" cmpd="sng">
            <a:solidFill>
              <a:srgbClr val="141617"/>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dirty="0">
              <a:solidFill>
                <a:srgbClr val="000000"/>
              </a:solidFill>
              <a:latin typeface="Trebuchet MS"/>
              <a:ea typeface="Trebuchet MS"/>
              <a:cs typeface="Trebuchet MS"/>
              <a:sym typeface="Trebuchet MS"/>
            </a:endParaRPr>
          </a:p>
          <a:p>
            <a:pPr marL="0" marR="0" lvl="0" indent="0" algn="l" rtl="0">
              <a:lnSpc>
                <a:spcPct val="100000"/>
              </a:lnSpc>
              <a:spcBef>
                <a:spcPts val="0"/>
              </a:spcBef>
              <a:spcAft>
                <a:spcPts val="0"/>
              </a:spcAft>
              <a:buNone/>
            </a:pPr>
            <a:r>
              <a:rPr lang="en-US" sz="1600" b="0" i="0" u="none" strike="noStrike" cap="none" dirty="0">
                <a:solidFill>
                  <a:srgbClr val="000000"/>
                </a:solidFill>
                <a:latin typeface="Trebuchet MS"/>
                <a:ea typeface="Trebuchet MS"/>
                <a:cs typeface="Trebuchet MS"/>
                <a:sym typeface="Trebuchet MS"/>
              </a:rPr>
              <a:t>What relationships are important to support the agency’s goals?</a:t>
            </a:r>
            <a:endParaRPr sz="1600" b="0" i="0" u="none" strike="noStrike" cap="none" dirty="0">
              <a:solidFill>
                <a:srgbClr val="5C6670"/>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800"/>
              <a:buFont typeface="Arial"/>
              <a:buNone/>
            </a:pPr>
            <a:endParaRPr sz="800" b="0" i="0" u="none" strike="noStrike" cap="none" dirty="0">
              <a:solidFill>
                <a:srgbClr val="000000"/>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800"/>
              <a:buFont typeface="Arial"/>
              <a:buNone/>
            </a:pPr>
            <a:endParaRPr sz="800" b="0" i="0" u="none" strike="noStrike" cap="none" dirty="0">
              <a:solidFill>
                <a:srgbClr val="5C6670"/>
              </a:solidFill>
              <a:latin typeface="Trebuchet MS"/>
              <a:ea typeface="Trebuchet MS"/>
              <a:cs typeface="Trebuchet MS"/>
              <a:sym typeface="Trebuchet MS"/>
            </a:endParaRPr>
          </a:p>
        </p:txBody>
      </p:sp>
      <p:sp>
        <p:nvSpPr>
          <p:cNvPr id="1294" name="Google Shape;1294;p58"/>
          <p:cNvSpPr txBox="1"/>
          <p:nvPr/>
        </p:nvSpPr>
        <p:spPr>
          <a:xfrm>
            <a:off x="257881" y="4389234"/>
            <a:ext cx="2570546" cy="1077218"/>
          </a:xfrm>
          <a:prstGeom prst="rect">
            <a:avLst/>
          </a:prstGeom>
          <a:solidFill>
            <a:srgbClr val="BDD7EE"/>
          </a:solidFill>
          <a:ln w="9525" cap="rnd" cmpd="sng">
            <a:solidFill>
              <a:srgbClr val="141617"/>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0" i="0" u="none" strike="noStrike" cap="none" dirty="0">
                <a:solidFill>
                  <a:srgbClr val="000000"/>
                </a:solidFill>
                <a:latin typeface="Trebuchet MS"/>
                <a:ea typeface="Trebuchet MS"/>
                <a:cs typeface="Trebuchet MS"/>
                <a:sym typeface="Trebuchet MS"/>
              </a:rPr>
              <a:t>What is the agency supposed to do about poverty in the community?</a:t>
            </a:r>
            <a:endParaRPr sz="1600" b="0" i="0" u="none" strike="noStrike" cap="none" dirty="0">
              <a:solidFill>
                <a:srgbClr val="5C6670"/>
              </a:solidFill>
              <a:latin typeface="Trebuchet MS"/>
              <a:ea typeface="Trebuchet MS"/>
              <a:cs typeface="Trebuchet MS"/>
              <a:sym typeface="Trebuchet MS"/>
            </a:endParaRPr>
          </a:p>
        </p:txBody>
      </p:sp>
      <p:sp>
        <p:nvSpPr>
          <p:cNvPr id="1295" name="Google Shape;1295;p58"/>
          <p:cNvSpPr txBox="1"/>
          <p:nvPr/>
        </p:nvSpPr>
        <p:spPr>
          <a:xfrm>
            <a:off x="248447" y="5547349"/>
            <a:ext cx="2570546" cy="584775"/>
          </a:xfrm>
          <a:prstGeom prst="rect">
            <a:avLst/>
          </a:prstGeom>
          <a:solidFill>
            <a:srgbClr val="BDD7EE"/>
          </a:solidFill>
          <a:ln w="9525" cap="rnd" cmpd="sng">
            <a:solidFill>
              <a:srgbClr val="141617"/>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0" i="0" u="none" strike="noStrike" cap="none" dirty="0">
                <a:solidFill>
                  <a:srgbClr val="000000"/>
                </a:solidFill>
                <a:latin typeface="Trebuchet MS"/>
                <a:ea typeface="Trebuchet MS"/>
                <a:cs typeface="Trebuchet MS"/>
                <a:sym typeface="Trebuchet MS"/>
              </a:rPr>
              <a:t>What does the agency believe about poverty?</a:t>
            </a:r>
            <a:endParaRPr sz="1600" b="0" i="0" u="none" strike="noStrike" cap="none" dirty="0">
              <a:solidFill>
                <a:srgbClr val="5C6670"/>
              </a:solidFill>
              <a:latin typeface="Trebuchet MS"/>
              <a:ea typeface="Trebuchet MS"/>
              <a:cs typeface="Trebuchet MS"/>
              <a:sym typeface="Trebuchet MS"/>
            </a:endParaRPr>
          </a:p>
        </p:txBody>
      </p:sp>
      <p:sp>
        <p:nvSpPr>
          <p:cNvPr id="1296" name="Google Shape;1296;p58"/>
          <p:cNvSpPr txBox="1"/>
          <p:nvPr/>
        </p:nvSpPr>
        <p:spPr>
          <a:xfrm>
            <a:off x="3427962" y="3055520"/>
            <a:ext cx="2323488" cy="584775"/>
          </a:xfrm>
          <a:prstGeom prst="rect">
            <a:avLst/>
          </a:prstGeom>
          <a:solidFill>
            <a:srgbClr val="BDD7EE"/>
          </a:solidFill>
          <a:ln w="9525" cap="rnd" cmpd="sng">
            <a:solidFill>
              <a:srgbClr val="141617"/>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800" b="0" i="0" u="none" strike="noStrike" cap="none">
              <a:solidFill>
                <a:srgbClr val="000000"/>
              </a:solidFill>
              <a:latin typeface="Trebuchet MS"/>
              <a:ea typeface="Trebuchet MS"/>
              <a:cs typeface="Trebuchet MS"/>
              <a:sym typeface="Trebuchet MS"/>
            </a:endParaRPr>
          </a:p>
          <a:p>
            <a:pPr marL="0" marR="0" lvl="0" indent="0" algn="l" rtl="0">
              <a:lnSpc>
                <a:spcPct val="100000"/>
              </a:lnSpc>
              <a:spcBef>
                <a:spcPts val="0"/>
              </a:spcBef>
              <a:spcAft>
                <a:spcPts val="0"/>
              </a:spcAft>
              <a:buNone/>
            </a:pPr>
            <a:endParaRPr sz="800" b="0" i="0" u="none" strike="noStrike" cap="none">
              <a:solidFill>
                <a:srgbClr val="000000"/>
              </a:solidFill>
              <a:latin typeface="Trebuchet MS"/>
              <a:ea typeface="Trebuchet MS"/>
              <a:cs typeface="Trebuchet MS"/>
              <a:sym typeface="Trebuchet MS"/>
            </a:endParaRPr>
          </a:p>
          <a:p>
            <a:pPr marL="0" marR="0" lvl="0" indent="0" algn="l" rtl="0">
              <a:lnSpc>
                <a:spcPct val="100000"/>
              </a:lnSpc>
              <a:spcBef>
                <a:spcPts val="0"/>
              </a:spcBef>
              <a:spcAft>
                <a:spcPts val="0"/>
              </a:spcAft>
              <a:buNone/>
            </a:pPr>
            <a:endParaRPr sz="800" b="0" i="0" u="none" strike="noStrike" cap="none">
              <a:solidFill>
                <a:srgbClr val="000000"/>
              </a:solidFill>
              <a:latin typeface="Trebuchet MS"/>
              <a:ea typeface="Trebuchet MS"/>
              <a:cs typeface="Trebuchet MS"/>
              <a:sym typeface="Trebuchet MS"/>
            </a:endParaRPr>
          </a:p>
          <a:p>
            <a:pPr marL="0" marR="0" lvl="0" indent="0" algn="l" rtl="0">
              <a:lnSpc>
                <a:spcPct val="100000"/>
              </a:lnSpc>
              <a:spcBef>
                <a:spcPts val="0"/>
              </a:spcBef>
              <a:spcAft>
                <a:spcPts val="0"/>
              </a:spcAft>
              <a:buNone/>
            </a:pPr>
            <a:endParaRPr sz="800" b="0" i="0" u="none" strike="noStrike" cap="none">
              <a:solidFill>
                <a:srgbClr val="5C6670"/>
              </a:solidFill>
              <a:latin typeface="Trebuchet MS"/>
              <a:ea typeface="Trebuchet MS"/>
              <a:cs typeface="Trebuchet MS"/>
              <a:sym typeface="Trebuchet MS"/>
            </a:endParaRPr>
          </a:p>
        </p:txBody>
      </p:sp>
      <p:sp>
        <p:nvSpPr>
          <p:cNvPr id="1297" name="Google Shape;1297;p58"/>
          <p:cNvSpPr txBox="1"/>
          <p:nvPr/>
        </p:nvSpPr>
        <p:spPr>
          <a:xfrm>
            <a:off x="6295524" y="3396944"/>
            <a:ext cx="2232953" cy="2935612"/>
          </a:xfrm>
          <a:prstGeom prst="rect">
            <a:avLst/>
          </a:prstGeom>
          <a:solidFill>
            <a:srgbClr val="BDD7EE"/>
          </a:solidFill>
          <a:ln w="9525" cap="rnd" cmpd="sng">
            <a:solidFill>
              <a:srgbClr val="141617"/>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Clr>
                <a:srgbClr val="000000"/>
              </a:buClr>
              <a:buSzPts val="2000"/>
              <a:buFont typeface="Arial"/>
              <a:buNone/>
            </a:pPr>
            <a:endParaRPr sz="2000" b="0" i="0" u="none" strike="noStrike" cap="none" dirty="0">
              <a:solidFill>
                <a:srgbClr val="000000"/>
              </a:solidFill>
              <a:latin typeface="Trebuchet MS"/>
              <a:ea typeface="Trebuchet MS"/>
              <a:cs typeface="Trebuchet MS"/>
              <a:sym typeface="Trebuchet MS"/>
            </a:endParaRPr>
          </a:p>
          <a:p>
            <a:pPr marL="0" marR="0" lvl="0" indent="0" algn="l" rtl="0">
              <a:lnSpc>
                <a:spcPct val="107000"/>
              </a:lnSpc>
              <a:spcBef>
                <a:spcPts val="0"/>
              </a:spcBef>
              <a:spcAft>
                <a:spcPts val="0"/>
              </a:spcAft>
              <a:buClr>
                <a:srgbClr val="000000"/>
              </a:buClr>
              <a:buSzPts val="1600"/>
              <a:buFont typeface="Arial"/>
              <a:buNone/>
            </a:pPr>
            <a:r>
              <a:rPr lang="en-US" sz="1600" b="0" i="0" u="none" strike="noStrike" cap="none" dirty="0">
                <a:solidFill>
                  <a:srgbClr val="141617"/>
                </a:solidFill>
                <a:latin typeface="Trebuchet MS"/>
                <a:ea typeface="Trebuchet MS"/>
                <a:cs typeface="Trebuchet MS"/>
                <a:sym typeface="Trebuchet MS"/>
              </a:rPr>
              <a:t>Describe the change</a:t>
            </a:r>
            <a:endParaRPr dirty="0"/>
          </a:p>
          <a:p>
            <a:pPr marL="0" marR="0" lvl="0" indent="0" algn="l" rtl="0">
              <a:lnSpc>
                <a:spcPct val="107000"/>
              </a:lnSpc>
              <a:spcBef>
                <a:spcPts val="0"/>
              </a:spcBef>
              <a:spcAft>
                <a:spcPts val="0"/>
              </a:spcAft>
              <a:buClr>
                <a:srgbClr val="000000"/>
              </a:buClr>
              <a:buSzPts val="1600"/>
              <a:buFont typeface="Arial"/>
              <a:buNone/>
            </a:pPr>
            <a:endParaRPr sz="1600" b="0" i="0" u="none" strike="noStrike" cap="none" dirty="0">
              <a:solidFill>
                <a:srgbClr val="141617"/>
              </a:solidFill>
              <a:latin typeface="Trebuchet MS"/>
              <a:ea typeface="Trebuchet MS"/>
              <a:cs typeface="Trebuchet MS"/>
              <a:sym typeface="Trebuchet MS"/>
            </a:endParaRPr>
          </a:p>
          <a:p>
            <a:pPr marL="0" marR="0" lvl="0" indent="0" algn="l" rtl="0">
              <a:lnSpc>
                <a:spcPct val="107000"/>
              </a:lnSpc>
              <a:spcBef>
                <a:spcPts val="0"/>
              </a:spcBef>
              <a:spcAft>
                <a:spcPts val="0"/>
              </a:spcAft>
              <a:buClr>
                <a:srgbClr val="000000"/>
              </a:buClr>
              <a:buSzPts val="1600"/>
              <a:buFont typeface="Arial"/>
              <a:buNone/>
            </a:pPr>
            <a:r>
              <a:rPr lang="en-US" sz="1600" b="0" i="0" u="none" strike="noStrike" cap="none" dirty="0">
                <a:solidFill>
                  <a:srgbClr val="141617"/>
                </a:solidFill>
                <a:latin typeface="Trebuchet MS"/>
                <a:ea typeface="Trebuchet MS"/>
                <a:cs typeface="Trebuchet MS"/>
                <a:sym typeface="Trebuchet MS"/>
              </a:rPr>
              <a:t>How will you know?</a:t>
            </a:r>
            <a:endParaRPr dirty="0"/>
          </a:p>
          <a:p>
            <a:pPr marL="0" marR="0" lvl="0" indent="0" algn="l" rtl="0">
              <a:lnSpc>
                <a:spcPct val="100000"/>
              </a:lnSpc>
              <a:spcBef>
                <a:spcPts val="0"/>
              </a:spcBef>
              <a:spcAft>
                <a:spcPts val="0"/>
              </a:spcAft>
              <a:buNone/>
            </a:pPr>
            <a:endParaRPr sz="1600" b="0" i="0" u="none" strike="noStrike" cap="none" dirty="0">
              <a:solidFill>
                <a:srgbClr val="141617"/>
              </a:solidFill>
              <a:latin typeface="Trebuchet MS"/>
              <a:ea typeface="Trebuchet MS"/>
              <a:cs typeface="Trebuchet MS"/>
              <a:sym typeface="Trebuchet MS"/>
            </a:endParaRPr>
          </a:p>
          <a:p>
            <a:pPr marL="0" marR="0" lvl="0" indent="0" algn="l" rtl="0">
              <a:lnSpc>
                <a:spcPct val="100000"/>
              </a:lnSpc>
              <a:spcBef>
                <a:spcPts val="0"/>
              </a:spcBef>
              <a:spcAft>
                <a:spcPts val="0"/>
              </a:spcAft>
              <a:buNone/>
            </a:pPr>
            <a:r>
              <a:rPr lang="en-US" sz="1600" b="0" i="0" u="none" strike="noStrike" cap="none" dirty="0">
                <a:solidFill>
                  <a:srgbClr val="141617"/>
                </a:solidFill>
                <a:latin typeface="Trebuchet MS"/>
                <a:ea typeface="Trebuchet MS"/>
                <a:cs typeface="Trebuchet MS"/>
                <a:sym typeface="Trebuchet MS"/>
              </a:rPr>
              <a:t>What will you Measure?</a:t>
            </a:r>
            <a:endParaRPr dirty="0"/>
          </a:p>
          <a:p>
            <a:pPr marL="0" marR="0" lvl="0" indent="0" algn="l" rtl="0">
              <a:lnSpc>
                <a:spcPct val="100000"/>
              </a:lnSpc>
              <a:spcBef>
                <a:spcPts val="0"/>
              </a:spcBef>
              <a:spcAft>
                <a:spcPts val="0"/>
              </a:spcAft>
              <a:buNone/>
            </a:pPr>
            <a:endParaRPr sz="1600" b="0" i="0" u="none" strike="noStrike" cap="none" dirty="0">
              <a:solidFill>
                <a:srgbClr val="141617"/>
              </a:solidFill>
              <a:latin typeface="Trebuchet MS"/>
              <a:ea typeface="Trebuchet MS"/>
              <a:cs typeface="Trebuchet MS"/>
              <a:sym typeface="Trebuchet MS"/>
            </a:endParaRPr>
          </a:p>
          <a:p>
            <a:pPr marL="0" marR="0" lvl="0" indent="0" algn="l" rtl="0">
              <a:lnSpc>
                <a:spcPct val="100000"/>
              </a:lnSpc>
              <a:spcBef>
                <a:spcPts val="0"/>
              </a:spcBef>
              <a:spcAft>
                <a:spcPts val="0"/>
              </a:spcAft>
              <a:buNone/>
            </a:pPr>
            <a:r>
              <a:rPr lang="en-US" sz="1600" b="0" i="0" u="none" strike="noStrike" cap="none" dirty="0">
                <a:solidFill>
                  <a:srgbClr val="141617"/>
                </a:solidFill>
                <a:latin typeface="Trebuchet MS"/>
                <a:ea typeface="Trebuchet MS"/>
                <a:cs typeface="Trebuchet MS"/>
                <a:sym typeface="Trebuchet MS"/>
              </a:rPr>
              <a:t>What NPI’s will you use to report?</a:t>
            </a:r>
            <a:endParaRPr dirty="0"/>
          </a:p>
          <a:p>
            <a:pPr marL="0" marR="0" lvl="0" indent="0" algn="l" rtl="0">
              <a:lnSpc>
                <a:spcPct val="100000"/>
              </a:lnSpc>
              <a:spcBef>
                <a:spcPts val="0"/>
              </a:spcBef>
              <a:spcAft>
                <a:spcPts val="0"/>
              </a:spcAft>
              <a:buNone/>
            </a:pPr>
            <a:endParaRPr sz="1600" b="0" i="0" u="none" strike="noStrike" cap="none" dirty="0">
              <a:solidFill>
                <a:srgbClr val="5C6670"/>
              </a:solidFill>
              <a:latin typeface="Trebuchet MS"/>
              <a:ea typeface="Trebuchet MS"/>
              <a:cs typeface="Trebuchet MS"/>
              <a:sym typeface="Trebuchet MS"/>
            </a:endParaRPr>
          </a:p>
        </p:txBody>
      </p:sp>
      <p:sp>
        <p:nvSpPr>
          <p:cNvPr id="1298" name="Google Shape;1298;p58"/>
          <p:cNvSpPr txBox="1"/>
          <p:nvPr/>
        </p:nvSpPr>
        <p:spPr>
          <a:xfrm>
            <a:off x="9500638" y="3768500"/>
            <a:ext cx="3028215" cy="1902059"/>
          </a:xfrm>
          <a:prstGeom prst="rect">
            <a:avLst/>
          </a:prstGeom>
          <a:solidFill>
            <a:srgbClr val="BDD7EE"/>
          </a:solidFill>
          <a:ln w="9525" cap="rnd" cmpd="sng">
            <a:solidFill>
              <a:srgbClr val="141617"/>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Clr>
                <a:srgbClr val="000000"/>
              </a:buClr>
              <a:buSzPts val="2000"/>
              <a:buFont typeface="Arial"/>
              <a:buNone/>
            </a:pPr>
            <a:endParaRPr sz="2000" b="0" i="0" u="none" strike="noStrike" cap="none" dirty="0">
              <a:solidFill>
                <a:srgbClr val="000000"/>
              </a:solidFill>
              <a:latin typeface="Trebuchet MS"/>
              <a:ea typeface="Trebuchet MS"/>
              <a:cs typeface="Trebuchet MS"/>
              <a:sym typeface="Trebuchet MS"/>
            </a:endParaRPr>
          </a:p>
          <a:p>
            <a:pPr marL="0" marR="0" lvl="0" indent="0" algn="l" rtl="0">
              <a:lnSpc>
                <a:spcPct val="107000"/>
              </a:lnSpc>
              <a:spcBef>
                <a:spcPts val="0"/>
              </a:spcBef>
              <a:spcAft>
                <a:spcPts val="0"/>
              </a:spcAft>
              <a:buClr>
                <a:srgbClr val="000000"/>
              </a:buClr>
              <a:buSzPts val="2000"/>
              <a:buFont typeface="Arial"/>
              <a:buNone/>
            </a:pPr>
            <a:r>
              <a:rPr lang="en-US" sz="2000" b="0" i="0" u="none" strike="noStrike" cap="none" dirty="0">
                <a:solidFill>
                  <a:srgbClr val="000000"/>
                </a:solidFill>
                <a:latin typeface="Trebuchet MS"/>
                <a:ea typeface="Trebuchet MS"/>
                <a:cs typeface="Trebuchet MS"/>
                <a:sym typeface="Trebuchet MS"/>
              </a:rPr>
              <a:t>Connect your outcomes to long-term goals to be achieved</a:t>
            </a:r>
            <a:r>
              <a:rPr lang="en-US" sz="2000" b="0" i="0" u="none" strike="noStrike" cap="none" dirty="0">
                <a:solidFill>
                  <a:srgbClr val="000000"/>
                </a:solidFill>
                <a:latin typeface="Calibri"/>
                <a:ea typeface="Calibri"/>
                <a:cs typeface="Calibri"/>
                <a:sym typeface="Calibri"/>
              </a:rPr>
              <a:t>.</a:t>
            </a:r>
            <a:endParaRPr sz="2000" b="0" i="0" u="none" strike="noStrike" cap="none" dirty="0">
              <a:solidFill>
                <a:srgbClr val="5C6670"/>
              </a:solidFill>
              <a:latin typeface="Calibri"/>
              <a:ea typeface="Calibri"/>
              <a:cs typeface="Calibri"/>
              <a:sym typeface="Calibri"/>
            </a:endParaRPr>
          </a:p>
          <a:p>
            <a:pPr marL="0" marR="0" lvl="0" indent="0" algn="l" rtl="0">
              <a:lnSpc>
                <a:spcPct val="100000"/>
              </a:lnSpc>
              <a:spcBef>
                <a:spcPts val="0"/>
              </a:spcBef>
              <a:spcAft>
                <a:spcPts val="0"/>
              </a:spcAft>
              <a:buNone/>
            </a:pPr>
            <a:endParaRPr sz="1600" b="0" i="0" u="none" strike="noStrike" cap="none" dirty="0">
              <a:solidFill>
                <a:srgbClr val="000000"/>
              </a:solidFill>
              <a:latin typeface="Trebuchet MS"/>
              <a:ea typeface="Trebuchet MS"/>
              <a:cs typeface="Trebuchet MS"/>
              <a:sym typeface="Trebuchet MS"/>
            </a:endParaRPr>
          </a:p>
          <a:p>
            <a:pPr marL="0" marR="0" lvl="0" indent="0" algn="l" rtl="0">
              <a:lnSpc>
                <a:spcPct val="100000"/>
              </a:lnSpc>
              <a:spcBef>
                <a:spcPts val="0"/>
              </a:spcBef>
              <a:spcAft>
                <a:spcPts val="0"/>
              </a:spcAft>
              <a:buNone/>
            </a:pPr>
            <a:endParaRPr sz="1600" b="0" i="0" u="none" strike="noStrike" cap="none" dirty="0">
              <a:solidFill>
                <a:srgbClr val="5C6670"/>
              </a:solidFill>
              <a:latin typeface="Trebuchet MS"/>
              <a:ea typeface="Trebuchet MS"/>
              <a:cs typeface="Trebuchet MS"/>
              <a:sym typeface="Trebuchet MS"/>
            </a:endParaRPr>
          </a:p>
        </p:txBody>
      </p:sp>
      <p:sp>
        <p:nvSpPr>
          <p:cNvPr id="1299" name="Google Shape;1299;p58"/>
          <p:cNvSpPr txBox="1"/>
          <p:nvPr/>
        </p:nvSpPr>
        <p:spPr>
          <a:xfrm>
            <a:off x="394081" y="7353300"/>
            <a:ext cx="2564492" cy="307777"/>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1300" name="Google Shape;1300;p58"/>
          <p:cNvPicPr preferRelativeResize="0"/>
          <p:nvPr/>
        </p:nvPicPr>
        <p:blipFill rotWithShape="1">
          <a:blip r:embed="rId3">
            <a:alphaModFix/>
          </a:blip>
          <a:srcRect t="88739" r="-362"/>
          <a:stretch/>
        </p:blipFill>
        <p:spPr>
          <a:xfrm>
            <a:off x="169290" y="7755748"/>
            <a:ext cx="12835510" cy="947463"/>
          </a:xfrm>
          <a:prstGeom prst="rect">
            <a:avLst/>
          </a:prstGeom>
          <a:noFill/>
          <a:ln>
            <a:noFill/>
          </a:ln>
        </p:spPr>
      </p:pic>
      <p:sp>
        <p:nvSpPr>
          <p:cNvPr id="1301" name="Google Shape;1301;p58"/>
          <p:cNvSpPr txBox="1"/>
          <p:nvPr/>
        </p:nvSpPr>
        <p:spPr>
          <a:xfrm>
            <a:off x="260918" y="6221158"/>
            <a:ext cx="2564492" cy="864019"/>
          </a:xfrm>
          <a:prstGeom prst="rect">
            <a:avLst/>
          </a:prstGeom>
          <a:solidFill>
            <a:srgbClr val="BDD7EE"/>
          </a:solidFill>
          <a:ln w="9525" cap="rnd" cmpd="sng">
            <a:solidFill>
              <a:srgbClr val="141617"/>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Clr>
                <a:srgbClr val="000000"/>
              </a:buClr>
              <a:buSzPts val="1600"/>
              <a:buFont typeface="Arial"/>
              <a:buNone/>
            </a:pPr>
            <a:endParaRPr sz="1600" b="0" i="0" u="none" strike="noStrike" cap="none">
              <a:solidFill>
                <a:srgbClr val="5C6670"/>
              </a:solidFill>
              <a:latin typeface="Trebuchet MS"/>
              <a:ea typeface="Trebuchet MS"/>
              <a:cs typeface="Trebuchet MS"/>
              <a:sym typeface="Trebuchet MS"/>
            </a:endParaRPr>
          </a:p>
          <a:p>
            <a:pPr marL="0" marR="0" lvl="0" indent="0" algn="l" rtl="0">
              <a:lnSpc>
                <a:spcPct val="107000"/>
              </a:lnSpc>
              <a:spcBef>
                <a:spcPts val="0"/>
              </a:spcBef>
              <a:spcAft>
                <a:spcPts val="0"/>
              </a:spcAft>
              <a:buClr>
                <a:srgbClr val="000000"/>
              </a:buClr>
              <a:buSzPts val="1600"/>
              <a:buFont typeface="Arial"/>
              <a:buNone/>
            </a:pPr>
            <a:endParaRPr sz="1600" b="0" i="0" u="none" strike="noStrike" cap="none">
              <a:solidFill>
                <a:srgbClr val="5C6670"/>
              </a:solidFill>
              <a:latin typeface="Trebuchet MS"/>
              <a:ea typeface="Trebuchet MS"/>
              <a:cs typeface="Trebuchet MS"/>
              <a:sym typeface="Trebuchet MS"/>
            </a:endParaRPr>
          </a:p>
          <a:p>
            <a:pPr marL="0" marR="0" lvl="0" indent="0" algn="l" rtl="0">
              <a:lnSpc>
                <a:spcPct val="107000"/>
              </a:lnSpc>
              <a:spcBef>
                <a:spcPts val="0"/>
              </a:spcBef>
              <a:spcAft>
                <a:spcPts val="0"/>
              </a:spcAft>
              <a:buClr>
                <a:srgbClr val="000000"/>
              </a:buClr>
              <a:buSzPts val="1600"/>
              <a:buFont typeface="Arial"/>
              <a:buNone/>
            </a:pPr>
            <a:endParaRPr sz="1600" b="0" i="0" u="none" strike="noStrike" cap="none">
              <a:solidFill>
                <a:srgbClr val="5C6670"/>
              </a:solidFill>
              <a:latin typeface="Trebuchet MS"/>
              <a:ea typeface="Trebuchet MS"/>
              <a:cs typeface="Trebuchet MS"/>
              <a:sym typeface="Trebuchet MS"/>
            </a:endParaRPr>
          </a:p>
        </p:txBody>
      </p:sp>
      <p:sp>
        <p:nvSpPr>
          <p:cNvPr id="1302" name="Google Shape;1302;p58"/>
          <p:cNvSpPr txBox="1"/>
          <p:nvPr/>
        </p:nvSpPr>
        <p:spPr>
          <a:xfrm>
            <a:off x="12835510" y="7617487"/>
            <a:ext cx="343074" cy="459713"/>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03" name="Google Shape;1303;p58"/>
          <p:cNvSpPr txBox="1"/>
          <p:nvPr/>
        </p:nvSpPr>
        <p:spPr>
          <a:xfrm>
            <a:off x="3427962" y="3793900"/>
            <a:ext cx="2323488" cy="584775"/>
          </a:xfrm>
          <a:prstGeom prst="rect">
            <a:avLst/>
          </a:prstGeom>
          <a:solidFill>
            <a:srgbClr val="BDD7EE"/>
          </a:solidFill>
          <a:ln w="9525" cap="rnd" cmpd="sng">
            <a:solidFill>
              <a:srgbClr val="141617"/>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800" b="0" i="0" u="none" strike="noStrike" cap="none">
              <a:solidFill>
                <a:srgbClr val="000000"/>
              </a:solidFill>
              <a:latin typeface="Trebuchet MS"/>
              <a:ea typeface="Trebuchet MS"/>
              <a:cs typeface="Trebuchet MS"/>
              <a:sym typeface="Trebuchet MS"/>
            </a:endParaRPr>
          </a:p>
          <a:p>
            <a:pPr marL="0" marR="0" lvl="0" indent="0" algn="l" rtl="0">
              <a:lnSpc>
                <a:spcPct val="100000"/>
              </a:lnSpc>
              <a:spcBef>
                <a:spcPts val="0"/>
              </a:spcBef>
              <a:spcAft>
                <a:spcPts val="0"/>
              </a:spcAft>
              <a:buNone/>
            </a:pPr>
            <a:endParaRPr sz="800" b="0" i="0" u="none" strike="noStrike" cap="none">
              <a:solidFill>
                <a:srgbClr val="000000"/>
              </a:solidFill>
              <a:latin typeface="Trebuchet MS"/>
              <a:ea typeface="Trebuchet MS"/>
              <a:cs typeface="Trebuchet MS"/>
              <a:sym typeface="Trebuchet MS"/>
            </a:endParaRPr>
          </a:p>
          <a:p>
            <a:pPr marL="0" marR="0" lvl="0" indent="0" algn="l" rtl="0">
              <a:lnSpc>
                <a:spcPct val="100000"/>
              </a:lnSpc>
              <a:spcBef>
                <a:spcPts val="0"/>
              </a:spcBef>
              <a:spcAft>
                <a:spcPts val="0"/>
              </a:spcAft>
              <a:buNone/>
            </a:pPr>
            <a:endParaRPr sz="800" b="0" i="0" u="none" strike="noStrike" cap="none">
              <a:solidFill>
                <a:srgbClr val="000000"/>
              </a:solidFill>
              <a:latin typeface="Trebuchet MS"/>
              <a:ea typeface="Trebuchet MS"/>
              <a:cs typeface="Trebuchet MS"/>
              <a:sym typeface="Trebuchet MS"/>
            </a:endParaRPr>
          </a:p>
          <a:p>
            <a:pPr marL="0" marR="0" lvl="0" indent="0" algn="l" rtl="0">
              <a:lnSpc>
                <a:spcPct val="100000"/>
              </a:lnSpc>
              <a:spcBef>
                <a:spcPts val="0"/>
              </a:spcBef>
              <a:spcAft>
                <a:spcPts val="0"/>
              </a:spcAft>
              <a:buNone/>
            </a:pPr>
            <a:endParaRPr sz="800" b="0" i="0" u="none" strike="noStrike" cap="none">
              <a:solidFill>
                <a:srgbClr val="5C6670"/>
              </a:solidFill>
              <a:latin typeface="Trebuchet MS"/>
              <a:ea typeface="Trebuchet MS"/>
              <a:cs typeface="Trebuchet MS"/>
              <a:sym typeface="Trebuchet MS"/>
            </a:endParaRPr>
          </a:p>
        </p:txBody>
      </p:sp>
      <p:sp>
        <p:nvSpPr>
          <p:cNvPr id="1304" name="Google Shape;1304;p58"/>
          <p:cNvSpPr txBox="1"/>
          <p:nvPr/>
        </p:nvSpPr>
        <p:spPr>
          <a:xfrm>
            <a:off x="3422519" y="4580470"/>
            <a:ext cx="2323488" cy="584775"/>
          </a:xfrm>
          <a:prstGeom prst="rect">
            <a:avLst/>
          </a:prstGeom>
          <a:solidFill>
            <a:srgbClr val="BDD7EE"/>
          </a:solidFill>
          <a:ln w="9525" cap="rnd" cmpd="sng">
            <a:solidFill>
              <a:srgbClr val="141617"/>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800" b="0" i="0" u="none" strike="noStrike" cap="none">
              <a:solidFill>
                <a:srgbClr val="000000"/>
              </a:solidFill>
              <a:latin typeface="Trebuchet MS"/>
              <a:ea typeface="Trebuchet MS"/>
              <a:cs typeface="Trebuchet MS"/>
              <a:sym typeface="Trebuchet MS"/>
            </a:endParaRPr>
          </a:p>
          <a:p>
            <a:pPr marL="0" marR="0" lvl="0" indent="0" algn="l" rtl="0">
              <a:lnSpc>
                <a:spcPct val="100000"/>
              </a:lnSpc>
              <a:spcBef>
                <a:spcPts val="0"/>
              </a:spcBef>
              <a:spcAft>
                <a:spcPts val="0"/>
              </a:spcAft>
              <a:buNone/>
            </a:pPr>
            <a:endParaRPr sz="800" b="0" i="0" u="none" strike="noStrike" cap="none">
              <a:solidFill>
                <a:srgbClr val="000000"/>
              </a:solidFill>
              <a:latin typeface="Trebuchet MS"/>
              <a:ea typeface="Trebuchet MS"/>
              <a:cs typeface="Trebuchet MS"/>
              <a:sym typeface="Trebuchet MS"/>
            </a:endParaRPr>
          </a:p>
          <a:p>
            <a:pPr marL="0" marR="0" lvl="0" indent="0" algn="l" rtl="0">
              <a:lnSpc>
                <a:spcPct val="100000"/>
              </a:lnSpc>
              <a:spcBef>
                <a:spcPts val="0"/>
              </a:spcBef>
              <a:spcAft>
                <a:spcPts val="0"/>
              </a:spcAft>
              <a:buNone/>
            </a:pPr>
            <a:endParaRPr sz="800" b="0" i="0" u="none" strike="noStrike" cap="none">
              <a:solidFill>
                <a:srgbClr val="000000"/>
              </a:solidFill>
              <a:latin typeface="Trebuchet MS"/>
              <a:ea typeface="Trebuchet MS"/>
              <a:cs typeface="Trebuchet MS"/>
              <a:sym typeface="Trebuchet MS"/>
            </a:endParaRPr>
          </a:p>
          <a:p>
            <a:pPr marL="0" marR="0" lvl="0" indent="0" algn="l" rtl="0">
              <a:lnSpc>
                <a:spcPct val="100000"/>
              </a:lnSpc>
              <a:spcBef>
                <a:spcPts val="0"/>
              </a:spcBef>
              <a:spcAft>
                <a:spcPts val="0"/>
              </a:spcAft>
              <a:buNone/>
            </a:pPr>
            <a:endParaRPr sz="800" b="0" i="0" u="none" strike="noStrike" cap="none">
              <a:solidFill>
                <a:srgbClr val="5C6670"/>
              </a:solidFill>
              <a:latin typeface="Trebuchet MS"/>
              <a:ea typeface="Trebuchet MS"/>
              <a:cs typeface="Trebuchet MS"/>
              <a:sym typeface="Trebuchet MS"/>
            </a:endParaRPr>
          </a:p>
        </p:txBody>
      </p:sp>
      <p:sp>
        <p:nvSpPr>
          <p:cNvPr id="1305" name="Google Shape;1305;p58"/>
          <p:cNvSpPr txBox="1"/>
          <p:nvPr/>
        </p:nvSpPr>
        <p:spPr>
          <a:xfrm>
            <a:off x="3432129" y="5375204"/>
            <a:ext cx="2323488" cy="584775"/>
          </a:xfrm>
          <a:prstGeom prst="rect">
            <a:avLst/>
          </a:prstGeom>
          <a:solidFill>
            <a:srgbClr val="BDD7EE"/>
          </a:solidFill>
          <a:ln w="9525" cap="rnd" cmpd="sng">
            <a:solidFill>
              <a:srgbClr val="141617"/>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800" b="0" i="0" u="none" strike="noStrike" cap="none">
              <a:solidFill>
                <a:srgbClr val="000000"/>
              </a:solidFill>
              <a:latin typeface="Trebuchet MS"/>
              <a:ea typeface="Trebuchet MS"/>
              <a:cs typeface="Trebuchet MS"/>
              <a:sym typeface="Trebuchet MS"/>
            </a:endParaRPr>
          </a:p>
          <a:p>
            <a:pPr marL="0" marR="0" lvl="0" indent="0" algn="l" rtl="0">
              <a:lnSpc>
                <a:spcPct val="100000"/>
              </a:lnSpc>
              <a:spcBef>
                <a:spcPts val="0"/>
              </a:spcBef>
              <a:spcAft>
                <a:spcPts val="0"/>
              </a:spcAft>
              <a:buNone/>
            </a:pPr>
            <a:endParaRPr sz="800" b="0" i="0" u="none" strike="noStrike" cap="none">
              <a:solidFill>
                <a:srgbClr val="000000"/>
              </a:solidFill>
              <a:latin typeface="Trebuchet MS"/>
              <a:ea typeface="Trebuchet MS"/>
              <a:cs typeface="Trebuchet MS"/>
              <a:sym typeface="Trebuchet MS"/>
            </a:endParaRPr>
          </a:p>
          <a:p>
            <a:pPr marL="0" marR="0" lvl="0" indent="0" algn="l" rtl="0">
              <a:lnSpc>
                <a:spcPct val="100000"/>
              </a:lnSpc>
              <a:spcBef>
                <a:spcPts val="0"/>
              </a:spcBef>
              <a:spcAft>
                <a:spcPts val="0"/>
              </a:spcAft>
              <a:buNone/>
            </a:pPr>
            <a:endParaRPr sz="800" b="0" i="0" u="none" strike="noStrike" cap="none">
              <a:solidFill>
                <a:srgbClr val="000000"/>
              </a:solidFill>
              <a:latin typeface="Trebuchet MS"/>
              <a:ea typeface="Trebuchet MS"/>
              <a:cs typeface="Trebuchet MS"/>
              <a:sym typeface="Trebuchet MS"/>
            </a:endParaRPr>
          </a:p>
          <a:p>
            <a:pPr marL="0" marR="0" lvl="0" indent="0" algn="l" rtl="0">
              <a:lnSpc>
                <a:spcPct val="100000"/>
              </a:lnSpc>
              <a:spcBef>
                <a:spcPts val="0"/>
              </a:spcBef>
              <a:spcAft>
                <a:spcPts val="0"/>
              </a:spcAft>
              <a:buNone/>
            </a:pPr>
            <a:endParaRPr sz="800" b="0" i="0" u="none" strike="noStrike" cap="none">
              <a:solidFill>
                <a:srgbClr val="5C6670"/>
              </a:solidFill>
              <a:latin typeface="Trebuchet MS"/>
              <a:ea typeface="Trebuchet MS"/>
              <a:cs typeface="Trebuchet MS"/>
              <a:sym typeface="Trebuchet MS"/>
            </a:endParaRPr>
          </a:p>
        </p:txBody>
      </p:sp>
      <p:sp>
        <p:nvSpPr>
          <p:cNvPr id="1306" name="Google Shape;1306;p58"/>
          <p:cNvSpPr txBox="1"/>
          <p:nvPr/>
        </p:nvSpPr>
        <p:spPr>
          <a:xfrm>
            <a:off x="3446392" y="6242931"/>
            <a:ext cx="2323488" cy="584775"/>
          </a:xfrm>
          <a:prstGeom prst="rect">
            <a:avLst/>
          </a:prstGeom>
          <a:solidFill>
            <a:srgbClr val="BDD7EE"/>
          </a:solidFill>
          <a:ln w="9525" cap="rnd" cmpd="sng">
            <a:solidFill>
              <a:srgbClr val="141617"/>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800" b="0" i="0" u="none" strike="noStrike" cap="none">
              <a:solidFill>
                <a:srgbClr val="000000"/>
              </a:solidFill>
              <a:latin typeface="Trebuchet MS"/>
              <a:ea typeface="Trebuchet MS"/>
              <a:cs typeface="Trebuchet MS"/>
              <a:sym typeface="Trebuchet MS"/>
            </a:endParaRPr>
          </a:p>
          <a:p>
            <a:pPr marL="0" marR="0" lvl="0" indent="0" algn="l" rtl="0">
              <a:lnSpc>
                <a:spcPct val="100000"/>
              </a:lnSpc>
              <a:spcBef>
                <a:spcPts val="0"/>
              </a:spcBef>
              <a:spcAft>
                <a:spcPts val="0"/>
              </a:spcAft>
              <a:buNone/>
            </a:pPr>
            <a:endParaRPr sz="800" b="0" i="0" u="none" strike="noStrike" cap="none">
              <a:solidFill>
                <a:srgbClr val="000000"/>
              </a:solidFill>
              <a:latin typeface="Trebuchet MS"/>
              <a:ea typeface="Trebuchet MS"/>
              <a:cs typeface="Trebuchet MS"/>
              <a:sym typeface="Trebuchet MS"/>
            </a:endParaRPr>
          </a:p>
          <a:p>
            <a:pPr marL="0" marR="0" lvl="0" indent="0" algn="l" rtl="0">
              <a:lnSpc>
                <a:spcPct val="100000"/>
              </a:lnSpc>
              <a:spcBef>
                <a:spcPts val="0"/>
              </a:spcBef>
              <a:spcAft>
                <a:spcPts val="0"/>
              </a:spcAft>
              <a:buNone/>
            </a:pPr>
            <a:endParaRPr sz="800" b="0" i="0" u="none" strike="noStrike" cap="none">
              <a:solidFill>
                <a:srgbClr val="000000"/>
              </a:solidFill>
              <a:latin typeface="Trebuchet MS"/>
              <a:ea typeface="Trebuchet MS"/>
              <a:cs typeface="Trebuchet MS"/>
              <a:sym typeface="Trebuchet MS"/>
            </a:endParaRPr>
          </a:p>
          <a:p>
            <a:pPr marL="0" marR="0" lvl="0" indent="0" algn="l" rtl="0">
              <a:lnSpc>
                <a:spcPct val="100000"/>
              </a:lnSpc>
              <a:spcBef>
                <a:spcPts val="0"/>
              </a:spcBef>
              <a:spcAft>
                <a:spcPts val="0"/>
              </a:spcAft>
              <a:buNone/>
            </a:pPr>
            <a:endParaRPr sz="800" b="0" i="0" u="none" strike="noStrike" cap="none">
              <a:solidFill>
                <a:srgbClr val="5C6670"/>
              </a:solidFill>
              <a:latin typeface="Trebuchet MS"/>
              <a:ea typeface="Trebuchet MS"/>
              <a:cs typeface="Trebuchet MS"/>
              <a:sym typeface="Trebuchet MS"/>
            </a:endParaRPr>
          </a:p>
        </p:txBody>
      </p:sp>
      <p:sp>
        <p:nvSpPr>
          <p:cNvPr id="2" name="Arrow: Left 1">
            <a:extLst>
              <a:ext uri="{FF2B5EF4-FFF2-40B4-BE49-F238E27FC236}">
                <a16:creationId xmlns:a16="http://schemas.microsoft.com/office/drawing/2014/main" id="{FA3F7B6F-4156-2261-8357-5F61F2C3B2B7}"/>
              </a:ext>
            </a:extLst>
          </p:cNvPr>
          <p:cNvSpPr/>
          <p:nvPr/>
        </p:nvSpPr>
        <p:spPr>
          <a:xfrm>
            <a:off x="8594292" y="4477213"/>
            <a:ext cx="903596" cy="484632"/>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I"/>
          </a:p>
        </p:txBody>
      </p:sp>
      <p:sp>
        <p:nvSpPr>
          <p:cNvPr id="4" name="Arrow: Curved Up 3">
            <a:extLst>
              <a:ext uri="{FF2B5EF4-FFF2-40B4-BE49-F238E27FC236}">
                <a16:creationId xmlns:a16="http://schemas.microsoft.com/office/drawing/2014/main" id="{F43A1F91-5B97-39A5-2155-D0CDF3C26A30}"/>
              </a:ext>
            </a:extLst>
          </p:cNvPr>
          <p:cNvSpPr/>
          <p:nvPr/>
        </p:nvSpPr>
        <p:spPr>
          <a:xfrm flipH="1">
            <a:off x="635000" y="6270385"/>
            <a:ext cx="7094308" cy="1546312"/>
          </a:xfrm>
          <a:prstGeom prst="curvedUpArrow">
            <a:avLst>
              <a:gd name="adj1" fmla="val 25000"/>
              <a:gd name="adj2" fmla="val 93203"/>
              <a:gd name="adj3" fmla="val 250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I">
              <a:solidFill>
                <a:schemeClr val="tx1"/>
              </a:solidFill>
            </a:endParaRPr>
          </a:p>
        </p:txBody>
      </p:sp>
      <p:sp>
        <p:nvSpPr>
          <p:cNvPr id="5" name="Arrow: Right 4">
            <a:extLst>
              <a:ext uri="{FF2B5EF4-FFF2-40B4-BE49-F238E27FC236}">
                <a16:creationId xmlns:a16="http://schemas.microsoft.com/office/drawing/2014/main" id="{5B08A098-A5E4-0A51-C412-7944BF6439FB}"/>
              </a:ext>
            </a:extLst>
          </p:cNvPr>
          <p:cNvSpPr/>
          <p:nvPr/>
        </p:nvSpPr>
        <p:spPr>
          <a:xfrm>
            <a:off x="2833915" y="3396944"/>
            <a:ext cx="588604"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I"/>
          </a:p>
        </p:txBody>
      </p:sp>
      <p:sp>
        <p:nvSpPr>
          <p:cNvPr id="6" name="Arrow: Right 5">
            <a:extLst>
              <a:ext uri="{FF2B5EF4-FFF2-40B4-BE49-F238E27FC236}">
                <a16:creationId xmlns:a16="http://schemas.microsoft.com/office/drawing/2014/main" id="{E5711E88-0D27-5020-048A-E118B7049F1F}"/>
              </a:ext>
            </a:extLst>
          </p:cNvPr>
          <p:cNvSpPr/>
          <p:nvPr/>
        </p:nvSpPr>
        <p:spPr>
          <a:xfrm>
            <a:off x="2833915" y="4884964"/>
            <a:ext cx="568437"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I"/>
          </a:p>
        </p:txBody>
      </p:sp>
      <p:sp>
        <p:nvSpPr>
          <p:cNvPr id="7" name="Arrow: Right 6">
            <a:extLst>
              <a:ext uri="{FF2B5EF4-FFF2-40B4-BE49-F238E27FC236}">
                <a16:creationId xmlns:a16="http://schemas.microsoft.com/office/drawing/2014/main" id="{CB6F4D88-A692-D74B-7837-A9A917FCBE1E}"/>
              </a:ext>
            </a:extLst>
          </p:cNvPr>
          <p:cNvSpPr/>
          <p:nvPr/>
        </p:nvSpPr>
        <p:spPr>
          <a:xfrm>
            <a:off x="2882612" y="5853242"/>
            <a:ext cx="534595"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I"/>
          </a:p>
        </p:txBody>
      </p:sp>
      <p:sp>
        <p:nvSpPr>
          <p:cNvPr id="8" name="Flowchart: Process 7">
            <a:extLst>
              <a:ext uri="{FF2B5EF4-FFF2-40B4-BE49-F238E27FC236}">
                <a16:creationId xmlns:a16="http://schemas.microsoft.com/office/drawing/2014/main" id="{355223F2-CD47-5F02-FDAF-5860F8F25A0A}"/>
              </a:ext>
            </a:extLst>
          </p:cNvPr>
          <p:cNvSpPr/>
          <p:nvPr/>
        </p:nvSpPr>
        <p:spPr>
          <a:xfrm>
            <a:off x="3852472" y="1813810"/>
            <a:ext cx="1943082" cy="898457"/>
          </a:xfrm>
          <a:prstGeom prst="flowChartProcess">
            <a:avLst/>
          </a:prstGeom>
          <a:noFill/>
          <a:ln w="508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I"/>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298">
                                            <p:txEl>
                                              <p:pRg st="1" end="1"/>
                                            </p:txEl>
                                          </p:spTgt>
                                        </p:tgtEl>
                                        <p:attrNameLst>
                                          <p:attrName>style.visibility</p:attrName>
                                        </p:attrNameLst>
                                      </p:cBhvr>
                                      <p:to>
                                        <p:strVal val="visible"/>
                                      </p:to>
                                    </p:set>
                                    <p:animEffect transition="in" filter="circle(in)">
                                      <p:cBhvr>
                                        <p:cTn id="7" dur="2000"/>
                                        <p:tgtEl>
                                          <p:spTgt spid="129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297">
                                            <p:txEl>
                                              <p:pRg st="1" end="1"/>
                                            </p:txEl>
                                          </p:spTgt>
                                        </p:tgtEl>
                                        <p:attrNameLst>
                                          <p:attrName>style.visibility</p:attrName>
                                        </p:attrNameLst>
                                      </p:cBhvr>
                                      <p:to>
                                        <p:strVal val="visible"/>
                                      </p:to>
                                    </p:set>
                                    <p:animEffect transition="in" filter="circle(in)">
                                      <p:cBhvr>
                                        <p:cTn id="17" dur="2000"/>
                                        <p:tgtEl>
                                          <p:spTgt spid="1297">
                                            <p:txEl>
                                              <p:pRg st="1" end="1"/>
                                            </p:txEl>
                                          </p:spTgt>
                                        </p:tgtEl>
                                      </p:cBhvr>
                                    </p:animEffect>
                                  </p:childTnLst>
                                </p:cTn>
                              </p:par>
                              <p:par>
                                <p:cTn id="18" presetID="6" presetClass="entr" presetSubtype="16" fill="hold" nodeType="withEffect">
                                  <p:stCondLst>
                                    <p:cond delay="0"/>
                                  </p:stCondLst>
                                  <p:childTnLst>
                                    <p:set>
                                      <p:cBhvr>
                                        <p:cTn id="19" dur="1" fill="hold">
                                          <p:stCondLst>
                                            <p:cond delay="0"/>
                                          </p:stCondLst>
                                        </p:cTn>
                                        <p:tgtEl>
                                          <p:spTgt spid="1297">
                                            <p:txEl>
                                              <p:pRg st="3" end="3"/>
                                            </p:txEl>
                                          </p:spTgt>
                                        </p:tgtEl>
                                        <p:attrNameLst>
                                          <p:attrName>style.visibility</p:attrName>
                                        </p:attrNameLst>
                                      </p:cBhvr>
                                      <p:to>
                                        <p:strVal val="visible"/>
                                      </p:to>
                                    </p:set>
                                    <p:animEffect transition="in" filter="circle(in)">
                                      <p:cBhvr>
                                        <p:cTn id="20" dur="2000"/>
                                        <p:tgtEl>
                                          <p:spTgt spid="1297">
                                            <p:txEl>
                                              <p:pRg st="3" end="3"/>
                                            </p:txEl>
                                          </p:spTgt>
                                        </p:tgtEl>
                                      </p:cBhvr>
                                    </p:animEffect>
                                  </p:childTnLst>
                                </p:cTn>
                              </p:par>
                              <p:par>
                                <p:cTn id="21" presetID="6" presetClass="entr" presetSubtype="16" fill="hold" nodeType="withEffect">
                                  <p:stCondLst>
                                    <p:cond delay="0"/>
                                  </p:stCondLst>
                                  <p:childTnLst>
                                    <p:set>
                                      <p:cBhvr>
                                        <p:cTn id="22" dur="1" fill="hold">
                                          <p:stCondLst>
                                            <p:cond delay="0"/>
                                          </p:stCondLst>
                                        </p:cTn>
                                        <p:tgtEl>
                                          <p:spTgt spid="1297">
                                            <p:txEl>
                                              <p:pRg st="5" end="5"/>
                                            </p:txEl>
                                          </p:spTgt>
                                        </p:tgtEl>
                                        <p:attrNameLst>
                                          <p:attrName>style.visibility</p:attrName>
                                        </p:attrNameLst>
                                      </p:cBhvr>
                                      <p:to>
                                        <p:strVal val="visible"/>
                                      </p:to>
                                    </p:set>
                                    <p:animEffect transition="in" filter="circle(in)">
                                      <p:cBhvr>
                                        <p:cTn id="23" dur="2000"/>
                                        <p:tgtEl>
                                          <p:spTgt spid="1297">
                                            <p:txEl>
                                              <p:pRg st="5" end="5"/>
                                            </p:txEl>
                                          </p:spTgt>
                                        </p:tgtEl>
                                      </p:cBhvr>
                                    </p:animEffect>
                                  </p:childTnLst>
                                </p:cTn>
                              </p:par>
                              <p:par>
                                <p:cTn id="24" presetID="6" presetClass="entr" presetSubtype="16" fill="hold" nodeType="withEffect">
                                  <p:stCondLst>
                                    <p:cond delay="0"/>
                                  </p:stCondLst>
                                  <p:childTnLst>
                                    <p:set>
                                      <p:cBhvr>
                                        <p:cTn id="25" dur="1" fill="hold">
                                          <p:stCondLst>
                                            <p:cond delay="0"/>
                                          </p:stCondLst>
                                        </p:cTn>
                                        <p:tgtEl>
                                          <p:spTgt spid="1297">
                                            <p:txEl>
                                              <p:pRg st="7" end="7"/>
                                            </p:txEl>
                                          </p:spTgt>
                                        </p:tgtEl>
                                        <p:attrNameLst>
                                          <p:attrName>style.visibility</p:attrName>
                                        </p:attrNameLst>
                                      </p:cBhvr>
                                      <p:to>
                                        <p:strVal val="visible"/>
                                      </p:to>
                                    </p:set>
                                    <p:animEffect transition="in" filter="circle(in)">
                                      <p:cBhvr>
                                        <p:cTn id="26" dur="2000"/>
                                        <p:tgtEl>
                                          <p:spTgt spid="1297">
                                            <p:txEl>
                                              <p:pRg st="7" end="7"/>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circle(in)">
                                      <p:cBhvr>
                                        <p:cTn id="31" dur="2000"/>
                                        <p:tgtEl>
                                          <p:spTgt spid="4"/>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nodeType="clickEffect">
                                  <p:stCondLst>
                                    <p:cond delay="0"/>
                                  </p:stCondLst>
                                  <p:childTnLst>
                                    <p:set>
                                      <p:cBhvr>
                                        <p:cTn id="35" dur="1" fill="hold">
                                          <p:stCondLst>
                                            <p:cond delay="0"/>
                                          </p:stCondLst>
                                        </p:cTn>
                                        <p:tgtEl>
                                          <p:spTgt spid="1293">
                                            <p:txEl>
                                              <p:pRg st="1" end="1"/>
                                            </p:txEl>
                                          </p:spTgt>
                                        </p:tgtEl>
                                        <p:attrNameLst>
                                          <p:attrName>style.visibility</p:attrName>
                                        </p:attrNameLst>
                                      </p:cBhvr>
                                      <p:to>
                                        <p:strVal val="visible"/>
                                      </p:to>
                                    </p:set>
                                    <p:animEffect transition="in" filter="circle(in)">
                                      <p:cBhvr>
                                        <p:cTn id="36" dur="2000"/>
                                        <p:tgtEl>
                                          <p:spTgt spid="1293">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nodeType="clickEffect">
                                  <p:stCondLst>
                                    <p:cond delay="0"/>
                                  </p:stCondLst>
                                  <p:childTnLst>
                                    <p:set>
                                      <p:cBhvr>
                                        <p:cTn id="40" dur="1" fill="hold">
                                          <p:stCondLst>
                                            <p:cond delay="0"/>
                                          </p:stCondLst>
                                        </p:cTn>
                                        <p:tgtEl>
                                          <p:spTgt spid="1294">
                                            <p:txEl>
                                              <p:pRg st="0" end="0"/>
                                            </p:txEl>
                                          </p:spTgt>
                                        </p:tgtEl>
                                        <p:attrNameLst>
                                          <p:attrName>style.visibility</p:attrName>
                                        </p:attrNameLst>
                                      </p:cBhvr>
                                      <p:to>
                                        <p:strVal val="visible"/>
                                      </p:to>
                                    </p:set>
                                    <p:animEffect transition="in" filter="circle(in)">
                                      <p:cBhvr>
                                        <p:cTn id="41" dur="2000"/>
                                        <p:tgtEl>
                                          <p:spTgt spid="1294">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nodeType="clickEffect">
                                  <p:stCondLst>
                                    <p:cond delay="0"/>
                                  </p:stCondLst>
                                  <p:childTnLst>
                                    <p:set>
                                      <p:cBhvr>
                                        <p:cTn id="45" dur="1" fill="hold">
                                          <p:stCondLst>
                                            <p:cond delay="0"/>
                                          </p:stCondLst>
                                        </p:cTn>
                                        <p:tgtEl>
                                          <p:spTgt spid="1295">
                                            <p:txEl>
                                              <p:pRg st="0" end="0"/>
                                            </p:txEl>
                                          </p:spTgt>
                                        </p:tgtEl>
                                        <p:attrNameLst>
                                          <p:attrName>style.visibility</p:attrName>
                                        </p:attrNameLst>
                                      </p:cBhvr>
                                      <p:to>
                                        <p:strVal val="visible"/>
                                      </p:to>
                                    </p:set>
                                    <p:animEffect transition="in" filter="circle(in)">
                                      <p:cBhvr>
                                        <p:cTn id="46" dur="2000"/>
                                        <p:tgtEl>
                                          <p:spTgt spid="1295">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6" presetClass="entr" presetSubtype="16" fill="hold" nodeType="clickEffect">
                                  <p:stCondLst>
                                    <p:cond delay="0"/>
                                  </p:stCondLst>
                                  <p:childTnLst>
                                    <p:set>
                                      <p:cBhvr>
                                        <p:cTn id="50" dur="1" fill="hold">
                                          <p:stCondLst>
                                            <p:cond delay="0"/>
                                          </p:stCondLst>
                                        </p:cTn>
                                        <p:tgtEl>
                                          <p:spTgt spid="1300"/>
                                        </p:tgtEl>
                                        <p:attrNameLst>
                                          <p:attrName>style.visibility</p:attrName>
                                        </p:attrNameLst>
                                      </p:cBhvr>
                                      <p:to>
                                        <p:strVal val="visible"/>
                                      </p:to>
                                    </p:set>
                                    <p:animEffect transition="in" filter="circle(in)">
                                      <p:cBhvr>
                                        <p:cTn id="51" dur="2000"/>
                                        <p:tgtEl>
                                          <p:spTgt spid="1300"/>
                                        </p:tgtEl>
                                      </p:cBhvr>
                                    </p:animEffect>
                                  </p:childTnLst>
                                </p:cTn>
                              </p:par>
                            </p:childTnLst>
                          </p:cTn>
                        </p:par>
                      </p:childTnLst>
                    </p:cTn>
                  </p:par>
                  <p:par>
                    <p:cTn id="52" fill="hold">
                      <p:stCondLst>
                        <p:cond delay="indefinite"/>
                      </p:stCondLst>
                      <p:childTnLst>
                        <p:par>
                          <p:cTn id="53" fill="hold">
                            <p:stCondLst>
                              <p:cond delay="0"/>
                            </p:stCondLst>
                            <p:childTnLst>
                              <p:par>
                                <p:cTn id="54" presetID="6" presetClass="entr" presetSubtype="16" fill="hold" grpId="0" nodeType="clickEffect">
                                  <p:stCondLst>
                                    <p:cond delay="0"/>
                                  </p:stCondLst>
                                  <p:childTnLst>
                                    <p:set>
                                      <p:cBhvr>
                                        <p:cTn id="55" dur="1" fill="hold">
                                          <p:stCondLst>
                                            <p:cond delay="0"/>
                                          </p:stCondLst>
                                        </p:cTn>
                                        <p:tgtEl>
                                          <p:spTgt spid="5"/>
                                        </p:tgtEl>
                                        <p:attrNameLst>
                                          <p:attrName>style.visibility</p:attrName>
                                        </p:attrNameLst>
                                      </p:cBhvr>
                                      <p:to>
                                        <p:strVal val="visible"/>
                                      </p:to>
                                    </p:set>
                                    <p:animEffect transition="in" filter="circle(in)">
                                      <p:cBhvr>
                                        <p:cTn id="56" dur="2000"/>
                                        <p:tgtEl>
                                          <p:spTgt spid="5"/>
                                        </p:tgtEl>
                                      </p:cBhvr>
                                    </p:animEffect>
                                  </p:childTnLst>
                                </p:cTn>
                              </p:par>
                              <p:par>
                                <p:cTn id="57" presetID="6" presetClass="entr" presetSubtype="16" fill="hold" grpId="0" nodeType="withEffect">
                                  <p:stCondLst>
                                    <p:cond delay="0"/>
                                  </p:stCondLst>
                                  <p:childTnLst>
                                    <p:set>
                                      <p:cBhvr>
                                        <p:cTn id="58" dur="1" fill="hold">
                                          <p:stCondLst>
                                            <p:cond delay="0"/>
                                          </p:stCondLst>
                                        </p:cTn>
                                        <p:tgtEl>
                                          <p:spTgt spid="6"/>
                                        </p:tgtEl>
                                        <p:attrNameLst>
                                          <p:attrName>style.visibility</p:attrName>
                                        </p:attrNameLst>
                                      </p:cBhvr>
                                      <p:to>
                                        <p:strVal val="visible"/>
                                      </p:to>
                                    </p:set>
                                    <p:animEffect transition="in" filter="circle(in)">
                                      <p:cBhvr>
                                        <p:cTn id="59" dur="2000"/>
                                        <p:tgtEl>
                                          <p:spTgt spid="6"/>
                                        </p:tgtEl>
                                      </p:cBhvr>
                                    </p:animEffect>
                                  </p:childTnLst>
                                </p:cTn>
                              </p:par>
                              <p:par>
                                <p:cTn id="60" presetID="6" presetClass="entr" presetSubtype="16" fill="hold" grpId="0" nodeType="with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circle(in)">
                                      <p:cBhvr>
                                        <p:cTn id="62" dur="2000"/>
                                        <p:tgtEl>
                                          <p:spTgt spid="7"/>
                                        </p:tgtEl>
                                      </p:cBhvr>
                                    </p:animEffect>
                                  </p:childTnLst>
                                </p:cTn>
                              </p:par>
                            </p:childTnLst>
                          </p:cTn>
                        </p:par>
                      </p:childTnLst>
                    </p:cTn>
                  </p:par>
                  <p:par>
                    <p:cTn id="63" fill="hold">
                      <p:stCondLst>
                        <p:cond delay="indefinite"/>
                      </p:stCondLst>
                      <p:childTnLst>
                        <p:par>
                          <p:cTn id="64" fill="hold">
                            <p:stCondLst>
                              <p:cond delay="0"/>
                            </p:stCondLst>
                            <p:childTnLst>
                              <p:par>
                                <p:cTn id="65" presetID="6" presetClass="entr" presetSubtype="16" fill="hold" grpId="0" nodeType="clickEffect">
                                  <p:stCondLst>
                                    <p:cond delay="0"/>
                                  </p:stCondLst>
                                  <p:childTnLst>
                                    <p:set>
                                      <p:cBhvr>
                                        <p:cTn id="66" dur="1" fill="hold">
                                          <p:stCondLst>
                                            <p:cond delay="0"/>
                                          </p:stCondLst>
                                        </p:cTn>
                                        <p:tgtEl>
                                          <p:spTgt spid="8"/>
                                        </p:tgtEl>
                                        <p:attrNameLst>
                                          <p:attrName>style.visibility</p:attrName>
                                        </p:attrNameLst>
                                      </p:cBhvr>
                                      <p:to>
                                        <p:strVal val="visible"/>
                                      </p:to>
                                    </p:set>
                                    <p:animEffect transition="in" filter="circle(in)">
                                      <p:cBhvr>
                                        <p:cTn id="6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P spid="8"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1310"/>
        <p:cNvGrpSpPr/>
        <p:nvPr/>
      </p:nvGrpSpPr>
      <p:grpSpPr>
        <a:xfrm>
          <a:off x="0" y="0"/>
          <a:ext cx="0" cy="0"/>
          <a:chOff x="0" y="0"/>
          <a:chExt cx="0" cy="0"/>
        </a:xfrm>
      </p:grpSpPr>
      <p:pic>
        <p:nvPicPr>
          <p:cNvPr id="1311" name="Google Shape;1311;p94"/>
          <p:cNvPicPr preferRelativeResize="0"/>
          <p:nvPr/>
        </p:nvPicPr>
        <p:blipFill rotWithShape="1">
          <a:blip r:embed="rId3">
            <a:alphaModFix/>
          </a:blip>
          <a:srcRect/>
          <a:stretch/>
        </p:blipFill>
        <p:spPr>
          <a:xfrm>
            <a:off x="0" y="-52251"/>
            <a:ext cx="13309600" cy="8480286"/>
          </a:xfrm>
          <a:prstGeom prst="rect">
            <a:avLst/>
          </a:prstGeom>
          <a:noFill/>
          <a:ln>
            <a:noFill/>
          </a:ln>
        </p:spPr>
      </p:pic>
      <p:grpSp>
        <p:nvGrpSpPr>
          <p:cNvPr id="1312" name="Google Shape;1312;p94"/>
          <p:cNvGrpSpPr/>
          <p:nvPr/>
        </p:nvGrpSpPr>
        <p:grpSpPr>
          <a:xfrm>
            <a:off x="394081" y="3276600"/>
            <a:ext cx="2634324" cy="4203917"/>
            <a:chOff x="394081" y="3276600"/>
            <a:chExt cx="2634324" cy="4203917"/>
          </a:xfrm>
        </p:grpSpPr>
        <p:sp>
          <p:nvSpPr>
            <p:cNvPr id="1313" name="Google Shape;1313;p94"/>
            <p:cNvSpPr txBox="1"/>
            <p:nvPr/>
          </p:nvSpPr>
          <p:spPr>
            <a:xfrm>
              <a:off x="635000" y="3276600"/>
              <a:ext cx="2362200" cy="110799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Calibri"/>
                  <a:ea typeface="Calibri"/>
                  <a:cs typeface="Calibri"/>
                  <a:sym typeface="Calibri"/>
                </a:rPr>
                <a:t>The bus runs in an area that needs transportation for employment.</a:t>
              </a:r>
              <a:endParaRPr sz="1600" b="0" i="0" u="none" strike="noStrike" cap="none">
                <a:solidFill>
                  <a:srgbClr val="5C667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5C6670"/>
                </a:solidFill>
                <a:latin typeface="Trebuchet MS"/>
                <a:ea typeface="Trebuchet MS"/>
                <a:cs typeface="Trebuchet MS"/>
                <a:sym typeface="Trebuchet MS"/>
              </a:endParaRPr>
            </a:p>
          </p:txBody>
        </p:sp>
        <p:sp>
          <p:nvSpPr>
            <p:cNvPr id="1314" name="Google Shape;1314;p94"/>
            <p:cNvSpPr txBox="1"/>
            <p:nvPr/>
          </p:nvSpPr>
          <p:spPr>
            <a:xfrm>
              <a:off x="635000" y="4261009"/>
              <a:ext cx="2362200" cy="1361014"/>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We (the agency) know what routes and times are needed.</a:t>
              </a:r>
              <a:endParaRPr sz="1800" b="0" i="0" u="none" strike="noStrike" cap="none">
                <a:solidFill>
                  <a:srgbClr val="5C6670"/>
                </a:solidFill>
                <a:latin typeface="Calibri"/>
                <a:ea typeface="Calibri"/>
                <a:cs typeface="Calibri"/>
                <a:sym typeface="Calibri"/>
              </a:endParaRPr>
            </a:p>
            <a:p>
              <a:pPr marL="0" marR="0" lvl="0" indent="0" algn="l" rtl="0">
                <a:lnSpc>
                  <a:spcPct val="100000"/>
                </a:lnSpc>
                <a:spcBef>
                  <a:spcPts val="800"/>
                </a:spcBef>
                <a:spcAft>
                  <a:spcPts val="0"/>
                </a:spcAft>
                <a:buClr>
                  <a:srgbClr val="000000"/>
                </a:buClr>
                <a:buSzPts val="1800"/>
                <a:buFont typeface="Arial"/>
                <a:buNone/>
              </a:pPr>
              <a:endParaRPr sz="1800" b="0" i="0" u="none" strike="noStrike" cap="none">
                <a:solidFill>
                  <a:srgbClr val="5C6670"/>
                </a:solidFill>
                <a:latin typeface="Trebuchet MS"/>
                <a:ea typeface="Trebuchet MS"/>
                <a:cs typeface="Trebuchet MS"/>
                <a:sym typeface="Trebuchet MS"/>
              </a:endParaRPr>
            </a:p>
          </p:txBody>
        </p:sp>
        <p:sp>
          <p:nvSpPr>
            <p:cNvPr id="1315" name="Google Shape;1315;p94"/>
            <p:cNvSpPr txBox="1"/>
            <p:nvPr/>
          </p:nvSpPr>
          <p:spPr>
            <a:xfrm>
              <a:off x="640806" y="5413188"/>
              <a:ext cx="2193109" cy="968278"/>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Individuals will ride the bus to their employment.</a:t>
              </a:r>
              <a:endParaRPr sz="1800" b="0" i="0" u="none" strike="noStrike" cap="none">
                <a:solidFill>
                  <a:srgbClr val="5C6670"/>
                </a:solidFill>
                <a:latin typeface="Calibri"/>
                <a:ea typeface="Calibri"/>
                <a:cs typeface="Calibri"/>
                <a:sym typeface="Calibri"/>
              </a:endParaRPr>
            </a:p>
          </p:txBody>
        </p:sp>
        <p:sp>
          <p:nvSpPr>
            <p:cNvPr id="1316" name="Google Shape;1316;p94"/>
            <p:cNvSpPr txBox="1"/>
            <p:nvPr/>
          </p:nvSpPr>
          <p:spPr>
            <a:xfrm>
              <a:off x="394081" y="6606432"/>
              <a:ext cx="2634324" cy="874085"/>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rPr>
                <a:t>Bus routes/times will not deviate from standard procedures (only major roads can be routes and only 7am-9pm service) </a:t>
              </a:r>
              <a:endParaRPr sz="1200" b="0" i="0" u="none" strike="noStrike" cap="none">
                <a:solidFill>
                  <a:srgbClr val="5C6670"/>
                </a:solidFill>
                <a:latin typeface="Calibri"/>
                <a:ea typeface="Calibri"/>
                <a:cs typeface="Calibri"/>
                <a:sym typeface="Calibri"/>
              </a:endParaRPr>
            </a:p>
          </p:txBody>
        </p:sp>
      </p:grpSp>
      <p:sp>
        <p:nvSpPr>
          <p:cNvPr id="1317" name="Google Shape;1317;p94"/>
          <p:cNvSpPr txBox="1"/>
          <p:nvPr/>
        </p:nvSpPr>
        <p:spPr>
          <a:xfrm>
            <a:off x="9931400" y="3402396"/>
            <a:ext cx="1864787" cy="1398204"/>
          </a:xfrm>
          <a:prstGeom prst="rect">
            <a:avLst/>
          </a:prstGeom>
          <a:solidFill>
            <a:srgbClr val="BDD7EE"/>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5C6670"/>
              </a:solidFill>
              <a:latin typeface="Trebuchet MS"/>
              <a:ea typeface="Trebuchet MS"/>
              <a:cs typeface="Trebuchet MS"/>
              <a:sym typeface="Trebuchet MS"/>
            </a:endParaRPr>
          </a:p>
        </p:txBody>
      </p:sp>
      <p:sp>
        <p:nvSpPr>
          <p:cNvPr id="1318" name="Google Shape;1318;p94"/>
          <p:cNvSpPr txBox="1"/>
          <p:nvPr/>
        </p:nvSpPr>
        <p:spPr>
          <a:xfrm>
            <a:off x="6502400" y="3313790"/>
            <a:ext cx="2139951" cy="2308233"/>
          </a:xfrm>
          <a:prstGeom prst="rect">
            <a:avLst/>
          </a:prstGeom>
          <a:solidFill>
            <a:srgbClr val="BDD7EE"/>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5C6670"/>
              </a:solidFill>
              <a:latin typeface="Trebuchet MS"/>
              <a:ea typeface="Trebuchet MS"/>
              <a:cs typeface="Trebuchet MS"/>
              <a:sym typeface="Trebuchet MS"/>
            </a:endParaRPr>
          </a:p>
        </p:txBody>
      </p:sp>
      <p:sp>
        <p:nvSpPr>
          <p:cNvPr id="1319" name="Google Shape;1319;p94"/>
          <p:cNvSpPr txBox="1"/>
          <p:nvPr/>
        </p:nvSpPr>
        <p:spPr>
          <a:xfrm>
            <a:off x="9865585" y="3830598"/>
            <a:ext cx="2005423" cy="1857368"/>
          </a:xfrm>
          <a:prstGeom prst="rect">
            <a:avLst/>
          </a:prstGeom>
          <a:solidFill>
            <a:srgbClr val="BDD7EE"/>
          </a:solid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Community has appropriate, reliable, accessible, affordable, and safe public transportation.</a:t>
            </a:r>
            <a:endParaRPr sz="1800" b="0" i="0" u="none" strike="noStrike" cap="none">
              <a:solidFill>
                <a:srgbClr val="5C6670"/>
              </a:solidFill>
              <a:latin typeface="Calibri"/>
              <a:ea typeface="Calibri"/>
              <a:cs typeface="Calibri"/>
              <a:sym typeface="Calibri"/>
            </a:endParaRPr>
          </a:p>
        </p:txBody>
      </p:sp>
      <p:sp>
        <p:nvSpPr>
          <p:cNvPr id="1320" name="Google Shape;1320;p94"/>
          <p:cNvSpPr txBox="1"/>
          <p:nvPr/>
        </p:nvSpPr>
        <p:spPr>
          <a:xfrm>
            <a:off x="6295525" y="3753412"/>
            <a:ext cx="2553699" cy="2053639"/>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Clr>
                <a:srgbClr val="000000"/>
              </a:buClr>
              <a:buSzPts val="2000"/>
              <a:buFont typeface="Arial"/>
              <a:buNone/>
            </a:pPr>
            <a:r>
              <a:rPr lang="en-US" sz="2000" b="0" i="0" u="none" strike="noStrike" cap="none">
                <a:solidFill>
                  <a:srgbClr val="000000"/>
                </a:solidFill>
                <a:latin typeface="Calibri"/>
                <a:ea typeface="Calibri"/>
                <a:cs typeface="Calibri"/>
                <a:sym typeface="Calibri"/>
              </a:rPr>
              <a:t>X neighborhood has regular public transportation access in areas and at times that are needed to get to employment.</a:t>
            </a:r>
            <a:endParaRPr sz="2000" b="0" i="0" u="none" strike="noStrike" cap="none">
              <a:solidFill>
                <a:srgbClr val="5C6670"/>
              </a:solidFill>
              <a:latin typeface="Calibri"/>
              <a:ea typeface="Calibri"/>
              <a:cs typeface="Calibri"/>
              <a:sym typeface="Calibri"/>
            </a:endParaRPr>
          </a:p>
        </p:txBody>
      </p:sp>
      <p:sp>
        <p:nvSpPr>
          <p:cNvPr id="1321" name="Google Shape;1321;p94"/>
          <p:cNvSpPr txBox="1"/>
          <p:nvPr/>
        </p:nvSpPr>
        <p:spPr>
          <a:xfrm>
            <a:off x="3007360" y="4509412"/>
            <a:ext cx="2788194" cy="375552"/>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Route Study</a:t>
            </a:r>
            <a:endParaRPr sz="1800" b="0" i="0" u="none" strike="noStrike" cap="none">
              <a:solidFill>
                <a:srgbClr val="5C6670"/>
              </a:solidFill>
              <a:latin typeface="Calibri"/>
              <a:ea typeface="Calibri"/>
              <a:cs typeface="Calibri"/>
              <a:sym typeface="Calibri"/>
            </a:endParaRPr>
          </a:p>
        </p:txBody>
      </p:sp>
      <p:sp>
        <p:nvSpPr>
          <p:cNvPr id="1322" name="Google Shape;1322;p94"/>
          <p:cNvSpPr txBox="1"/>
          <p:nvPr/>
        </p:nvSpPr>
        <p:spPr>
          <a:xfrm>
            <a:off x="2997200" y="5142331"/>
            <a:ext cx="2788194" cy="344069"/>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Clr>
                <a:srgbClr val="000000"/>
              </a:buClr>
              <a:buSzPts val="1600"/>
              <a:buFont typeface="Arial"/>
              <a:buNone/>
            </a:pPr>
            <a:r>
              <a:rPr lang="en-US" sz="1600" b="0" i="0" u="none" strike="noStrike" cap="none" dirty="0">
                <a:solidFill>
                  <a:srgbClr val="000000"/>
                </a:solidFill>
                <a:latin typeface="Calibri"/>
                <a:ea typeface="Calibri"/>
                <a:cs typeface="Calibri"/>
                <a:sym typeface="Calibri"/>
              </a:rPr>
              <a:t>DEIB Informed Outreach</a:t>
            </a:r>
            <a:endParaRPr sz="1600" b="0" i="0" u="none" strike="noStrike" cap="none" dirty="0">
              <a:solidFill>
                <a:srgbClr val="5C6670"/>
              </a:solidFill>
              <a:latin typeface="Calibri"/>
              <a:ea typeface="Calibri"/>
              <a:cs typeface="Calibri"/>
              <a:sym typeface="Calibri"/>
            </a:endParaRPr>
          </a:p>
        </p:txBody>
      </p:sp>
      <p:sp>
        <p:nvSpPr>
          <p:cNvPr id="1323" name="Google Shape;1323;p94"/>
          <p:cNvSpPr txBox="1"/>
          <p:nvPr/>
        </p:nvSpPr>
        <p:spPr>
          <a:xfrm>
            <a:off x="1158693" y="5678874"/>
            <a:ext cx="6570616" cy="375552"/>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Community Activities</a:t>
            </a:r>
            <a:endParaRPr sz="1800" b="0" i="0" u="none" strike="noStrike" cap="none">
              <a:solidFill>
                <a:srgbClr val="5C6670"/>
              </a:solidFill>
              <a:latin typeface="Calibri"/>
              <a:ea typeface="Calibri"/>
              <a:cs typeface="Calibri"/>
              <a:sym typeface="Calibri"/>
            </a:endParaRPr>
          </a:p>
        </p:txBody>
      </p:sp>
      <p:sp>
        <p:nvSpPr>
          <p:cNvPr id="1324" name="Google Shape;1324;p94"/>
          <p:cNvSpPr txBox="1"/>
          <p:nvPr/>
        </p:nvSpPr>
        <p:spPr>
          <a:xfrm>
            <a:off x="3109051" y="6172200"/>
            <a:ext cx="2564492" cy="607539"/>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Clr>
                <a:srgbClr val="000000"/>
              </a:buClr>
              <a:buSzPts val="1600"/>
              <a:buFont typeface="Arial"/>
              <a:buNone/>
            </a:pPr>
            <a:r>
              <a:rPr lang="en-US" sz="1600" b="0" i="0" u="none" strike="noStrike" cap="none">
                <a:solidFill>
                  <a:srgbClr val="000000"/>
                </a:solidFill>
                <a:latin typeface="Calibri"/>
                <a:ea typeface="Calibri"/>
                <a:cs typeface="Calibri"/>
                <a:sym typeface="Calibri"/>
              </a:rPr>
              <a:t>Employer/Employee Incentives</a:t>
            </a:r>
            <a:endParaRPr sz="1600" b="0" i="0" u="none" strike="noStrike" cap="none">
              <a:solidFill>
                <a:srgbClr val="5C6670"/>
              </a:solidFill>
              <a:latin typeface="Calibri"/>
              <a:ea typeface="Calibri"/>
              <a:cs typeface="Calibri"/>
              <a:sym typeface="Calibri"/>
            </a:endParaRPr>
          </a:p>
        </p:txBody>
      </p:sp>
      <p:sp>
        <p:nvSpPr>
          <p:cNvPr id="1325" name="Google Shape;1325;p94"/>
          <p:cNvSpPr txBox="1"/>
          <p:nvPr/>
        </p:nvSpPr>
        <p:spPr>
          <a:xfrm>
            <a:off x="10427434" y="1557024"/>
            <a:ext cx="1545503" cy="958006"/>
          </a:xfrm>
          <a:prstGeom prst="rect">
            <a:avLst/>
          </a:prstGeom>
          <a:solidFill>
            <a:srgbClr val="BDD7EE"/>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5C6670"/>
              </a:solidFill>
              <a:latin typeface="Trebuchet MS"/>
              <a:ea typeface="Trebuchet MS"/>
              <a:cs typeface="Trebuchet MS"/>
              <a:sym typeface="Trebuchet MS"/>
            </a:endParaRPr>
          </a:p>
        </p:txBody>
      </p:sp>
      <p:sp>
        <p:nvSpPr>
          <p:cNvPr id="1326" name="Google Shape;1326;p94"/>
          <p:cNvSpPr txBox="1"/>
          <p:nvPr/>
        </p:nvSpPr>
        <p:spPr>
          <a:xfrm>
            <a:off x="10493931" y="1674458"/>
            <a:ext cx="1479006" cy="685019"/>
          </a:xfrm>
          <a:prstGeom prst="rect">
            <a:avLst/>
          </a:prstGeom>
          <a:solidFill>
            <a:srgbClr val="BDD7EE"/>
          </a:solid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Clr>
                <a:srgbClr val="000000"/>
              </a:buClr>
              <a:buSzPts val="1800"/>
              <a:buFont typeface="Arial"/>
              <a:buNone/>
            </a:pPr>
            <a:r>
              <a:rPr lang="en-US" sz="1800" b="1" i="0" u="none" strike="noStrike" cap="none">
                <a:solidFill>
                  <a:srgbClr val="000000"/>
                </a:solidFill>
                <a:latin typeface="Calibri"/>
                <a:ea typeface="Calibri"/>
                <a:cs typeface="Calibri"/>
                <a:sym typeface="Calibri"/>
              </a:rPr>
              <a:t>HEALTHY COMMUNITY</a:t>
            </a:r>
            <a:endParaRPr sz="1800" b="1" i="0" u="none" strike="noStrike" cap="none">
              <a:solidFill>
                <a:srgbClr val="5C6670"/>
              </a:solidFill>
              <a:latin typeface="Calibri"/>
              <a:ea typeface="Calibri"/>
              <a:cs typeface="Calibri"/>
              <a:sym typeface="Calibri"/>
            </a:endParaRPr>
          </a:p>
        </p:txBody>
      </p:sp>
      <p:sp>
        <p:nvSpPr>
          <p:cNvPr id="1327" name="Google Shape;1327;p94"/>
          <p:cNvSpPr txBox="1">
            <a:spLocks noGrp="1"/>
          </p:cNvSpPr>
          <p:nvPr>
            <p:ph type="sldNum" idx="12"/>
          </p:nvPr>
        </p:nvSpPr>
        <p:spPr>
          <a:xfrm>
            <a:off x="12169648" y="9007124"/>
            <a:ext cx="780300" cy="746700"/>
          </a:xfrm>
          <a:prstGeom prst="rect">
            <a:avLst/>
          </a:prstGeom>
          <a:noFill/>
          <a:ln>
            <a:noFill/>
          </a:ln>
        </p:spPr>
        <p:txBody>
          <a:bodyPr spcFirstLastPara="1" wrap="square" lIns="130025" tIns="130025" rIns="130025" bIns="130025" anchor="t" anchorCtr="0">
            <a:noAutofit/>
          </a:bodyPr>
          <a:lstStyle/>
          <a:p>
            <a:pPr marL="0" lvl="0" indent="0" algn="r" rtl="0">
              <a:lnSpc>
                <a:spcPct val="100000"/>
              </a:lnSpc>
              <a:spcBef>
                <a:spcPts val="0"/>
              </a:spcBef>
              <a:spcAft>
                <a:spcPts val="0"/>
              </a:spcAft>
              <a:buSzPts val="1800"/>
              <a:buNone/>
            </a:pPr>
            <a:fld id="{00000000-1234-1234-1234-123412341234}" type="slidenum">
              <a:rPr lang="en-US"/>
              <a:t>81</a:t>
            </a:fld>
            <a:endParaRPr/>
          </a:p>
        </p:txBody>
      </p:sp>
      <p:pic>
        <p:nvPicPr>
          <p:cNvPr id="1328" name="Google Shape;1328;p94"/>
          <p:cNvPicPr preferRelativeResize="0"/>
          <p:nvPr/>
        </p:nvPicPr>
        <p:blipFill rotWithShape="1">
          <a:blip r:embed="rId4">
            <a:alphaModFix/>
          </a:blip>
          <a:srcRect/>
          <a:stretch/>
        </p:blipFill>
        <p:spPr>
          <a:xfrm>
            <a:off x="11233434" y="190500"/>
            <a:ext cx="1431253" cy="685800"/>
          </a:xfrm>
          <a:prstGeom prst="rect">
            <a:avLst/>
          </a:prstGeom>
          <a:noFill/>
          <a:ln>
            <a:noFill/>
          </a:ln>
        </p:spPr>
      </p:pic>
      <p:grpSp>
        <p:nvGrpSpPr>
          <p:cNvPr id="1329" name="Google Shape;1329;p94"/>
          <p:cNvGrpSpPr/>
          <p:nvPr/>
        </p:nvGrpSpPr>
        <p:grpSpPr>
          <a:xfrm>
            <a:off x="8102600" y="8841472"/>
            <a:ext cx="4343399" cy="835928"/>
            <a:chOff x="8102600" y="8841472"/>
            <a:chExt cx="4343399" cy="835928"/>
          </a:xfrm>
        </p:grpSpPr>
        <p:pic>
          <p:nvPicPr>
            <p:cNvPr id="1330" name="Google Shape;1330;p94"/>
            <p:cNvPicPr preferRelativeResize="0"/>
            <p:nvPr/>
          </p:nvPicPr>
          <p:blipFill rotWithShape="1">
            <a:blip r:embed="rId4">
              <a:alphaModFix/>
            </a:blip>
            <a:srcRect/>
            <a:stretch/>
          </p:blipFill>
          <p:spPr>
            <a:xfrm>
              <a:off x="11014746" y="8991600"/>
              <a:ext cx="1431253" cy="685800"/>
            </a:xfrm>
            <a:prstGeom prst="rect">
              <a:avLst/>
            </a:prstGeom>
            <a:noFill/>
            <a:ln>
              <a:noFill/>
            </a:ln>
          </p:spPr>
        </p:pic>
        <p:sp>
          <p:nvSpPr>
            <p:cNvPr id="1331" name="Google Shape;1331;p94"/>
            <p:cNvSpPr txBox="1"/>
            <p:nvPr/>
          </p:nvSpPr>
          <p:spPr>
            <a:xfrm>
              <a:off x="8102600" y="8841472"/>
              <a:ext cx="2634325"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C0D0E"/>
                  </a:solidFill>
                  <a:latin typeface="Trebuchet MS"/>
                  <a:ea typeface="Trebuchet MS"/>
                  <a:cs typeface="Trebuchet MS"/>
                  <a:sym typeface="Trebuchet MS"/>
                </a:rPr>
                <a:t>Colorado Community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C0D0E"/>
                  </a:solidFill>
                  <a:latin typeface="Trebuchet MS"/>
                  <a:ea typeface="Trebuchet MS"/>
                  <a:cs typeface="Trebuchet MS"/>
                  <a:sym typeface="Trebuchet MS"/>
                </a:rPr>
                <a:t>Action Association</a:t>
              </a:r>
              <a:endParaRPr sz="1400" b="0" i="0" u="none" strike="noStrike" cap="none">
                <a:solidFill>
                  <a:srgbClr val="000000"/>
                </a:solidFill>
                <a:latin typeface="Arial"/>
                <a:ea typeface="Arial"/>
                <a:cs typeface="Arial"/>
                <a:sym typeface="Arial"/>
              </a:endParaRPr>
            </a:p>
          </p:txBody>
        </p:sp>
        <p:cxnSp>
          <p:nvCxnSpPr>
            <p:cNvPr id="1332" name="Google Shape;1332;p94"/>
            <p:cNvCxnSpPr/>
            <p:nvPr/>
          </p:nvCxnSpPr>
          <p:spPr>
            <a:xfrm>
              <a:off x="10859677" y="9046464"/>
              <a:ext cx="0" cy="598318"/>
            </a:xfrm>
            <a:prstGeom prst="straightConnector1">
              <a:avLst/>
            </a:prstGeom>
            <a:solidFill>
              <a:srgbClr val="14943F"/>
            </a:solidFill>
            <a:ln w="15875" cap="flat" cmpd="sng">
              <a:solidFill>
                <a:srgbClr val="000000"/>
              </a:solidFill>
              <a:prstDash val="solid"/>
              <a:miter lim="0"/>
              <a:headEnd type="none" w="sm" len="sm"/>
              <a:tailEnd type="none" w="sm" len="sm"/>
            </a:ln>
          </p:spPr>
        </p:cxnSp>
      </p:grpSp>
      <p:sp>
        <p:nvSpPr>
          <p:cNvPr id="1333" name="Google Shape;1333;p94"/>
          <p:cNvSpPr txBox="1"/>
          <p:nvPr/>
        </p:nvSpPr>
        <p:spPr>
          <a:xfrm>
            <a:off x="397926" y="3121768"/>
            <a:ext cx="12552022" cy="5306267"/>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34" name="Google Shape;1334;p94"/>
          <p:cNvSpPr txBox="1"/>
          <p:nvPr/>
        </p:nvSpPr>
        <p:spPr>
          <a:xfrm>
            <a:off x="235747" y="3094117"/>
            <a:ext cx="2570546" cy="1077218"/>
          </a:xfrm>
          <a:prstGeom prst="rect">
            <a:avLst/>
          </a:prstGeom>
          <a:solidFill>
            <a:srgbClr val="BDD7EE"/>
          </a:solidFill>
          <a:ln w="9525" cap="rnd" cmpd="sng">
            <a:solidFill>
              <a:srgbClr val="141617"/>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dirty="0">
              <a:solidFill>
                <a:srgbClr val="000000"/>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dirty="0">
                <a:solidFill>
                  <a:srgbClr val="000000"/>
                </a:solidFill>
                <a:latin typeface="Trebuchet MS"/>
                <a:ea typeface="Trebuchet MS"/>
                <a:cs typeface="Trebuchet MS"/>
                <a:sym typeface="Trebuchet MS"/>
              </a:rPr>
              <a:t>The bus runs in an area that needs transportation for employment.</a:t>
            </a:r>
            <a:endParaRPr dirty="0"/>
          </a:p>
          <a:p>
            <a:pPr marL="0" marR="0" lvl="0" indent="0" algn="l" rtl="0">
              <a:lnSpc>
                <a:spcPct val="100000"/>
              </a:lnSpc>
              <a:spcBef>
                <a:spcPts val="0"/>
              </a:spcBef>
              <a:spcAft>
                <a:spcPts val="0"/>
              </a:spcAft>
              <a:buClr>
                <a:srgbClr val="000000"/>
              </a:buClr>
              <a:buSzPts val="800"/>
              <a:buFont typeface="Arial"/>
              <a:buNone/>
            </a:pPr>
            <a:endParaRPr sz="800" b="0" i="0" u="none" strike="noStrike" cap="none" dirty="0">
              <a:solidFill>
                <a:srgbClr val="5C6670"/>
              </a:solidFill>
              <a:latin typeface="Trebuchet MS"/>
              <a:ea typeface="Trebuchet MS"/>
              <a:cs typeface="Trebuchet MS"/>
              <a:sym typeface="Trebuchet MS"/>
            </a:endParaRPr>
          </a:p>
        </p:txBody>
      </p:sp>
      <p:sp>
        <p:nvSpPr>
          <p:cNvPr id="1335" name="Google Shape;1335;p94"/>
          <p:cNvSpPr txBox="1"/>
          <p:nvPr/>
        </p:nvSpPr>
        <p:spPr>
          <a:xfrm>
            <a:off x="257881" y="4338434"/>
            <a:ext cx="2570546" cy="864019"/>
          </a:xfrm>
          <a:prstGeom prst="rect">
            <a:avLst/>
          </a:prstGeom>
          <a:solidFill>
            <a:srgbClr val="BDD7EE"/>
          </a:solidFill>
          <a:ln w="9525" cap="rnd" cmpd="sng">
            <a:solidFill>
              <a:srgbClr val="141617"/>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Clr>
                <a:srgbClr val="000000"/>
              </a:buClr>
              <a:buSzPts val="1600"/>
              <a:buFont typeface="Arial"/>
              <a:buNone/>
            </a:pPr>
            <a:r>
              <a:rPr lang="en-US" sz="1600" b="0" i="0" u="none" strike="noStrike" cap="none" dirty="0">
                <a:solidFill>
                  <a:srgbClr val="000000"/>
                </a:solidFill>
                <a:latin typeface="Trebuchet MS"/>
                <a:ea typeface="Trebuchet MS"/>
                <a:cs typeface="Trebuchet MS"/>
                <a:sym typeface="Trebuchet MS"/>
              </a:rPr>
              <a:t>We (the agency) know what routes and times are needed.</a:t>
            </a:r>
            <a:endParaRPr dirty="0"/>
          </a:p>
        </p:txBody>
      </p:sp>
      <p:sp>
        <p:nvSpPr>
          <p:cNvPr id="1336" name="Google Shape;1336;p94"/>
          <p:cNvSpPr txBox="1"/>
          <p:nvPr/>
        </p:nvSpPr>
        <p:spPr>
          <a:xfrm>
            <a:off x="248447" y="5369549"/>
            <a:ext cx="2570546" cy="600549"/>
          </a:xfrm>
          <a:prstGeom prst="rect">
            <a:avLst/>
          </a:prstGeom>
          <a:solidFill>
            <a:srgbClr val="BDD7EE"/>
          </a:solidFill>
          <a:ln w="9525" cap="rnd" cmpd="sng">
            <a:solidFill>
              <a:srgbClr val="141617"/>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Clr>
                <a:srgbClr val="000000"/>
              </a:buClr>
              <a:buSzPts val="1600"/>
              <a:buFont typeface="Arial"/>
              <a:buNone/>
            </a:pPr>
            <a:r>
              <a:rPr lang="en-US" sz="1600" b="0" i="0" u="none" strike="noStrike" cap="none" dirty="0">
                <a:solidFill>
                  <a:srgbClr val="000000"/>
                </a:solidFill>
                <a:latin typeface="Trebuchet MS"/>
                <a:ea typeface="Trebuchet MS"/>
                <a:cs typeface="Trebuchet MS"/>
                <a:sym typeface="Trebuchet MS"/>
              </a:rPr>
              <a:t>Individuals will ride the bus to their employment.</a:t>
            </a:r>
            <a:endParaRPr dirty="0"/>
          </a:p>
        </p:txBody>
      </p:sp>
      <p:sp>
        <p:nvSpPr>
          <p:cNvPr id="1337" name="Google Shape;1337;p94"/>
          <p:cNvSpPr txBox="1"/>
          <p:nvPr/>
        </p:nvSpPr>
        <p:spPr>
          <a:xfrm>
            <a:off x="3427962" y="3055520"/>
            <a:ext cx="2323488" cy="584775"/>
          </a:xfrm>
          <a:prstGeom prst="rect">
            <a:avLst/>
          </a:prstGeom>
          <a:solidFill>
            <a:srgbClr val="BDD7EE"/>
          </a:solidFill>
          <a:ln w="9525" cap="rnd" cmpd="sng">
            <a:solidFill>
              <a:srgbClr val="141617"/>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800" b="0" i="0" u="none" strike="noStrike" cap="none" dirty="0">
              <a:solidFill>
                <a:srgbClr val="000000"/>
              </a:solidFill>
              <a:latin typeface="Trebuchet MS"/>
              <a:ea typeface="Trebuchet MS"/>
              <a:cs typeface="Trebuchet MS"/>
              <a:sym typeface="Trebuchet MS"/>
            </a:endParaRPr>
          </a:p>
          <a:p>
            <a:pPr marL="0" marR="0" lvl="0" indent="0" algn="l" rtl="0">
              <a:lnSpc>
                <a:spcPct val="100000"/>
              </a:lnSpc>
              <a:spcBef>
                <a:spcPts val="0"/>
              </a:spcBef>
              <a:spcAft>
                <a:spcPts val="0"/>
              </a:spcAft>
              <a:buNone/>
            </a:pPr>
            <a:r>
              <a:rPr lang="en-US" sz="1600" b="0" i="0" u="none" strike="noStrike" cap="none" dirty="0">
                <a:solidFill>
                  <a:srgbClr val="000000"/>
                </a:solidFill>
                <a:latin typeface="Trebuchet MS"/>
                <a:ea typeface="Trebuchet MS"/>
                <a:cs typeface="Trebuchet MS"/>
                <a:sym typeface="Trebuchet MS"/>
              </a:rPr>
              <a:t>Employer Engagement</a:t>
            </a:r>
            <a:endParaRPr sz="1600" b="0" i="0" u="none" strike="noStrike" cap="none" dirty="0">
              <a:solidFill>
                <a:srgbClr val="000000"/>
              </a:solidFill>
              <a:latin typeface="Trebuchet MS"/>
              <a:ea typeface="Trebuchet MS"/>
              <a:cs typeface="Trebuchet MS"/>
              <a:sym typeface="Trebuchet MS"/>
            </a:endParaRPr>
          </a:p>
          <a:p>
            <a:pPr marL="0" marR="0" lvl="0" indent="0" algn="l" rtl="0">
              <a:lnSpc>
                <a:spcPct val="100000"/>
              </a:lnSpc>
              <a:spcBef>
                <a:spcPts val="0"/>
              </a:spcBef>
              <a:spcAft>
                <a:spcPts val="0"/>
              </a:spcAft>
              <a:buNone/>
            </a:pPr>
            <a:endParaRPr sz="800" b="0" i="0" u="none" strike="noStrike" cap="none" dirty="0">
              <a:solidFill>
                <a:srgbClr val="5C6670"/>
              </a:solidFill>
              <a:latin typeface="Trebuchet MS"/>
              <a:ea typeface="Trebuchet MS"/>
              <a:cs typeface="Trebuchet MS"/>
              <a:sym typeface="Trebuchet MS"/>
            </a:endParaRPr>
          </a:p>
        </p:txBody>
      </p:sp>
      <p:sp>
        <p:nvSpPr>
          <p:cNvPr id="1338" name="Google Shape;1338;p94"/>
          <p:cNvSpPr txBox="1"/>
          <p:nvPr/>
        </p:nvSpPr>
        <p:spPr>
          <a:xfrm>
            <a:off x="3424904" y="3701392"/>
            <a:ext cx="2326755" cy="873316"/>
          </a:xfrm>
          <a:prstGeom prst="rect">
            <a:avLst/>
          </a:prstGeom>
          <a:solidFill>
            <a:srgbClr val="BDD7EE"/>
          </a:solidFill>
          <a:ln w="9525" cap="rnd" cmpd="sng">
            <a:solidFill>
              <a:srgbClr val="141617"/>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endParaRPr sz="800" b="0" i="0" u="none" strike="noStrike" cap="none" dirty="0">
              <a:solidFill>
                <a:srgbClr val="000000"/>
              </a:solidFill>
              <a:latin typeface="Trebuchet MS"/>
              <a:ea typeface="Trebuchet MS"/>
              <a:cs typeface="Trebuchet MS"/>
              <a:sym typeface="Trebuchet MS"/>
            </a:endParaRPr>
          </a:p>
          <a:p>
            <a:pPr marL="0" marR="0" lvl="0" indent="0" algn="ctr" rtl="0">
              <a:lnSpc>
                <a:spcPct val="107000"/>
              </a:lnSpc>
              <a:spcBef>
                <a:spcPts val="0"/>
              </a:spcBef>
              <a:spcAft>
                <a:spcPts val="0"/>
              </a:spcAft>
              <a:buNone/>
            </a:pPr>
            <a:r>
              <a:rPr lang="en-US" sz="1500" b="0" i="0" u="none" strike="noStrike" cap="none" dirty="0">
                <a:solidFill>
                  <a:srgbClr val="000000"/>
                </a:solidFill>
                <a:latin typeface="Trebuchet MS"/>
                <a:ea typeface="Trebuchet MS"/>
                <a:cs typeface="Trebuchet MS"/>
                <a:sym typeface="Trebuchet MS"/>
              </a:rPr>
              <a:t>Employee/Neighborhood Engagement</a:t>
            </a:r>
            <a:endParaRPr dirty="0"/>
          </a:p>
          <a:p>
            <a:pPr marL="0" marR="0" lvl="0" indent="0" algn="ctr" rtl="0">
              <a:lnSpc>
                <a:spcPct val="107000"/>
              </a:lnSpc>
              <a:spcBef>
                <a:spcPts val="0"/>
              </a:spcBef>
              <a:spcAft>
                <a:spcPts val="0"/>
              </a:spcAft>
              <a:buNone/>
            </a:pPr>
            <a:endParaRPr sz="800" b="0" i="0" u="none" strike="noStrike" cap="none" dirty="0">
              <a:solidFill>
                <a:srgbClr val="000000"/>
              </a:solidFill>
              <a:latin typeface="Trebuchet MS"/>
              <a:ea typeface="Trebuchet MS"/>
              <a:cs typeface="Trebuchet MS"/>
              <a:sym typeface="Trebuchet MS"/>
            </a:endParaRPr>
          </a:p>
        </p:txBody>
      </p:sp>
      <p:sp>
        <p:nvSpPr>
          <p:cNvPr id="1339" name="Google Shape;1339;p94"/>
          <p:cNvSpPr txBox="1"/>
          <p:nvPr/>
        </p:nvSpPr>
        <p:spPr>
          <a:xfrm>
            <a:off x="3424696" y="4696792"/>
            <a:ext cx="2326754" cy="609847"/>
          </a:xfrm>
          <a:prstGeom prst="rect">
            <a:avLst/>
          </a:prstGeom>
          <a:solidFill>
            <a:srgbClr val="BDD7EE"/>
          </a:solidFill>
          <a:ln w="9525" cap="rnd" cmpd="sng">
            <a:solidFill>
              <a:srgbClr val="141617"/>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Clr>
                <a:srgbClr val="000000"/>
              </a:buClr>
              <a:buSzPts val="800"/>
              <a:buFont typeface="Arial"/>
              <a:buNone/>
            </a:pPr>
            <a:endParaRPr sz="800" b="0" i="0" u="none" strike="noStrike" cap="none" dirty="0">
              <a:solidFill>
                <a:srgbClr val="000000"/>
              </a:solidFill>
              <a:latin typeface="Trebuchet MS"/>
              <a:ea typeface="Trebuchet MS"/>
              <a:cs typeface="Trebuchet MS"/>
              <a:sym typeface="Trebuchet MS"/>
            </a:endParaRPr>
          </a:p>
          <a:p>
            <a:pPr marL="0" marR="0" lvl="0" indent="0" algn="ctr" rtl="0">
              <a:lnSpc>
                <a:spcPct val="107000"/>
              </a:lnSpc>
              <a:spcBef>
                <a:spcPts val="0"/>
              </a:spcBef>
              <a:spcAft>
                <a:spcPts val="0"/>
              </a:spcAft>
              <a:buClr>
                <a:srgbClr val="000000"/>
              </a:buClr>
              <a:buSzPts val="1600"/>
              <a:buFont typeface="Arial"/>
              <a:buNone/>
            </a:pPr>
            <a:r>
              <a:rPr lang="en-US" sz="1600" b="0" i="0" u="none" strike="noStrike" cap="none" dirty="0">
                <a:solidFill>
                  <a:srgbClr val="000000"/>
                </a:solidFill>
                <a:latin typeface="Trebuchet MS"/>
                <a:ea typeface="Trebuchet MS"/>
                <a:cs typeface="Trebuchet MS"/>
                <a:sym typeface="Trebuchet MS"/>
              </a:rPr>
              <a:t>Route Study</a:t>
            </a:r>
            <a:endParaRPr sz="1600" b="0" i="0" u="none" strike="noStrike" cap="none" dirty="0">
              <a:solidFill>
                <a:srgbClr val="5C6670"/>
              </a:solidFill>
              <a:latin typeface="Trebuchet MS"/>
              <a:ea typeface="Trebuchet MS"/>
              <a:cs typeface="Trebuchet MS"/>
              <a:sym typeface="Trebuchet MS"/>
            </a:endParaRPr>
          </a:p>
          <a:p>
            <a:pPr marL="0" marR="0" lvl="0" indent="0" algn="ctr" rtl="0">
              <a:lnSpc>
                <a:spcPct val="107000"/>
              </a:lnSpc>
              <a:spcBef>
                <a:spcPts val="0"/>
              </a:spcBef>
              <a:spcAft>
                <a:spcPts val="0"/>
              </a:spcAft>
              <a:buClr>
                <a:srgbClr val="000000"/>
              </a:buClr>
              <a:buSzPts val="800"/>
              <a:buFont typeface="Arial"/>
              <a:buNone/>
            </a:pPr>
            <a:endParaRPr sz="800" b="0" i="0" u="none" strike="noStrike" cap="none" dirty="0">
              <a:solidFill>
                <a:srgbClr val="000000"/>
              </a:solidFill>
              <a:latin typeface="Trebuchet MS"/>
              <a:ea typeface="Trebuchet MS"/>
              <a:cs typeface="Trebuchet MS"/>
              <a:sym typeface="Trebuchet MS"/>
            </a:endParaRPr>
          </a:p>
        </p:txBody>
      </p:sp>
      <p:sp>
        <p:nvSpPr>
          <p:cNvPr id="1340" name="Google Shape;1340;p94"/>
          <p:cNvSpPr txBox="1"/>
          <p:nvPr/>
        </p:nvSpPr>
        <p:spPr>
          <a:xfrm>
            <a:off x="3422368" y="5419326"/>
            <a:ext cx="2336189" cy="593368"/>
          </a:xfrm>
          <a:prstGeom prst="rect">
            <a:avLst/>
          </a:prstGeom>
          <a:solidFill>
            <a:srgbClr val="BDD7EE"/>
          </a:solidFill>
          <a:ln w="9525" cap="rnd" cmpd="sng">
            <a:solidFill>
              <a:srgbClr val="141617"/>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Clr>
                <a:srgbClr val="000000"/>
              </a:buClr>
              <a:buSzPts val="800"/>
              <a:buFont typeface="Arial"/>
              <a:buNone/>
            </a:pPr>
            <a:endParaRPr sz="800" b="0" i="0" u="none" strike="noStrike" cap="none" dirty="0">
              <a:solidFill>
                <a:srgbClr val="000000"/>
              </a:solidFill>
              <a:latin typeface="Trebuchet MS"/>
              <a:ea typeface="Trebuchet MS"/>
              <a:cs typeface="Trebuchet MS"/>
              <a:sym typeface="Trebuchet MS"/>
            </a:endParaRPr>
          </a:p>
          <a:p>
            <a:pPr marL="0" marR="0" lvl="0" indent="0" algn="ctr" rtl="0">
              <a:lnSpc>
                <a:spcPct val="107000"/>
              </a:lnSpc>
              <a:spcBef>
                <a:spcPts val="0"/>
              </a:spcBef>
              <a:spcAft>
                <a:spcPts val="0"/>
              </a:spcAft>
              <a:buClr>
                <a:srgbClr val="000000"/>
              </a:buClr>
              <a:buSzPts val="1500"/>
              <a:buFont typeface="Arial"/>
              <a:buNone/>
            </a:pPr>
            <a:r>
              <a:rPr lang="en-US" sz="1500" b="0" i="0" u="none" strike="noStrike" cap="none" dirty="0">
                <a:solidFill>
                  <a:srgbClr val="000000"/>
                </a:solidFill>
                <a:latin typeface="Trebuchet MS"/>
                <a:ea typeface="Trebuchet MS"/>
                <a:cs typeface="Trebuchet MS"/>
                <a:sym typeface="Trebuchet MS"/>
              </a:rPr>
              <a:t>DEIB Informed Outreach</a:t>
            </a:r>
            <a:endParaRPr dirty="0"/>
          </a:p>
          <a:p>
            <a:pPr marL="0" marR="0" lvl="0" indent="0" algn="ctr" rtl="0">
              <a:lnSpc>
                <a:spcPct val="107000"/>
              </a:lnSpc>
              <a:spcBef>
                <a:spcPts val="0"/>
              </a:spcBef>
              <a:spcAft>
                <a:spcPts val="0"/>
              </a:spcAft>
              <a:buClr>
                <a:srgbClr val="000000"/>
              </a:buClr>
              <a:buSzPts val="800"/>
              <a:buFont typeface="Arial"/>
              <a:buNone/>
            </a:pPr>
            <a:endParaRPr sz="800" b="0" i="0" u="none" strike="noStrike" cap="none" dirty="0">
              <a:solidFill>
                <a:srgbClr val="5C6670"/>
              </a:solidFill>
              <a:latin typeface="Trebuchet MS"/>
              <a:ea typeface="Trebuchet MS"/>
              <a:cs typeface="Trebuchet MS"/>
              <a:sym typeface="Trebuchet MS"/>
            </a:endParaRPr>
          </a:p>
        </p:txBody>
      </p:sp>
      <p:sp>
        <p:nvSpPr>
          <p:cNvPr id="1341" name="Google Shape;1341;p94"/>
          <p:cNvSpPr txBox="1"/>
          <p:nvPr/>
        </p:nvSpPr>
        <p:spPr>
          <a:xfrm>
            <a:off x="3429100" y="6077360"/>
            <a:ext cx="2342243" cy="337080"/>
          </a:xfrm>
          <a:prstGeom prst="rect">
            <a:avLst/>
          </a:prstGeom>
          <a:solidFill>
            <a:srgbClr val="BDD7EE"/>
          </a:solidFill>
          <a:ln w="9525" cap="rnd" cmpd="sng">
            <a:solidFill>
              <a:srgbClr val="141617"/>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Clr>
                <a:srgbClr val="000000"/>
              </a:buClr>
              <a:buSzPts val="1600"/>
              <a:buFont typeface="Arial"/>
              <a:buNone/>
            </a:pPr>
            <a:r>
              <a:rPr lang="en-US" sz="1600" b="0" i="0" u="none" strike="noStrike" cap="none" dirty="0">
                <a:solidFill>
                  <a:srgbClr val="000000"/>
                </a:solidFill>
                <a:latin typeface="Trebuchet MS"/>
                <a:ea typeface="Trebuchet MS"/>
                <a:cs typeface="Trebuchet MS"/>
                <a:sym typeface="Trebuchet MS"/>
              </a:rPr>
              <a:t>Community Activities</a:t>
            </a:r>
            <a:endParaRPr sz="1600" b="0" i="0" u="none" strike="noStrike" cap="none" dirty="0">
              <a:solidFill>
                <a:srgbClr val="5C6670"/>
              </a:solidFill>
              <a:latin typeface="Trebuchet MS"/>
              <a:ea typeface="Trebuchet MS"/>
              <a:cs typeface="Trebuchet MS"/>
              <a:sym typeface="Trebuchet MS"/>
            </a:endParaRPr>
          </a:p>
        </p:txBody>
      </p:sp>
      <p:sp>
        <p:nvSpPr>
          <p:cNvPr id="1342" name="Google Shape;1342;p94"/>
          <p:cNvSpPr txBox="1"/>
          <p:nvPr/>
        </p:nvSpPr>
        <p:spPr>
          <a:xfrm>
            <a:off x="3435915" y="6475969"/>
            <a:ext cx="2334239" cy="607539"/>
          </a:xfrm>
          <a:prstGeom prst="rect">
            <a:avLst/>
          </a:prstGeom>
          <a:solidFill>
            <a:srgbClr val="BDD7EE"/>
          </a:solidFill>
          <a:ln w="9525" cap="rnd" cmpd="sng">
            <a:solidFill>
              <a:srgbClr val="141617"/>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Clr>
                <a:srgbClr val="000000"/>
              </a:buClr>
              <a:buSzPts val="1600"/>
              <a:buFont typeface="Arial"/>
              <a:buNone/>
            </a:pPr>
            <a:r>
              <a:rPr lang="en-US" sz="1600" b="0" i="0" u="none" strike="noStrike" cap="none" dirty="0">
                <a:solidFill>
                  <a:srgbClr val="000000"/>
                </a:solidFill>
                <a:latin typeface="Trebuchet MS"/>
                <a:ea typeface="Trebuchet MS"/>
                <a:cs typeface="Trebuchet MS"/>
                <a:sym typeface="Trebuchet MS"/>
              </a:rPr>
              <a:t>Employer/Employee Incentives</a:t>
            </a:r>
            <a:endParaRPr sz="1600" b="0" i="0" u="none" strike="noStrike" cap="none" dirty="0">
              <a:solidFill>
                <a:srgbClr val="5C6670"/>
              </a:solidFill>
              <a:latin typeface="Trebuchet MS"/>
              <a:ea typeface="Trebuchet MS"/>
              <a:cs typeface="Trebuchet MS"/>
              <a:sym typeface="Trebuchet MS"/>
            </a:endParaRPr>
          </a:p>
        </p:txBody>
      </p:sp>
      <p:sp>
        <p:nvSpPr>
          <p:cNvPr id="1343" name="Google Shape;1343;p94"/>
          <p:cNvSpPr txBox="1"/>
          <p:nvPr/>
        </p:nvSpPr>
        <p:spPr>
          <a:xfrm>
            <a:off x="6295524" y="3396944"/>
            <a:ext cx="2232953" cy="3219343"/>
          </a:xfrm>
          <a:prstGeom prst="rect">
            <a:avLst/>
          </a:prstGeom>
          <a:solidFill>
            <a:srgbClr val="BDD7EE"/>
          </a:solidFill>
          <a:ln w="9525" cap="rnd" cmpd="sng">
            <a:solidFill>
              <a:srgbClr val="141617"/>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Clr>
                <a:srgbClr val="000000"/>
              </a:buClr>
              <a:buSzPts val="2000"/>
              <a:buFont typeface="Arial"/>
              <a:buNone/>
            </a:pPr>
            <a:endParaRPr sz="2000" b="0" i="0" u="none" strike="noStrike" cap="none" dirty="0">
              <a:solidFill>
                <a:srgbClr val="000000"/>
              </a:solidFill>
              <a:latin typeface="Trebuchet MS"/>
              <a:ea typeface="Trebuchet MS"/>
              <a:cs typeface="Trebuchet MS"/>
              <a:sym typeface="Trebuchet MS"/>
            </a:endParaRPr>
          </a:p>
          <a:p>
            <a:pPr marL="0" marR="0" lvl="0" indent="0" algn="l" rtl="0">
              <a:lnSpc>
                <a:spcPct val="107000"/>
              </a:lnSpc>
              <a:spcBef>
                <a:spcPts val="0"/>
              </a:spcBef>
              <a:spcAft>
                <a:spcPts val="0"/>
              </a:spcAft>
              <a:buClr>
                <a:srgbClr val="000000"/>
              </a:buClr>
              <a:buSzPts val="2000"/>
              <a:buFont typeface="Arial"/>
              <a:buNone/>
            </a:pPr>
            <a:r>
              <a:rPr lang="en-US" sz="2000" b="0" i="0" u="none" strike="noStrike" cap="none" dirty="0">
                <a:solidFill>
                  <a:srgbClr val="000000"/>
                </a:solidFill>
                <a:latin typeface="Trebuchet MS"/>
                <a:ea typeface="Trebuchet MS"/>
                <a:cs typeface="Trebuchet MS"/>
                <a:sym typeface="Trebuchet MS"/>
              </a:rPr>
              <a:t>X neighborhood has regular public transportation access in areas and at times that are needed to get to employment.</a:t>
            </a:r>
            <a:endParaRPr sz="2000" b="0" i="0" u="none" strike="noStrike" cap="none" dirty="0">
              <a:solidFill>
                <a:srgbClr val="5C6670"/>
              </a:solidFill>
              <a:latin typeface="Trebuchet MS"/>
              <a:ea typeface="Trebuchet MS"/>
              <a:cs typeface="Trebuchet MS"/>
              <a:sym typeface="Trebuchet MS"/>
            </a:endParaRPr>
          </a:p>
          <a:p>
            <a:pPr marL="0" marR="0" lvl="0" indent="0" algn="l" rtl="0">
              <a:lnSpc>
                <a:spcPct val="100000"/>
              </a:lnSpc>
              <a:spcBef>
                <a:spcPts val="0"/>
              </a:spcBef>
              <a:spcAft>
                <a:spcPts val="0"/>
              </a:spcAft>
              <a:buNone/>
            </a:pPr>
            <a:endParaRPr sz="1600" b="0" i="0" u="none" strike="noStrike" cap="none" dirty="0">
              <a:solidFill>
                <a:srgbClr val="000000"/>
              </a:solidFill>
              <a:latin typeface="Trebuchet MS"/>
              <a:ea typeface="Trebuchet MS"/>
              <a:cs typeface="Trebuchet MS"/>
              <a:sym typeface="Trebuchet MS"/>
            </a:endParaRPr>
          </a:p>
          <a:p>
            <a:pPr marL="0" marR="0" lvl="0" indent="0" algn="l" rtl="0">
              <a:lnSpc>
                <a:spcPct val="100000"/>
              </a:lnSpc>
              <a:spcBef>
                <a:spcPts val="0"/>
              </a:spcBef>
              <a:spcAft>
                <a:spcPts val="0"/>
              </a:spcAft>
              <a:buNone/>
            </a:pPr>
            <a:endParaRPr sz="1600" b="0" i="0" u="none" strike="noStrike" cap="none" dirty="0">
              <a:solidFill>
                <a:srgbClr val="5C6670"/>
              </a:solidFill>
              <a:latin typeface="Trebuchet MS"/>
              <a:ea typeface="Trebuchet MS"/>
              <a:cs typeface="Trebuchet MS"/>
              <a:sym typeface="Trebuchet MS"/>
            </a:endParaRPr>
          </a:p>
        </p:txBody>
      </p:sp>
      <p:sp>
        <p:nvSpPr>
          <p:cNvPr id="1344" name="Google Shape;1344;p94"/>
          <p:cNvSpPr txBox="1"/>
          <p:nvPr/>
        </p:nvSpPr>
        <p:spPr>
          <a:xfrm>
            <a:off x="9500638" y="3768500"/>
            <a:ext cx="3028215" cy="2560701"/>
          </a:xfrm>
          <a:prstGeom prst="rect">
            <a:avLst/>
          </a:prstGeom>
          <a:solidFill>
            <a:srgbClr val="BDD7EE"/>
          </a:solidFill>
          <a:ln w="9525" cap="rnd" cmpd="sng">
            <a:solidFill>
              <a:srgbClr val="141617"/>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Clr>
                <a:srgbClr val="000000"/>
              </a:buClr>
              <a:buSzPts val="2000"/>
              <a:buFont typeface="Arial"/>
              <a:buNone/>
            </a:pPr>
            <a:endParaRPr sz="2000" b="0" i="0" u="none" strike="noStrike" cap="none" dirty="0">
              <a:solidFill>
                <a:srgbClr val="000000"/>
              </a:solidFill>
              <a:latin typeface="Trebuchet MS"/>
              <a:ea typeface="Trebuchet MS"/>
              <a:cs typeface="Trebuchet MS"/>
              <a:sym typeface="Trebuchet MS"/>
            </a:endParaRPr>
          </a:p>
          <a:p>
            <a:pPr marL="0" marR="0" lvl="0" indent="0" algn="l" rtl="0">
              <a:lnSpc>
                <a:spcPct val="107000"/>
              </a:lnSpc>
              <a:spcBef>
                <a:spcPts val="0"/>
              </a:spcBef>
              <a:spcAft>
                <a:spcPts val="0"/>
              </a:spcAft>
              <a:buClr>
                <a:srgbClr val="000000"/>
              </a:buClr>
              <a:buSzPts val="2000"/>
              <a:buFont typeface="Arial"/>
              <a:buNone/>
            </a:pPr>
            <a:r>
              <a:rPr lang="en-US" sz="2000" b="0" i="0" u="none" strike="noStrike" cap="none" dirty="0">
                <a:solidFill>
                  <a:srgbClr val="000000"/>
                </a:solidFill>
                <a:latin typeface="Trebuchet MS"/>
                <a:ea typeface="Trebuchet MS"/>
                <a:cs typeface="Trebuchet MS"/>
                <a:sym typeface="Trebuchet MS"/>
              </a:rPr>
              <a:t>Community has appropriate, reliable, accessible, affordable, and safe public transportation</a:t>
            </a:r>
            <a:r>
              <a:rPr lang="en-US" sz="2000" b="0" i="0" u="none" strike="noStrike" cap="none" dirty="0">
                <a:solidFill>
                  <a:srgbClr val="000000"/>
                </a:solidFill>
                <a:latin typeface="Calibri"/>
                <a:ea typeface="Calibri"/>
                <a:cs typeface="Calibri"/>
                <a:sym typeface="Calibri"/>
              </a:rPr>
              <a:t>.</a:t>
            </a:r>
            <a:endParaRPr sz="2000" b="0" i="0" u="none" strike="noStrike" cap="none" dirty="0">
              <a:solidFill>
                <a:srgbClr val="5C6670"/>
              </a:solidFill>
              <a:latin typeface="Calibri"/>
              <a:ea typeface="Calibri"/>
              <a:cs typeface="Calibri"/>
              <a:sym typeface="Calibri"/>
            </a:endParaRPr>
          </a:p>
          <a:p>
            <a:pPr marL="0" marR="0" lvl="0" indent="0" algn="l" rtl="0">
              <a:lnSpc>
                <a:spcPct val="100000"/>
              </a:lnSpc>
              <a:spcBef>
                <a:spcPts val="0"/>
              </a:spcBef>
              <a:spcAft>
                <a:spcPts val="0"/>
              </a:spcAft>
              <a:buNone/>
            </a:pPr>
            <a:endParaRPr sz="1600" b="0" i="0" u="none" strike="noStrike" cap="none" dirty="0">
              <a:solidFill>
                <a:srgbClr val="000000"/>
              </a:solidFill>
              <a:latin typeface="Trebuchet MS"/>
              <a:ea typeface="Trebuchet MS"/>
              <a:cs typeface="Trebuchet MS"/>
              <a:sym typeface="Trebuchet MS"/>
            </a:endParaRPr>
          </a:p>
          <a:p>
            <a:pPr marL="0" marR="0" lvl="0" indent="0" algn="l" rtl="0">
              <a:lnSpc>
                <a:spcPct val="100000"/>
              </a:lnSpc>
              <a:spcBef>
                <a:spcPts val="0"/>
              </a:spcBef>
              <a:spcAft>
                <a:spcPts val="0"/>
              </a:spcAft>
              <a:buNone/>
            </a:pPr>
            <a:endParaRPr sz="1600" b="0" i="0" u="none" strike="noStrike" cap="none" dirty="0">
              <a:solidFill>
                <a:srgbClr val="5C6670"/>
              </a:solidFill>
              <a:latin typeface="Trebuchet MS"/>
              <a:ea typeface="Trebuchet MS"/>
              <a:cs typeface="Trebuchet MS"/>
              <a:sym typeface="Trebuchet MS"/>
            </a:endParaRPr>
          </a:p>
        </p:txBody>
      </p:sp>
      <p:sp>
        <p:nvSpPr>
          <p:cNvPr id="1345" name="Google Shape;1345;p94"/>
          <p:cNvSpPr txBox="1"/>
          <p:nvPr/>
        </p:nvSpPr>
        <p:spPr>
          <a:xfrm>
            <a:off x="394081" y="7353300"/>
            <a:ext cx="2564492" cy="307777"/>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47" name="Google Shape;1347;p94"/>
          <p:cNvSpPr txBox="1"/>
          <p:nvPr/>
        </p:nvSpPr>
        <p:spPr>
          <a:xfrm>
            <a:off x="260918" y="6221158"/>
            <a:ext cx="2564492" cy="1397947"/>
          </a:xfrm>
          <a:prstGeom prst="rect">
            <a:avLst/>
          </a:prstGeom>
          <a:solidFill>
            <a:srgbClr val="BDD7EE"/>
          </a:solidFill>
          <a:ln w="9525" cap="rnd" cmpd="sng">
            <a:solidFill>
              <a:srgbClr val="141617"/>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Clr>
                <a:srgbClr val="000000"/>
              </a:buClr>
              <a:buSzPts val="1600"/>
              <a:buFont typeface="Arial"/>
              <a:buNone/>
            </a:pPr>
            <a:r>
              <a:rPr lang="en-US" sz="1600" b="0" i="0" u="none" strike="noStrike" cap="none" dirty="0">
                <a:solidFill>
                  <a:srgbClr val="000000"/>
                </a:solidFill>
                <a:latin typeface="Trebuchet MS"/>
                <a:ea typeface="Trebuchet MS"/>
                <a:cs typeface="Trebuchet MS"/>
                <a:sym typeface="Trebuchet MS"/>
              </a:rPr>
              <a:t>Bus routes/times will not deviate from standard procedures (only major roads can be routes and only 7am-9pm service) </a:t>
            </a:r>
            <a:endParaRPr sz="1600" b="0" i="0" u="none" strike="noStrike" cap="none" dirty="0">
              <a:solidFill>
                <a:srgbClr val="5C6670"/>
              </a:solidFill>
              <a:latin typeface="Trebuchet MS"/>
              <a:ea typeface="Trebuchet MS"/>
              <a:cs typeface="Trebuchet MS"/>
              <a:sym typeface="Trebuchet MS"/>
            </a:endParaRPr>
          </a:p>
        </p:txBody>
      </p:sp>
      <p:cxnSp>
        <p:nvCxnSpPr>
          <p:cNvPr id="1348" name="Google Shape;1348;p94"/>
          <p:cNvCxnSpPr/>
          <p:nvPr/>
        </p:nvCxnSpPr>
        <p:spPr>
          <a:xfrm>
            <a:off x="2845344" y="7076376"/>
            <a:ext cx="549782" cy="367351"/>
          </a:xfrm>
          <a:prstGeom prst="straightConnector1">
            <a:avLst/>
          </a:prstGeom>
          <a:noFill/>
          <a:ln w="19050" cap="flat" cmpd="sng">
            <a:solidFill>
              <a:srgbClr val="0062BF"/>
            </a:solidFill>
            <a:prstDash val="solid"/>
            <a:round/>
            <a:headEnd type="none" w="sm" len="sm"/>
            <a:tailEnd type="triangle" w="med" len="med"/>
          </a:ln>
        </p:spPr>
      </p:cxnSp>
      <p:cxnSp>
        <p:nvCxnSpPr>
          <p:cNvPr id="1349" name="Google Shape;1349;p94"/>
          <p:cNvCxnSpPr/>
          <p:nvPr/>
        </p:nvCxnSpPr>
        <p:spPr>
          <a:xfrm rot="10800000" flipH="1">
            <a:off x="2883888" y="3297110"/>
            <a:ext cx="511238" cy="175614"/>
          </a:xfrm>
          <a:prstGeom prst="straightConnector1">
            <a:avLst/>
          </a:prstGeom>
          <a:noFill/>
          <a:ln w="19050" cap="flat" cmpd="sng">
            <a:solidFill>
              <a:srgbClr val="0062BF"/>
            </a:solidFill>
            <a:prstDash val="solid"/>
            <a:round/>
            <a:headEnd type="none" w="sm" len="sm"/>
            <a:tailEnd type="triangle" w="med" len="med"/>
          </a:ln>
        </p:spPr>
      </p:cxnSp>
      <p:cxnSp>
        <p:nvCxnSpPr>
          <p:cNvPr id="1350" name="Google Shape;1350;p94"/>
          <p:cNvCxnSpPr/>
          <p:nvPr/>
        </p:nvCxnSpPr>
        <p:spPr>
          <a:xfrm>
            <a:off x="2845344" y="3660339"/>
            <a:ext cx="549782" cy="367351"/>
          </a:xfrm>
          <a:prstGeom prst="straightConnector1">
            <a:avLst/>
          </a:prstGeom>
          <a:noFill/>
          <a:ln w="19050" cap="flat" cmpd="sng">
            <a:solidFill>
              <a:srgbClr val="0062BF"/>
            </a:solidFill>
            <a:prstDash val="solid"/>
            <a:round/>
            <a:headEnd type="none" w="sm" len="sm"/>
            <a:tailEnd type="triangle" w="med" len="med"/>
          </a:ln>
        </p:spPr>
      </p:cxnSp>
      <p:cxnSp>
        <p:nvCxnSpPr>
          <p:cNvPr id="1351" name="Google Shape;1351;p94"/>
          <p:cNvCxnSpPr/>
          <p:nvPr/>
        </p:nvCxnSpPr>
        <p:spPr>
          <a:xfrm>
            <a:off x="2833915" y="4773554"/>
            <a:ext cx="589177" cy="167962"/>
          </a:xfrm>
          <a:prstGeom prst="straightConnector1">
            <a:avLst/>
          </a:prstGeom>
          <a:noFill/>
          <a:ln w="19050" cap="flat" cmpd="sng">
            <a:solidFill>
              <a:srgbClr val="0062BF"/>
            </a:solidFill>
            <a:prstDash val="solid"/>
            <a:round/>
            <a:headEnd type="none" w="sm" len="sm"/>
            <a:tailEnd type="triangle" w="med" len="med"/>
          </a:ln>
        </p:spPr>
      </p:cxnSp>
      <p:cxnSp>
        <p:nvCxnSpPr>
          <p:cNvPr id="1352" name="Google Shape;1352;p94"/>
          <p:cNvCxnSpPr/>
          <p:nvPr/>
        </p:nvCxnSpPr>
        <p:spPr>
          <a:xfrm>
            <a:off x="2819326" y="5591148"/>
            <a:ext cx="564589" cy="9303"/>
          </a:xfrm>
          <a:prstGeom prst="straightConnector1">
            <a:avLst/>
          </a:prstGeom>
          <a:noFill/>
          <a:ln w="19050" cap="flat" cmpd="sng">
            <a:solidFill>
              <a:srgbClr val="0062BF"/>
            </a:solidFill>
            <a:prstDash val="solid"/>
            <a:round/>
            <a:headEnd type="none" w="sm" len="sm"/>
            <a:tailEnd type="triangle" w="med" len="med"/>
          </a:ln>
        </p:spPr>
      </p:cxnSp>
      <p:cxnSp>
        <p:nvCxnSpPr>
          <p:cNvPr id="1353" name="Google Shape;1353;p94"/>
          <p:cNvCxnSpPr/>
          <p:nvPr/>
        </p:nvCxnSpPr>
        <p:spPr>
          <a:xfrm>
            <a:off x="2821100" y="5717164"/>
            <a:ext cx="549782" cy="367351"/>
          </a:xfrm>
          <a:prstGeom prst="straightConnector1">
            <a:avLst/>
          </a:prstGeom>
          <a:noFill/>
          <a:ln w="19050" cap="flat" cmpd="sng">
            <a:solidFill>
              <a:srgbClr val="0062BF"/>
            </a:solidFill>
            <a:prstDash val="solid"/>
            <a:round/>
            <a:headEnd type="none" w="sm" len="sm"/>
            <a:tailEnd type="triangle" w="med" len="med"/>
          </a:ln>
        </p:spPr>
      </p:cxnSp>
      <p:cxnSp>
        <p:nvCxnSpPr>
          <p:cNvPr id="1354" name="Google Shape;1354;p94"/>
          <p:cNvCxnSpPr/>
          <p:nvPr/>
        </p:nvCxnSpPr>
        <p:spPr>
          <a:xfrm>
            <a:off x="2809241" y="5830204"/>
            <a:ext cx="626674" cy="762390"/>
          </a:xfrm>
          <a:prstGeom prst="straightConnector1">
            <a:avLst/>
          </a:prstGeom>
          <a:noFill/>
          <a:ln w="19050" cap="flat" cmpd="sng">
            <a:solidFill>
              <a:srgbClr val="0062BF"/>
            </a:solidFill>
            <a:prstDash val="solid"/>
            <a:round/>
            <a:headEnd type="none" w="sm" len="sm"/>
            <a:tailEnd type="triangle" w="med" len="med"/>
          </a:ln>
        </p:spPr>
      </p:cxnSp>
      <p:sp>
        <p:nvSpPr>
          <p:cNvPr id="1355" name="Google Shape;1355;p94"/>
          <p:cNvSpPr txBox="1"/>
          <p:nvPr/>
        </p:nvSpPr>
        <p:spPr>
          <a:xfrm>
            <a:off x="3417211" y="7190585"/>
            <a:ext cx="2334239" cy="600549"/>
          </a:xfrm>
          <a:prstGeom prst="rect">
            <a:avLst/>
          </a:prstGeom>
          <a:solidFill>
            <a:srgbClr val="BDD7EE"/>
          </a:solidFill>
          <a:ln w="9525" cap="rnd" cmpd="sng">
            <a:solidFill>
              <a:srgbClr val="141617"/>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Clr>
                <a:srgbClr val="000000"/>
              </a:buClr>
              <a:buSzPts val="1600"/>
              <a:buFont typeface="Arial"/>
              <a:buNone/>
            </a:pPr>
            <a:r>
              <a:rPr lang="en-US" sz="1600" b="0" i="0" u="none" strike="noStrike" cap="none" dirty="0">
                <a:solidFill>
                  <a:srgbClr val="000000"/>
                </a:solidFill>
                <a:latin typeface="Trebuchet MS"/>
                <a:ea typeface="Trebuchet MS"/>
                <a:cs typeface="Trebuchet MS"/>
                <a:sym typeface="Trebuchet MS"/>
              </a:rPr>
              <a:t>Final Mile &amp; After-Hours Strategy</a:t>
            </a:r>
            <a:endParaRPr sz="1600" b="0" i="0" u="none" strike="noStrike" cap="none" dirty="0">
              <a:solidFill>
                <a:srgbClr val="5C6670"/>
              </a:solidFill>
              <a:latin typeface="Trebuchet MS"/>
              <a:ea typeface="Trebuchet MS"/>
              <a:cs typeface="Trebuchet MS"/>
              <a:sym typeface="Trebuchet MS"/>
            </a:endParaRPr>
          </a:p>
        </p:txBody>
      </p:sp>
      <p:sp>
        <p:nvSpPr>
          <p:cNvPr id="1356" name="Google Shape;1356;p94"/>
          <p:cNvSpPr txBox="1"/>
          <p:nvPr/>
        </p:nvSpPr>
        <p:spPr>
          <a:xfrm>
            <a:off x="12835510" y="7617487"/>
            <a:ext cx="343074" cy="459713"/>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 name="Arrow: Left 1">
            <a:extLst>
              <a:ext uri="{FF2B5EF4-FFF2-40B4-BE49-F238E27FC236}">
                <a16:creationId xmlns:a16="http://schemas.microsoft.com/office/drawing/2014/main" id="{D50548DA-C6F8-1354-8287-5113FD644E80}"/>
              </a:ext>
            </a:extLst>
          </p:cNvPr>
          <p:cNvSpPr/>
          <p:nvPr/>
        </p:nvSpPr>
        <p:spPr>
          <a:xfrm>
            <a:off x="8594291" y="4774393"/>
            <a:ext cx="893615" cy="484632"/>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I"/>
          </a:p>
        </p:txBody>
      </p:sp>
      <p:sp>
        <p:nvSpPr>
          <p:cNvPr id="3" name="Arrow: Curved Up 2">
            <a:extLst>
              <a:ext uri="{FF2B5EF4-FFF2-40B4-BE49-F238E27FC236}">
                <a16:creationId xmlns:a16="http://schemas.microsoft.com/office/drawing/2014/main" id="{E604586C-50F6-F21E-E6BD-455C031C8A09}"/>
              </a:ext>
            </a:extLst>
          </p:cNvPr>
          <p:cNvSpPr/>
          <p:nvPr/>
        </p:nvSpPr>
        <p:spPr>
          <a:xfrm flipH="1" flipV="1">
            <a:off x="635000" y="657947"/>
            <a:ext cx="7249826" cy="2458563"/>
          </a:xfrm>
          <a:prstGeom prst="curvedUpArrow">
            <a:avLst/>
          </a:prstGeom>
          <a:solidFill>
            <a:schemeClr val="accent1">
              <a:alpha val="3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I">
              <a:solidFill>
                <a:schemeClr val="tx1"/>
              </a:solidFill>
            </a:endParaRPr>
          </a:p>
        </p:txBody>
      </p:sp>
      <p:pic>
        <p:nvPicPr>
          <p:cNvPr id="1346" name="Google Shape;1346;p94"/>
          <p:cNvPicPr preferRelativeResize="0"/>
          <p:nvPr/>
        </p:nvPicPr>
        <p:blipFill rotWithShape="1">
          <a:blip r:embed="rId3">
            <a:alphaModFix/>
          </a:blip>
          <a:srcRect t="88739" r="-362"/>
          <a:stretch/>
        </p:blipFill>
        <p:spPr>
          <a:xfrm>
            <a:off x="235747" y="7722844"/>
            <a:ext cx="12835510" cy="94746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nodeType="clickEffect">
                                  <p:stCondLst>
                                    <p:cond delay="0"/>
                                  </p:stCondLst>
                                  <p:childTnLst>
                                    <p:set>
                                      <p:cBhvr>
                                        <p:cTn id="10" dur="1" fill="hold">
                                          <p:stCondLst>
                                            <p:cond delay="0"/>
                                          </p:stCondLst>
                                        </p:cTn>
                                        <p:tgtEl>
                                          <p:spTgt spid="1344">
                                            <p:txEl>
                                              <p:pRg st="1" end="1"/>
                                            </p:txEl>
                                          </p:spTgt>
                                        </p:tgtEl>
                                        <p:attrNameLst>
                                          <p:attrName>style.visibility</p:attrName>
                                        </p:attrNameLst>
                                      </p:cBhvr>
                                      <p:to>
                                        <p:strVal val="visible"/>
                                      </p:to>
                                    </p:set>
                                    <p:animEffect transition="in" filter="circle(in)">
                                      <p:cBhvr>
                                        <p:cTn id="11" dur="2000"/>
                                        <p:tgtEl>
                                          <p:spTgt spid="1344">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circle(in)">
                                      <p:cBhvr>
                                        <p:cTn id="16" dur="20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1343">
                                            <p:txEl>
                                              <p:pRg st="1" end="1"/>
                                            </p:txEl>
                                          </p:spTgt>
                                        </p:tgtEl>
                                        <p:attrNameLst>
                                          <p:attrName>style.visibility</p:attrName>
                                        </p:attrNameLst>
                                      </p:cBhvr>
                                      <p:to>
                                        <p:strVal val="visible"/>
                                      </p:to>
                                    </p:set>
                                    <p:animEffect transition="in" filter="circle(in)">
                                      <p:cBhvr>
                                        <p:cTn id="21" dur="2000"/>
                                        <p:tgtEl>
                                          <p:spTgt spid="134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circle(in)">
                                      <p:cBhvr>
                                        <p:cTn id="26" dur="20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34">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4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337">
                                            <p:txEl>
                                              <p:pRg st="1" end="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35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338">
                                            <p:txEl>
                                              <p:pRg st="1" end="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335">
                                            <p:txEl>
                                              <p:pRg st="0" end="0"/>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35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339">
                                            <p:txEl>
                                              <p:pRg st="1" end="1"/>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336">
                                            <p:txEl>
                                              <p:pRg st="0" end="0"/>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1352"/>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1340">
                                            <p:txEl>
                                              <p:pRg st="1" end="1"/>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1353"/>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1341">
                                            <p:txEl>
                                              <p:pRg st="0" end="0"/>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1354"/>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1342">
                                            <p:txEl>
                                              <p:pRg st="0" end="0"/>
                                            </p:txEl>
                                          </p:spTgt>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1347">
                                            <p:txEl>
                                              <p:pRg st="0" end="0"/>
                                            </p:txEl>
                                          </p:spTgt>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1348"/>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1355">
                                            <p:txEl>
                                              <p:pRg st="0" end="0"/>
                                            </p:txEl>
                                          </p:spTgt>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6" presetClass="entr" presetSubtype="16" fill="hold" nodeType="clickEffect">
                                  <p:stCondLst>
                                    <p:cond delay="0"/>
                                  </p:stCondLst>
                                  <p:childTnLst>
                                    <p:set>
                                      <p:cBhvr>
                                        <p:cTn id="102" dur="1" fill="hold">
                                          <p:stCondLst>
                                            <p:cond delay="0"/>
                                          </p:stCondLst>
                                        </p:cTn>
                                        <p:tgtEl>
                                          <p:spTgt spid="1346"/>
                                        </p:tgtEl>
                                        <p:attrNameLst>
                                          <p:attrName>style.visibility</p:attrName>
                                        </p:attrNameLst>
                                      </p:cBhvr>
                                      <p:to>
                                        <p:strVal val="visible"/>
                                      </p:to>
                                    </p:set>
                                    <p:animEffect transition="in" filter="circle(in)">
                                      <p:cBhvr>
                                        <p:cTn id="103" dur="2000"/>
                                        <p:tgtEl>
                                          <p:spTgt spid="13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1360"/>
        <p:cNvGrpSpPr/>
        <p:nvPr/>
      </p:nvGrpSpPr>
      <p:grpSpPr>
        <a:xfrm>
          <a:off x="0" y="0"/>
          <a:ext cx="0" cy="0"/>
          <a:chOff x="0" y="0"/>
          <a:chExt cx="0" cy="0"/>
        </a:xfrm>
      </p:grpSpPr>
      <p:sp>
        <p:nvSpPr>
          <p:cNvPr id="1361" name="Google Shape;1361;p59"/>
          <p:cNvSpPr txBox="1">
            <a:spLocks noGrp="1"/>
          </p:cNvSpPr>
          <p:nvPr>
            <p:ph type="title"/>
          </p:nvPr>
        </p:nvSpPr>
        <p:spPr>
          <a:xfrm>
            <a:off x="976292" y="383999"/>
            <a:ext cx="10782046" cy="1385275"/>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lt1"/>
              </a:buClr>
              <a:buSzPts val="3600"/>
              <a:buFont typeface="Calibri"/>
              <a:buNone/>
            </a:pPr>
            <a:r>
              <a:rPr lang="en-US" sz="3600" b="1">
                <a:solidFill>
                  <a:srgbClr val="2D348E"/>
                </a:solidFill>
              </a:rPr>
              <a:t>Guide to Creating a Local Theory of Change</a:t>
            </a:r>
            <a:endParaRPr b="1">
              <a:solidFill>
                <a:srgbClr val="2D348E"/>
              </a:solidFill>
            </a:endParaRPr>
          </a:p>
        </p:txBody>
      </p:sp>
      <p:pic>
        <p:nvPicPr>
          <p:cNvPr id="1362" name="Google Shape;1362;p59"/>
          <p:cNvPicPr preferRelativeResize="0"/>
          <p:nvPr/>
        </p:nvPicPr>
        <p:blipFill rotWithShape="1">
          <a:blip r:embed="rId3">
            <a:alphaModFix/>
          </a:blip>
          <a:srcRect/>
          <a:stretch/>
        </p:blipFill>
        <p:spPr>
          <a:xfrm rot="-359404">
            <a:off x="3826655" y="2143939"/>
            <a:ext cx="5325151" cy="6457345"/>
          </a:xfrm>
          <a:prstGeom prst="rect">
            <a:avLst/>
          </a:prstGeom>
          <a:noFill/>
          <a:ln>
            <a:noFill/>
          </a:ln>
          <a:effectLst>
            <a:outerShdw blurRad="292100" dist="139700" dir="2700000" algn="tl" rotWithShape="0">
              <a:srgbClr val="333333">
                <a:alpha val="63921"/>
              </a:srgbClr>
            </a:outerShdw>
          </a:effectLst>
        </p:spPr>
      </p:pic>
      <p:sp>
        <p:nvSpPr>
          <p:cNvPr id="1363" name="Google Shape;1363;p59"/>
          <p:cNvSpPr txBox="1">
            <a:spLocks noGrp="1"/>
          </p:cNvSpPr>
          <p:nvPr>
            <p:ph type="sldNum" idx="12"/>
          </p:nvPr>
        </p:nvSpPr>
        <p:spPr>
          <a:xfrm>
            <a:off x="12169648" y="9007124"/>
            <a:ext cx="780300" cy="746700"/>
          </a:xfrm>
          <a:prstGeom prst="rect">
            <a:avLst/>
          </a:prstGeom>
          <a:noFill/>
          <a:ln>
            <a:noFill/>
          </a:ln>
        </p:spPr>
        <p:txBody>
          <a:bodyPr spcFirstLastPara="1" wrap="square" lIns="130025" tIns="130025" rIns="130025" bIns="130025" anchor="t" anchorCtr="0">
            <a:noAutofit/>
          </a:bodyPr>
          <a:lstStyle/>
          <a:p>
            <a:pPr marL="0" lvl="0" indent="0" algn="r" rtl="0">
              <a:lnSpc>
                <a:spcPct val="100000"/>
              </a:lnSpc>
              <a:spcBef>
                <a:spcPts val="0"/>
              </a:spcBef>
              <a:spcAft>
                <a:spcPts val="0"/>
              </a:spcAft>
              <a:buSzPts val="1800"/>
              <a:buNone/>
            </a:pPr>
            <a:fld id="{00000000-1234-1234-1234-123412341234}" type="slidenum">
              <a:rPr lang="en-US"/>
              <a:t>82</a:t>
            </a:fld>
            <a:endParaRPr/>
          </a:p>
        </p:txBody>
      </p:sp>
      <p:pic>
        <p:nvPicPr>
          <p:cNvPr id="1364" name="Google Shape;1364;p59"/>
          <p:cNvPicPr preferRelativeResize="0"/>
          <p:nvPr/>
        </p:nvPicPr>
        <p:blipFill rotWithShape="1">
          <a:blip r:embed="rId4">
            <a:alphaModFix/>
          </a:blip>
          <a:srcRect/>
          <a:stretch/>
        </p:blipFill>
        <p:spPr>
          <a:xfrm>
            <a:off x="11233434" y="190500"/>
            <a:ext cx="1431253" cy="685800"/>
          </a:xfrm>
          <a:prstGeom prst="rect">
            <a:avLst/>
          </a:prstGeom>
          <a:noFill/>
          <a:ln>
            <a:noFill/>
          </a:ln>
        </p:spPr>
      </p:pic>
      <p:grpSp>
        <p:nvGrpSpPr>
          <p:cNvPr id="1365" name="Google Shape;1365;p59"/>
          <p:cNvGrpSpPr/>
          <p:nvPr/>
        </p:nvGrpSpPr>
        <p:grpSpPr>
          <a:xfrm>
            <a:off x="8102600" y="8841472"/>
            <a:ext cx="4343399" cy="835928"/>
            <a:chOff x="8102600" y="8841472"/>
            <a:chExt cx="4343399" cy="835928"/>
          </a:xfrm>
        </p:grpSpPr>
        <p:pic>
          <p:nvPicPr>
            <p:cNvPr id="1366" name="Google Shape;1366;p59"/>
            <p:cNvPicPr preferRelativeResize="0"/>
            <p:nvPr/>
          </p:nvPicPr>
          <p:blipFill rotWithShape="1">
            <a:blip r:embed="rId4">
              <a:alphaModFix/>
            </a:blip>
            <a:srcRect/>
            <a:stretch/>
          </p:blipFill>
          <p:spPr>
            <a:xfrm>
              <a:off x="11014746" y="8991600"/>
              <a:ext cx="1431253" cy="685800"/>
            </a:xfrm>
            <a:prstGeom prst="rect">
              <a:avLst/>
            </a:prstGeom>
            <a:noFill/>
            <a:ln>
              <a:noFill/>
            </a:ln>
          </p:spPr>
        </p:pic>
        <p:sp>
          <p:nvSpPr>
            <p:cNvPr id="1367" name="Google Shape;1367;p59"/>
            <p:cNvSpPr txBox="1"/>
            <p:nvPr/>
          </p:nvSpPr>
          <p:spPr>
            <a:xfrm>
              <a:off x="8102600" y="8841472"/>
              <a:ext cx="2634325"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C0D0E"/>
                  </a:solidFill>
                  <a:latin typeface="Trebuchet MS"/>
                  <a:ea typeface="Trebuchet MS"/>
                  <a:cs typeface="Trebuchet MS"/>
                  <a:sym typeface="Trebuchet MS"/>
                </a:rPr>
                <a:t>Colorado Community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C0D0E"/>
                  </a:solidFill>
                  <a:latin typeface="Trebuchet MS"/>
                  <a:ea typeface="Trebuchet MS"/>
                  <a:cs typeface="Trebuchet MS"/>
                  <a:sym typeface="Trebuchet MS"/>
                </a:rPr>
                <a:t>Action Association</a:t>
              </a:r>
              <a:endParaRPr sz="1400" b="0" i="0" u="none" strike="noStrike" cap="none">
                <a:solidFill>
                  <a:srgbClr val="000000"/>
                </a:solidFill>
                <a:latin typeface="Arial"/>
                <a:ea typeface="Arial"/>
                <a:cs typeface="Arial"/>
                <a:sym typeface="Arial"/>
              </a:endParaRPr>
            </a:p>
          </p:txBody>
        </p:sp>
        <p:cxnSp>
          <p:nvCxnSpPr>
            <p:cNvPr id="1368" name="Google Shape;1368;p59"/>
            <p:cNvCxnSpPr/>
            <p:nvPr/>
          </p:nvCxnSpPr>
          <p:spPr>
            <a:xfrm>
              <a:off x="10859677" y="9046464"/>
              <a:ext cx="0" cy="598318"/>
            </a:xfrm>
            <a:prstGeom prst="straightConnector1">
              <a:avLst/>
            </a:prstGeom>
            <a:solidFill>
              <a:srgbClr val="14943F"/>
            </a:solidFill>
            <a:ln w="15875" cap="flat" cmpd="sng">
              <a:solidFill>
                <a:srgbClr val="000000"/>
              </a:solidFill>
              <a:prstDash val="solid"/>
              <a:miter lim="0"/>
              <a:headEnd type="none" w="sm" len="sm"/>
              <a:tailEnd type="none" w="sm" len="sm"/>
            </a:ln>
          </p:spPr>
        </p:cxnSp>
      </p:gr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1391"/>
        <p:cNvGrpSpPr/>
        <p:nvPr/>
      </p:nvGrpSpPr>
      <p:grpSpPr>
        <a:xfrm>
          <a:off x="0" y="0"/>
          <a:ext cx="0" cy="0"/>
          <a:chOff x="0" y="0"/>
          <a:chExt cx="0" cy="0"/>
        </a:xfrm>
      </p:grpSpPr>
      <p:sp>
        <p:nvSpPr>
          <p:cNvPr id="1392" name="Google Shape;1392;p60"/>
          <p:cNvSpPr txBox="1"/>
          <p:nvPr/>
        </p:nvSpPr>
        <p:spPr>
          <a:xfrm>
            <a:off x="822959" y="577098"/>
            <a:ext cx="8370027" cy="144650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n-US" sz="4400" b="1" i="1" u="none" strike="noStrike" cap="none" dirty="0">
                <a:solidFill>
                  <a:srgbClr val="2D348E"/>
                </a:solidFill>
                <a:latin typeface="Trebuchet MS"/>
                <a:ea typeface="Trebuchet MS"/>
                <a:cs typeface="Trebuchet MS"/>
                <a:sym typeface="Trebuchet MS"/>
              </a:rPr>
              <a:t>Next Steps and Evaluations</a:t>
            </a:r>
          </a:p>
          <a:p>
            <a:pPr marL="0" marR="0" lvl="0" indent="0" algn="l" rtl="0">
              <a:lnSpc>
                <a:spcPct val="100000"/>
              </a:lnSpc>
              <a:spcBef>
                <a:spcPts val="0"/>
              </a:spcBef>
              <a:spcAft>
                <a:spcPts val="0"/>
              </a:spcAft>
              <a:buClr>
                <a:srgbClr val="000000"/>
              </a:buClr>
              <a:buSzPts val="4400"/>
              <a:buFont typeface="Arial"/>
              <a:buNone/>
            </a:pPr>
            <a:r>
              <a:rPr lang="en-US" sz="4400" b="1" i="1" dirty="0">
                <a:solidFill>
                  <a:srgbClr val="2D348E"/>
                </a:solidFill>
                <a:latin typeface="Trebuchet MS"/>
                <a:ea typeface="Trebuchet MS"/>
                <a:cs typeface="Trebuchet MS"/>
                <a:sym typeface="Trebuchet MS"/>
              </a:rPr>
              <a:t>AND GROUP PICTURE</a:t>
            </a:r>
            <a:endParaRPr sz="4400" b="1" i="1" u="none" strike="noStrike" cap="none" dirty="0">
              <a:solidFill>
                <a:srgbClr val="2D348E"/>
              </a:solidFill>
              <a:latin typeface="Trebuchet MS"/>
              <a:ea typeface="Trebuchet MS"/>
              <a:cs typeface="Trebuchet MS"/>
              <a:sym typeface="Trebuchet MS"/>
            </a:endParaRPr>
          </a:p>
        </p:txBody>
      </p:sp>
      <p:sp>
        <p:nvSpPr>
          <p:cNvPr id="1393" name="Google Shape;1393;p60"/>
          <p:cNvSpPr txBox="1"/>
          <p:nvPr/>
        </p:nvSpPr>
        <p:spPr>
          <a:xfrm>
            <a:off x="7493000" y="5914400"/>
            <a:ext cx="5186700" cy="92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222222"/>
                </a:solidFill>
                <a:latin typeface="Trebuchet MS"/>
                <a:ea typeface="Trebuchet MS"/>
                <a:cs typeface="Trebuchet MS"/>
                <a:sym typeface="Trebuchet MS"/>
              </a:rPr>
              <a:t>Regional Forum Evaluation can be completed at:</a:t>
            </a:r>
            <a:endParaRPr sz="1800" b="0" i="0" u="none" strike="noStrike" cap="none">
              <a:solidFill>
                <a:srgbClr val="222222"/>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800"/>
              <a:buFont typeface="Arial"/>
              <a:buNone/>
            </a:pPr>
            <a:endParaRPr sz="1800">
              <a:solidFill>
                <a:srgbClr val="222222"/>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222222"/>
                </a:solidFill>
                <a:latin typeface="Trebuchet MS"/>
                <a:ea typeface="Trebuchet MS"/>
                <a:cs typeface="Trebuchet MS"/>
                <a:sym typeface="Trebuchet MS"/>
              </a:rPr>
              <a:t>https://www.surveymonkey.com/r/VD78XB3</a:t>
            </a:r>
            <a:endParaRPr sz="1800" b="0" i="0" u="none" strike="noStrike" cap="none">
              <a:solidFill>
                <a:srgbClr val="222222"/>
              </a:solidFill>
              <a:latin typeface="Trebuchet MS"/>
              <a:ea typeface="Trebuchet MS"/>
              <a:cs typeface="Trebuchet MS"/>
              <a:sym typeface="Trebuchet MS"/>
            </a:endParaRPr>
          </a:p>
        </p:txBody>
      </p:sp>
      <p:pic>
        <p:nvPicPr>
          <p:cNvPr id="1394" name="Google Shape;1394;p60" descr="A qr code with black squares&#10;&#10;Description automatically generated with low confidence"/>
          <p:cNvPicPr preferRelativeResize="0"/>
          <p:nvPr/>
        </p:nvPicPr>
        <p:blipFill rotWithShape="1">
          <a:blip r:embed="rId3">
            <a:alphaModFix/>
          </a:blip>
          <a:srcRect/>
          <a:stretch/>
        </p:blipFill>
        <p:spPr>
          <a:xfrm>
            <a:off x="8601746" y="2710568"/>
            <a:ext cx="2928232" cy="2928232"/>
          </a:xfrm>
          <a:prstGeom prst="rect">
            <a:avLst/>
          </a:prstGeom>
          <a:noFill/>
          <a:ln>
            <a:noFill/>
          </a:ln>
        </p:spPr>
      </p:pic>
      <p:sp>
        <p:nvSpPr>
          <p:cNvPr id="1395" name="Google Shape;1395;p60"/>
          <p:cNvSpPr txBox="1"/>
          <p:nvPr/>
        </p:nvSpPr>
        <p:spPr>
          <a:xfrm>
            <a:off x="850360" y="5638804"/>
            <a:ext cx="6136500" cy="2586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222222"/>
                </a:solidFill>
                <a:latin typeface="Trebuchet MS"/>
                <a:ea typeface="Trebuchet MS"/>
                <a:cs typeface="Trebuchet MS"/>
                <a:sym typeface="Trebuchet MS"/>
              </a:rPr>
              <a:t>Please take a few minutes to provide us with valuable feedback by using your smartphone camera to take the Regional Forum Evaluation. We use this feedback to improve future gatherings and trainings.  </a:t>
            </a:r>
            <a:endParaRPr sz="2400" b="0" i="0" u="none" strike="noStrike" cap="none">
              <a:solidFill>
                <a:srgbClr val="222222"/>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222222"/>
                </a:solidFill>
                <a:latin typeface="Trebuchet MS"/>
                <a:ea typeface="Trebuchet MS"/>
                <a:cs typeface="Trebuchet MS"/>
                <a:sym typeface="Trebuchet MS"/>
              </a:rPr>
              <a:t>THANK YOU!</a:t>
            </a:r>
            <a:endParaRPr sz="1400" b="0" i="0" u="none" strike="noStrike" cap="none">
              <a:solidFill>
                <a:srgbClr val="22222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5C6670"/>
                </a:solidFill>
                <a:latin typeface="Trebuchet MS"/>
                <a:ea typeface="Trebuchet MS"/>
                <a:cs typeface="Trebuchet MS"/>
                <a:sym typeface="Trebuchet MS"/>
              </a:rPr>
              <a:t> </a:t>
            </a:r>
            <a:endParaRPr sz="1800" b="0" i="0" u="none" strike="noStrike" cap="none">
              <a:solidFill>
                <a:srgbClr val="5C6670"/>
              </a:solidFill>
              <a:latin typeface="Trebuchet MS"/>
              <a:ea typeface="Trebuchet MS"/>
              <a:cs typeface="Trebuchet MS"/>
              <a:sym typeface="Trebuchet MS"/>
            </a:endParaRPr>
          </a:p>
        </p:txBody>
      </p:sp>
      <p:sp>
        <p:nvSpPr>
          <p:cNvPr id="1396" name="Google Shape;1396;p60"/>
          <p:cNvSpPr txBox="1"/>
          <p:nvPr/>
        </p:nvSpPr>
        <p:spPr>
          <a:xfrm>
            <a:off x="822959" y="1958868"/>
            <a:ext cx="8623800" cy="2678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dirty="0">
                <a:solidFill>
                  <a:srgbClr val="222222"/>
                </a:solidFill>
                <a:latin typeface="Trebuchet MS"/>
                <a:ea typeface="Trebuchet MS"/>
                <a:cs typeface="Trebuchet MS"/>
                <a:sym typeface="Trebuchet MS"/>
              </a:rPr>
              <a:t>Next Steps: </a:t>
            </a:r>
            <a:endParaRPr sz="2400" b="0" i="0" u="none" strike="noStrike" cap="none" dirty="0">
              <a:solidFill>
                <a:srgbClr val="222222"/>
              </a:solidFill>
              <a:latin typeface="Trebuchet MS"/>
              <a:ea typeface="Trebuchet MS"/>
              <a:cs typeface="Trebuchet MS"/>
              <a:sym typeface="Trebuchet MS"/>
            </a:endParaRPr>
          </a:p>
          <a:p>
            <a:pPr marL="457200" marR="0" lvl="0" indent="-381000" algn="l" rtl="0">
              <a:lnSpc>
                <a:spcPct val="100000"/>
              </a:lnSpc>
              <a:spcBef>
                <a:spcPts val="0"/>
              </a:spcBef>
              <a:spcAft>
                <a:spcPts val="0"/>
              </a:spcAft>
              <a:buClr>
                <a:srgbClr val="222222"/>
              </a:buClr>
              <a:buSzPts val="2400"/>
              <a:buFont typeface="Trebuchet MS"/>
              <a:buChar char="●"/>
            </a:pPr>
            <a:r>
              <a:rPr lang="en-US" sz="2400" b="0" i="0" u="none" strike="noStrike" cap="none" dirty="0">
                <a:solidFill>
                  <a:srgbClr val="222222"/>
                </a:solidFill>
                <a:latin typeface="Trebuchet MS"/>
                <a:ea typeface="Trebuchet MS"/>
                <a:cs typeface="Trebuchet MS"/>
                <a:sym typeface="Trebuchet MS"/>
              </a:rPr>
              <a:t>Technical </a:t>
            </a:r>
            <a:r>
              <a:rPr lang="en-US" sz="2400" dirty="0">
                <a:solidFill>
                  <a:srgbClr val="222222"/>
                </a:solidFill>
                <a:latin typeface="Trebuchet MS"/>
                <a:ea typeface="Trebuchet MS"/>
                <a:cs typeface="Trebuchet MS"/>
                <a:sym typeface="Trebuchet MS"/>
              </a:rPr>
              <a:t>a</a:t>
            </a:r>
            <a:r>
              <a:rPr lang="en-US" sz="2400" b="0" i="0" u="none" strike="noStrike" cap="none" dirty="0">
                <a:solidFill>
                  <a:srgbClr val="222222"/>
                </a:solidFill>
                <a:latin typeface="Trebuchet MS"/>
                <a:ea typeface="Trebuchet MS"/>
                <a:cs typeface="Trebuchet MS"/>
                <a:sym typeface="Trebuchet MS"/>
              </a:rPr>
              <a:t>ssistance</a:t>
            </a:r>
            <a:endParaRPr sz="2400" dirty="0">
              <a:solidFill>
                <a:srgbClr val="222222"/>
              </a:solidFill>
              <a:latin typeface="Trebuchet MS"/>
              <a:ea typeface="Trebuchet MS"/>
              <a:cs typeface="Trebuchet MS"/>
              <a:sym typeface="Trebuchet MS"/>
            </a:endParaRPr>
          </a:p>
          <a:p>
            <a:pPr marL="457200" marR="0" lvl="0" indent="-381000" algn="l" rtl="0">
              <a:lnSpc>
                <a:spcPct val="100000"/>
              </a:lnSpc>
              <a:spcBef>
                <a:spcPts val="0"/>
              </a:spcBef>
              <a:spcAft>
                <a:spcPts val="0"/>
              </a:spcAft>
              <a:buClr>
                <a:srgbClr val="222222"/>
              </a:buClr>
              <a:buSzPts val="2400"/>
              <a:buFont typeface="Trebuchet MS"/>
              <a:buChar char="●"/>
            </a:pPr>
            <a:r>
              <a:rPr lang="en-US" sz="2400" b="0" i="0" u="none" strike="noStrike" cap="none" dirty="0">
                <a:solidFill>
                  <a:srgbClr val="222222"/>
                </a:solidFill>
                <a:latin typeface="Trebuchet MS"/>
                <a:ea typeface="Trebuchet MS"/>
                <a:cs typeface="Trebuchet MS"/>
                <a:sym typeface="Trebuchet MS"/>
              </a:rPr>
              <a:t>Logic </a:t>
            </a:r>
            <a:r>
              <a:rPr lang="en-US" sz="2400" dirty="0">
                <a:solidFill>
                  <a:srgbClr val="222222"/>
                </a:solidFill>
                <a:latin typeface="Trebuchet MS"/>
                <a:ea typeface="Trebuchet MS"/>
                <a:cs typeface="Trebuchet MS"/>
                <a:sym typeface="Trebuchet MS"/>
              </a:rPr>
              <a:t>m</a:t>
            </a:r>
            <a:r>
              <a:rPr lang="en-US" sz="2400" b="0" i="0" u="none" strike="noStrike" cap="none" dirty="0">
                <a:solidFill>
                  <a:srgbClr val="222222"/>
                </a:solidFill>
                <a:latin typeface="Trebuchet MS"/>
                <a:ea typeface="Trebuchet MS"/>
                <a:cs typeface="Trebuchet MS"/>
                <a:sym typeface="Trebuchet MS"/>
              </a:rPr>
              <a:t>odels </a:t>
            </a:r>
            <a:r>
              <a:rPr lang="en-US" sz="2400" dirty="0">
                <a:solidFill>
                  <a:srgbClr val="222222"/>
                </a:solidFill>
                <a:latin typeface="Trebuchet MS"/>
                <a:ea typeface="Trebuchet MS"/>
                <a:cs typeface="Trebuchet MS"/>
                <a:sym typeface="Trebuchet MS"/>
              </a:rPr>
              <a:t>r</a:t>
            </a:r>
            <a:r>
              <a:rPr lang="en-US" sz="2400" b="0" i="0" u="none" strike="noStrike" cap="none" dirty="0">
                <a:solidFill>
                  <a:srgbClr val="222222"/>
                </a:solidFill>
                <a:latin typeface="Trebuchet MS"/>
                <a:ea typeface="Trebuchet MS"/>
                <a:cs typeface="Trebuchet MS"/>
                <a:sym typeface="Trebuchet MS"/>
              </a:rPr>
              <a:t>eview</a:t>
            </a:r>
            <a:endParaRPr sz="2400" dirty="0">
              <a:solidFill>
                <a:srgbClr val="222222"/>
              </a:solidFill>
              <a:latin typeface="Trebuchet MS"/>
              <a:ea typeface="Trebuchet MS"/>
              <a:cs typeface="Trebuchet MS"/>
              <a:sym typeface="Trebuchet MS"/>
            </a:endParaRPr>
          </a:p>
          <a:p>
            <a:pPr marL="457200" marR="0" lvl="0" indent="-381000" algn="l" rtl="0">
              <a:lnSpc>
                <a:spcPct val="100000"/>
              </a:lnSpc>
              <a:spcBef>
                <a:spcPts val="0"/>
              </a:spcBef>
              <a:spcAft>
                <a:spcPts val="0"/>
              </a:spcAft>
              <a:buClr>
                <a:srgbClr val="222222"/>
              </a:buClr>
              <a:buSzPts val="2400"/>
              <a:buFont typeface="Trebuchet MS"/>
              <a:buChar char="●"/>
            </a:pPr>
            <a:r>
              <a:rPr lang="en-US" sz="2400" b="0" i="0" u="none" strike="noStrike" cap="none" dirty="0">
                <a:solidFill>
                  <a:srgbClr val="222222"/>
                </a:solidFill>
                <a:latin typeface="Trebuchet MS"/>
                <a:ea typeface="Trebuchet MS"/>
                <a:cs typeface="Trebuchet MS"/>
                <a:sym typeface="Trebuchet MS"/>
              </a:rPr>
              <a:t>Theory of Change </a:t>
            </a:r>
            <a:r>
              <a:rPr lang="en-US" sz="2400" dirty="0">
                <a:solidFill>
                  <a:srgbClr val="222222"/>
                </a:solidFill>
                <a:latin typeface="Trebuchet MS"/>
                <a:ea typeface="Trebuchet MS"/>
                <a:cs typeface="Trebuchet MS"/>
                <a:sym typeface="Trebuchet MS"/>
              </a:rPr>
              <a:t>t</a:t>
            </a:r>
            <a:r>
              <a:rPr lang="en-US" sz="2400" b="0" i="0" u="none" strike="noStrike" cap="none" dirty="0">
                <a:solidFill>
                  <a:srgbClr val="222222"/>
                </a:solidFill>
                <a:latin typeface="Trebuchet MS"/>
                <a:ea typeface="Trebuchet MS"/>
                <a:cs typeface="Trebuchet MS"/>
                <a:sym typeface="Trebuchet MS"/>
              </a:rPr>
              <a:t>raining for </a:t>
            </a:r>
            <a:r>
              <a:rPr lang="en-US" sz="2400" dirty="0">
                <a:solidFill>
                  <a:srgbClr val="222222"/>
                </a:solidFill>
                <a:latin typeface="Trebuchet MS"/>
                <a:ea typeface="Trebuchet MS"/>
                <a:cs typeface="Trebuchet MS"/>
                <a:sym typeface="Trebuchet MS"/>
              </a:rPr>
              <a:t>c</a:t>
            </a:r>
            <a:r>
              <a:rPr lang="en-US" sz="2400" b="0" i="0" u="none" strike="noStrike" cap="none" dirty="0">
                <a:solidFill>
                  <a:srgbClr val="222222"/>
                </a:solidFill>
                <a:latin typeface="Trebuchet MS"/>
                <a:ea typeface="Trebuchet MS"/>
                <a:cs typeface="Trebuchet MS"/>
                <a:sym typeface="Trebuchet MS"/>
              </a:rPr>
              <a:t>ommunities</a:t>
            </a:r>
            <a:endParaRPr sz="2400" dirty="0">
              <a:solidFill>
                <a:srgbClr val="222222"/>
              </a:solidFill>
              <a:latin typeface="Trebuchet MS"/>
              <a:ea typeface="Trebuchet MS"/>
              <a:cs typeface="Trebuchet MS"/>
              <a:sym typeface="Trebuchet MS"/>
            </a:endParaRPr>
          </a:p>
          <a:p>
            <a:pPr marL="457200" marR="0" lvl="0" indent="-381000" algn="l" rtl="0">
              <a:lnSpc>
                <a:spcPct val="100000"/>
              </a:lnSpc>
              <a:spcBef>
                <a:spcPts val="0"/>
              </a:spcBef>
              <a:spcAft>
                <a:spcPts val="0"/>
              </a:spcAft>
              <a:buClr>
                <a:srgbClr val="222222"/>
              </a:buClr>
              <a:buSzPts val="2400"/>
              <a:buFont typeface="Trebuchet MS"/>
              <a:buChar char="●"/>
            </a:pPr>
            <a:r>
              <a:rPr lang="en-US" sz="2400" b="0" i="0" u="none" strike="noStrike" cap="none" dirty="0">
                <a:solidFill>
                  <a:srgbClr val="222222"/>
                </a:solidFill>
                <a:latin typeface="Trebuchet MS"/>
                <a:ea typeface="Trebuchet MS"/>
                <a:cs typeface="Trebuchet MS"/>
                <a:sym typeface="Trebuchet MS"/>
              </a:rPr>
              <a:t>SROI </a:t>
            </a:r>
            <a:r>
              <a:rPr lang="en-US" sz="2400" dirty="0">
                <a:solidFill>
                  <a:srgbClr val="222222"/>
                </a:solidFill>
                <a:latin typeface="Trebuchet MS"/>
                <a:ea typeface="Trebuchet MS"/>
                <a:cs typeface="Trebuchet MS"/>
                <a:sym typeface="Trebuchet MS"/>
              </a:rPr>
              <a:t>c</a:t>
            </a:r>
            <a:r>
              <a:rPr lang="en-US" sz="2400" b="0" i="0" u="none" strike="noStrike" cap="none" dirty="0">
                <a:solidFill>
                  <a:srgbClr val="222222"/>
                </a:solidFill>
                <a:latin typeface="Trebuchet MS"/>
                <a:ea typeface="Trebuchet MS"/>
                <a:cs typeface="Trebuchet MS"/>
                <a:sym typeface="Trebuchet MS"/>
              </a:rPr>
              <a:t>alculations</a:t>
            </a:r>
            <a:endParaRPr sz="2400" dirty="0">
              <a:solidFill>
                <a:srgbClr val="222222"/>
              </a:solidFill>
              <a:latin typeface="Trebuchet MS"/>
              <a:ea typeface="Trebuchet MS"/>
              <a:cs typeface="Trebuchet MS"/>
              <a:sym typeface="Trebuchet MS"/>
            </a:endParaRPr>
          </a:p>
          <a:p>
            <a:pPr marL="457200" marR="0" lvl="0" indent="-381000" algn="l" rtl="0">
              <a:lnSpc>
                <a:spcPct val="100000"/>
              </a:lnSpc>
              <a:spcBef>
                <a:spcPts val="0"/>
              </a:spcBef>
              <a:spcAft>
                <a:spcPts val="0"/>
              </a:spcAft>
              <a:buClr>
                <a:srgbClr val="222222"/>
              </a:buClr>
              <a:buSzPts val="2400"/>
              <a:buFont typeface="Trebuchet MS"/>
              <a:buChar char="●"/>
            </a:pPr>
            <a:r>
              <a:rPr lang="en-US" sz="2400" b="0" i="0" u="none" strike="noStrike" cap="none" dirty="0">
                <a:solidFill>
                  <a:srgbClr val="222222"/>
                </a:solidFill>
                <a:latin typeface="Trebuchet MS"/>
                <a:ea typeface="Trebuchet MS"/>
                <a:cs typeface="Trebuchet MS"/>
                <a:sym typeface="Trebuchet MS"/>
              </a:rPr>
              <a:t>ROMA Certified Trainers </a:t>
            </a:r>
            <a:r>
              <a:rPr lang="en-US" sz="2400" dirty="0">
                <a:solidFill>
                  <a:srgbClr val="222222"/>
                </a:solidFill>
                <a:latin typeface="Trebuchet MS"/>
                <a:ea typeface="Trebuchet MS"/>
                <a:cs typeface="Trebuchet MS"/>
                <a:sym typeface="Trebuchet MS"/>
              </a:rPr>
              <a:t>r</a:t>
            </a:r>
            <a:r>
              <a:rPr lang="en-US" sz="2400" b="0" i="0" u="none" strike="noStrike" cap="none" dirty="0">
                <a:solidFill>
                  <a:srgbClr val="222222"/>
                </a:solidFill>
                <a:latin typeface="Trebuchet MS"/>
                <a:ea typeface="Trebuchet MS"/>
                <a:cs typeface="Trebuchet MS"/>
                <a:sym typeface="Trebuchet MS"/>
              </a:rPr>
              <a:t>eviews</a:t>
            </a:r>
            <a:endParaRPr sz="1400" b="0" i="0" u="none" strike="noStrike" cap="none" dirty="0">
              <a:solidFill>
                <a:srgbClr val="222222"/>
              </a:solidFill>
              <a:latin typeface="Arial"/>
              <a:ea typeface="Arial"/>
              <a:cs typeface="Arial"/>
              <a:sym typeface="Arial"/>
            </a:endParaRPr>
          </a:p>
          <a:p>
            <a:pPr marL="457200" marR="0" lvl="0" indent="-381000" algn="l" rtl="0">
              <a:lnSpc>
                <a:spcPct val="100000"/>
              </a:lnSpc>
              <a:spcBef>
                <a:spcPts val="0"/>
              </a:spcBef>
              <a:spcAft>
                <a:spcPts val="0"/>
              </a:spcAft>
              <a:buClr>
                <a:srgbClr val="222222"/>
              </a:buClr>
              <a:buSzPts val="2400"/>
              <a:buFont typeface="Trebuchet MS"/>
              <a:buChar char="●"/>
            </a:pPr>
            <a:r>
              <a:rPr lang="en-US" sz="2400" b="0" i="0" u="none" strike="noStrike" cap="none" dirty="0">
                <a:solidFill>
                  <a:srgbClr val="222222"/>
                </a:solidFill>
                <a:latin typeface="Trebuchet MS"/>
                <a:ea typeface="Trebuchet MS"/>
                <a:cs typeface="Trebuchet MS"/>
                <a:sym typeface="Trebuchet MS"/>
              </a:rPr>
              <a:t>Evaluation </a:t>
            </a:r>
            <a:endParaRPr sz="1400" b="0" i="0" u="none" strike="noStrike" cap="none" dirty="0">
              <a:solidFill>
                <a:srgbClr val="222222"/>
              </a:solidFill>
              <a:latin typeface="Arial"/>
              <a:ea typeface="Arial"/>
              <a:cs typeface="Arial"/>
              <a:sym typeface="Arial"/>
            </a:endParaRPr>
          </a:p>
        </p:txBody>
      </p:sp>
      <p:sp>
        <p:nvSpPr>
          <p:cNvPr id="1397" name="Google Shape;1397;p60"/>
          <p:cNvSpPr txBox="1">
            <a:spLocks noGrp="1"/>
          </p:cNvSpPr>
          <p:nvPr>
            <p:ph type="sldNum" idx="12"/>
          </p:nvPr>
        </p:nvSpPr>
        <p:spPr>
          <a:xfrm>
            <a:off x="12169648" y="9007124"/>
            <a:ext cx="780300" cy="746700"/>
          </a:xfrm>
          <a:prstGeom prst="rect">
            <a:avLst/>
          </a:prstGeom>
          <a:noFill/>
          <a:ln>
            <a:noFill/>
          </a:ln>
        </p:spPr>
        <p:txBody>
          <a:bodyPr spcFirstLastPara="1" wrap="square" lIns="130025" tIns="130025" rIns="130025" bIns="130025" anchor="t" anchorCtr="0">
            <a:noAutofit/>
          </a:bodyPr>
          <a:lstStyle/>
          <a:p>
            <a:pPr marL="0" lvl="0" indent="0" algn="r" rtl="0">
              <a:lnSpc>
                <a:spcPct val="100000"/>
              </a:lnSpc>
              <a:spcBef>
                <a:spcPts val="0"/>
              </a:spcBef>
              <a:spcAft>
                <a:spcPts val="0"/>
              </a:spcAft>
              <a:buSzPts val="1800"/>
              <a:buNone/>
            </a:pPr>
            <a:fld id="{00000000-1234-1234-1234-123412341234}" type="slidenum">
              <a:rPr lang="en-US"/>
              <a:t>83</a:t>
            </a:fld>
            <a:endParaRPr/>
          </a:p>
        </p:txBody>
      </p:sp>
      <p:pic>
        <p:nvPicPr>
          <p:cNvPr id="1398" name="Google Shape;1398;p60"/>
          <p:cNvPicPr preferRelativeResize="0"/>
          <p:nvPr/>
        </p:nvPicPr>
        <p:blipFill rotWithShape="1">
          <a:blip r:embed="rId4">
            <a:alphaModFix/>
          </a:blip>
          <a:srcRect/>
          <a:stretch/>
        </p:blipFill>
        <p:spPr>
          <a:xfrm>
            <a:off x="10410349" y="399511"/>
            <a:ext cx="2039111" cy="350062"/>
          </a:xfrm>
          <a:prstGeom prst="rect">
            <a:avLst/>
          </a:prstGeom>
          <a:noFill/>
          <a:ln>
            <a:noFill/>
          </a:ln>
        </p:spPr>
      </p:pic>
      <p:grpSp>
        <p:nvGrpSpPr>
          <p:cNvPr id="1399" name="Google Shape;1399;p60"/>
          <p:cNvGrpSpPr/>
          <p:nvPr/>
        </p:nvGrpSpPr>
        <p:grpSpPr>
          <a:xfrm>
            <a:off x="8102600" y="8841472"/>
            <a:ext cx="4343399" cy="835928"/>
            <a:chOff x="8102600" y="8841472"/>
            <a:chExt cx="4343399" cy="835928"/>
          </a:xfrm>
        </p:grpSpPr>
        <p:pic>
          <p:nvPicPr>
            <p:cNvPr id="1400" name="Google Shape;1400;p60"/>
            <p:cNvPicPr preferRelativeResize="0"/>
            <p:nvPr/>
          </p:nvPicPr>
          <p:blipFill rotWithShape="1">
            <a:blip r:embed="rId5">
              <a:alphaModFix/>
            </a:blip>
            <a:srcRect/>
            <a:stretch/>
          </p:blipFill>
          <p:spPr>
            <a:xfrm>
              <a:off x="11014746" y="8991600"/>
              <a:ext cx="1431253" cy="685800"/>
            </a:xfrm>
            <a:prstGeom prst="rect">
              <a:avLst/>
            </a:prstGeom>
            <a:noFill/>
            <a:ln>
              <a:noFill/>
            </a:ln>
          </p:spPr>
        </p:pic>
        <p:sp>
          <p:nvSpPr>
            <p:cNvPr id="1401" name="Google Shape;1401;p60"/>
            <p:cNvSpPr txBox="1"/>
            <p:nvPr/>
          </p:nvSpPr>
          <p:spPr>
            <a:xfrm>
              <a:off x="8102600" y="8841472"/>
              <a:ext cx="2634325"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C0D0E"/>
                  </a:solidFill>
                  <a:latin typeface="Trebuchet MS"/>
                  <a:ea typeface="Trebuchet MS"/>
                  <a:cs typeface="Trebuchet MS"/>
                  <a:sym typeface="Trebuchet MS"/>
                </a:rPr>
                <a:t>Colorado Community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C0D0E"/>
                  </a:solidFill>
                  <a:latin typeface="Trebuchet MS"/>
                  <a:ea typeface="Trebuchet MS"/>
                  <a:cs typeface="Trebuchet MS"/>
                  <a:sym typeface="Trebuchet MS"/>
                </a:rPr>
                <a:t>Action Association</a:t>
              </a:r>
              <a:endParaRPr sz="1400" b="0" i="0" u="none" strike="noStrike" cap="none">
                <a:solidFill>
                  <a:srgbClr val="000000"/>
                </a:solidFill>
                <a:latin typeface="Arial"/>
                <a:ea typeface="Arial"/>
                <a:cs typeface="Arial"/>
                <a:sym typeface="Arial"/>
              </a:endParaRPr>
            </a:p>
          </p:txBody>
        </p:sp>
        <p:cxnSp>
          <p:nvCxnSpPr>
            <p:cNvPr id="1402" name="Google Shape;1402;p60"/>
            <p:cNvCxnSpPr/>
            <p:nvPr/>
          </p:nvCxnSpPr>
          <p:spPr>
            <a:xfrm>
              <a:off x="10859677" y="9046464"/>
              <a:ext cx="0" cy="598318"/>
            </a:xfrm>
            <a:prstGeom prst="straightConnector1">
              <a:avLst/>
            </a:prstGeom>
            <a:solidFill>
              <a:srgbClr val="14943F"/>
            </a:solidFill>
            <a:ln w="15875" cap="flat" cmpd="sng">
              <a:solidFill>
                <a:srgbClr val="000000"/>
              </a:solidFill>
              <a:prstDash val="solid"/>
              <a:miter lim="0"/>
              <a:headEnd type="none" w="sm" len="sm"/>
              <a:tailEnd type="none" w="sm" len="sm"/>
            </a:ln>
          </p:spPr>
        </p:cxnSp>
      </p:gr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1391"/>
        <p:cNvGrpSpPr/>
        <p:nvPr/>
      </p:nvGrpSpPr>
      <p:grpSpPr>
        <a:xfrm>
          <a:off x="0" y="0"/>
          <a:ext cx="0" cy="0"/>
          <a:chOff x="0" y="0"/>
          <a:chExt cx="0" cy="0"/>
        </a:xfrm>
      </p:grpSpPr>
      <p:sp>
        <p:nvSpPr>
          <p:cNvPr id="1392" name="Google Shape;1392;p60"/>
          <p:cNvSpPr txBox="1"/>
          <p:nvPr/>
        </p:nvSpPr>
        <p:spPr>
          <a:xfrm>
            <a:off x="822959" y="577098"/>
            <a:ext cx="9477179" cy="76940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n-US" sz="4400" b="1" i="1" u="none" strike="noStrike" cap="none" dirty="0">
                <a:solidFill>
                  <a:srgbClr val="2D348E"/>
                </a:solidFill>
                <a:latin typeface="Trebuchet MS"/>
                <a:ea typeface="Trebuchet MS"/>
                <a:cs typeface="Trebuchet MS"/>
                <a:sym typeface="Trebuchet MS"/>
              </a:rPr>
              <a:t>Upcoming Training Opportunities</a:t>
            </a:r>
            <a:endParaRPr sz="4400" b="1" i="1" u="none" strike="noStrike" cap="none" dirty="0">
              <a:solidFill>
                <a:srgbClr val="2D348E"/>
              </a:solidFill>
              <a:latin typeface="Trebuchet MS"/>
              <a:ea typeface="Trebuchet MS"/>
              <a:cs typeface="Trebuchet MS"/>
              <a:sym typeface="Trebuchet MS"/>
            </a:endParaRPr>
          </a:p>
        </p:txBody>
      </p:sp>
      <p:sp>
        <p:nvSpPr>
          <p:cNvPr id="1395" name="Google Shape;1395;p60"/>
          <p:cNvSpPr txBox="1"/>
          <p:nvPr/>
        </p:nvSpPr>
        <p:spPr>
          <a:xfrm>
            <a:off x="850360" y="5638804"/>
            <a:ext cx="8913750" cy="2862282"/>
          </a:xfrm>
          <a:prstGeom prst="rect">
            <a:avLst/>
          </a:prstGeom>
          <a:noFill/>
          <a:ln>
            <a:noFill/>
          </a:ln>
        </p:spPr>
        <p:txBody>
          <a:bodyPr spcFirstLastPara="1" wrap="square" lIns="91425" tIns="45700" rIns="91425" bIns="45700" anchor="t" anchorCtr="0">
            <a:spAutoFit/>
          </a:bodyPr>
          <a:lstStyle/>
          <a:p>
            <a:r>
              <a:rPr lang="en-US" sz="2000" dirty="0">
                <a:latin typeface="Trebuchet MS" panose="020B0603020202020204" pitchFamily="34" charset="0"/>
              </a:rPr>
              <a:t>Is your community interested in attending a ROMA training?  Let us know!!!</a:t>
            </a:r>
          </a:p>
          <a:p>
            <a:r>
              <a:rPr lang="en-US" sz="2000" dirty="0">
                <a:latin typeface="Trebuchet MS" panose="020B0603020202020204" pitchFamily="34" charset="0"/>
              </a:rPr>
              <a:t>Visit </a:t>
            </a:r>
            <a:r>
              <a:rPr lang="en-US" sz="2000" u="sng" dirty="0">
                <a:latin typeface="Trebuchet MS" panose="020B0603020202020204" pitchFamily="34" charset="0"/>
                <a:hlinkClick r:id="rId3"/>
              </a:rPr>
              <a:t>https://www.coloradocommunityaction.org/roma.html</a:t>
            </a:r>
            <a:r>
              <a:rPr lang="en-US" sz="2000" dirty="0">
                <a:latin typeface="Trebuchet MS" panose="020B0603020202020204" pitchFamily="34" charset="0"/>
              </a:rPr>
              <a:t> and submit the contact form and we will be in touch to schedule a ROMA Training in your community!</a:t>
            </a:r>
          </a:p>
          <a:p>
            <a:endParaRPr lang="en-US" sz="2000" dirty="0">
              <a:latin typeface="Trebuchet MS" panose="020B0603020202020204" pitchFamily="34" charset="0"/>
            </a:endParaRPr>
          </a:p>
          <a:p>
            <a:r>
              <a:rPr lang="en-US" sz="2000" dirty="0">
                <a:latin typeface="Trebuchet MS" panose="020B0603020202020204" pitchFamily="34" charset="0"/>
              </a:rPr>
              <a:t>There are also Virtual ROMA training sessions you can sign up for (three 3-hour sessions on Wednesday mornings)</a:t>
            </a:r>
          </a:p>
          <a:p>
            <a:pPr marL="342900" indent="-342900">
              <a:buFont typeface="Arial" panose="020B0604020202020204" pitchFamily="34" charset="0"/>
              <a:buChar char="•"/>
            </a:pPr>
            <a:r>
              <a:rPr lang="en-US" sz="2000" dirty="0">
                <a:latin typeface="Trebuchet MS" panose="020B0603020202020204" pitchFamily="34" charset="0"/>
              </a:rPr>
              <a:t>August 2, 9, 16 (9am-12noon)</a:t>
            </a:r>
          </a:p>
          <a:p>
            <a:pPr marL="342900" indent="-342900">
              <a:buFont typeface="Arial" panose="020B0604020202020204" pitchFamily="34" charset="0"/>
              <a:buChar char="•"/>
            </a:pPr>
            <a:r>
              <a:rPr lang="en-US" sz="2000" dirty="0">
                <a:latin typeface="Trebuchet MS" panose="020B0603020202020204" pitchFamily="34" charset="0"/>
              </a:rPr>
              <a:t>October 11, 18, 25 (9am-12noon)</a:t>
            </a:r>
            <a:endParaRPr sz="1800" b="0" i="0" u="none" strike="noStrike" cap="none" dirty="0">
              <a:solidFill>
                <a:srgbClr val="5C6670"/>
              </a:solidFill>
              <a:latin typeface="Trebuchet MS"/>
              <a:ea typeface="Trebuchet MS"/>
              <a:cs typeface="Trebuchet MS"/>
              <a:sym typeface="Trebuchet MS"/>
            </a:endParaRPr>
          </a:p>
        </p:txBody>
      </p:sp>
      <p:sp>
        <p:nvSpPr>
          <p:cNvPr id="1396" name="Google Shape;1396;p60"/>
          <p:cNvSpPr txBox="1"/>
          <p:nvPr/>
        </p:nvSpPr>
        <p:spPr>
          <a:xfrm>
            <a:off x="822957" y="2423847"/>
            <a:ext cx="11074752" cy="2308284"/>
          </a:xfrm>
          <a:prstGeom prst="rect">
            <a:avLst/>
          </a:prstGeom>
          <a:noFill/>
          <a:ln>
            <a:noFill/>
          </a:ln>
        </p:spPr>
        <p:txBody>
          <a:bodyPr spcFirstLastPara="1" wrap="square" lIns="91425" tIns="45700" rIns="91425" bIns="45700" numCol="2" anchor="t" anchorCtr="0">
            <a:spAutoFit/>
          </a:bodyPr>
          <a:lstStyle/>
          <a:p>
            <a:pPr marL="342900" indent="-342900">
              <a:buFont typeface="Arial" panose="020B0604020202020204" pitchFamily="34" charset="0"/>
              <a:buChar char="•"/>
            </a:pPr>
            <a:r>
              <a:rPr lang="en-US" sz="2400" dirty="0">
                <a:latin typeface="Trebuchet MS" panose="020B0603020202020204" pitchFamily="34" charset="0"/>
              </a:rPr>
              <a:t>Limon – June 15, 2023</a:t>
            </a:r>
          </a:p>
          <a:p>
            <a:pPr marL="342900" indent="-342900">
              <a:buFont typeface="Arial" panose="020B0604020202020204" pitchFamily="34" charset="0"/>
              <a:buChar char="•"/>
            </a:pPr>
            <a:r>
              <a:rPr lang="en-US" sz="2400" dirty="0">
                <a:latin typeface="Trebuchet MS" panose="020B0603020202020204" pitchFamily="34" charset="0"/>
              </a:rPr>
              <a:t>Durango – June 22, 2023</a:t>
            </a:r>
          </a:p>
          <a:p>
            <a:pPr marL="342900" indent="-342900">
              <a:buFont typeface="Arial" panose="020B0604020202020204" pitchFamily="34" charset="0"/>
              <a:buChar char="•"/>
            </a:pPr>
            <a:r>
              <a:rPr lang="en-US" sz="2400" dirty="0">
                <a:latin typeface="Trebuchet MS" panose="020B0603020202020204" pitchFamily="34" charset="0"/>
              </a:rPr>
              <a:t>Pueblo – July 6, 2023</a:t>
            </a:r>
          </a:p>
          <a:p>
            <a:pPr marL="342900" indent="-342900">
              <a:buFont typeface="Arial" panose="020B0604020202020204" pitchFamily="34" charset="0"/>
              <a:buChar char="•"/>
            </a:pPr>
            <a:r>
              <a:rPr lang="en-US" sz="2400" dirty="0">
                <a:latin typeface="Trebuchet MS" panose="020B0603020202020204" pitchFamily="34" charset="0"/>
              </a:rPr>
              <a:t>Lamar – July 11, 2023</a:t>
            </a:r>
          </a:p>
          <a:p>
            <a:pPr marL="342900" indent="-342900">
              <a:buFont typeface="Arial" panose="020B0604020202020204" pitchFamily="34" charset="0"/>
              <a:buChar char="•"/>
            </a:pPr>
            <a:r>
              <a:rPr lang="en-US" sz="2400" dirty="0">
                <a:latin typeface="Trebuchet MS" panose="020B0603020202020204" pitchFamily="34" charset="0"/>
              </a:rPr>
              <a:t>Westminster – July 13, 2023</a:t>
            </a:r>
          </a:p>
          <a:p>
            <a:pPr marL="342900" indent="-342900">
              <a:buFont typeface="Arial" panose="020B0604020202020204" pitchFamily="34" charset="0"/>
              <a:buChar char="•"/>
            </a:pPr>
            <a:r>
              <a:rPr lang="en-US" sz="2400" dirty="0">
                <a:latin typeface="Trebuchet MS" panose="020B0603020202020204" pitchFamily="34" charset="0"/>
              </a:rPr>
              <a:t>Frisco  – July 20, 2023</a:t>
            </a:r>
          </a:p>
          <a:p>
            <a:pPr marL="342900" indent="-342900">
              <a:buFont typeface="Arial" panose="020B0604020202020204" pitchFamily="34" charset="0"/>
              <a:buChar char="•"/>
            </a:pPr>
            <a:r>
              <a:rPr lang="en-US" sz="2400" dirty="0">
                <a:latin typeface="Trebuchet MS" panose="020B0603020202020204" pitchFamily="34" charset="0"/>
              </a:rPr>
              <a:t>Grand Junction – July 26, 2023</a:t>
            </a:r>
          </a:p>
          <a:p>
            <a:pPr marL="342900" indent="-342900">
              <a:buFont typeface="Arial" panose="020B0604020202020204" pitchFamily="34" charset="0"/>
              <a:buChar char="•"/>
            </a:pPr>
            <a:r>
              <a:rPr lang="en-US" sz="2400" dirty="0">
                <a:latin typeface="Trebuchet MS" panose="020B0603020202020204" pitchFamily="34" charset="0"/>
              </a:rPr>
              <a:t>Craig – July 27, 2023</a:t>
            </a:r>
          </a:p>
          <a:p>
            <a:pPr marL="342900" indent="-342900">
              <a:buFont typeface="Arial" panose="020B0604020202020204" pitchFamily="34" charset="0"/>
              <a:buChar char="•"/>
            </a:pPr>
            <a:r>
              <a:rPr lang="en-US" sz="2400" dirty="0">
                <a:latin typeface="Trebuchet MS" panose="020B0603020202020204" pitchFamily="34" charset="0"/>
              </a:rPr>
              <a:t>Fort Morgan – August 3, 2023</a:t>
            </a:r>
          </a:p>
          <a:p>
            <a:pPr marL="342900" indent="-342900">
              <a:buFont typeface="Arial" panose="020B0604020202020204" pitchFamily="34" charset="0"/>
              <a:buChar char="•"/>
            </a:pPr>
            <a:r>
              <a:rPr lang="en-US" sz="2400" dirty="0">
                <a:latin typeface="Trebuchet MS" panose="020B0603020202020204" pitchFamily="34" charset="0"/>
              </a:rPr>
              <a:t>Castle Rock —  August 16, 2023 </a:t>
            </a:r>
          </a:p>
          <a:p>
            <a:pPr marL="342900" indent="-342900">
              <a:buFont typeface="Arial" panose="020B0604020202020204" pitchFamily="34" charset="0"/>
              <a:buChar char="•"/>
            </a:pPr>
            <a:r>
              <a:rPr lang="en-US" sz="2400" dirty="0">
                <a:latin typeface="Trebuchet MS" panose="020B0603020202020204" pitchFamily="34" charset="0"/>
              </a:rPr>
              <a:t>Virtual – September 7, 2023</a:t>
            </a:r>
            <a:endParaRPr lang="en-US" sz="1600" dirty="0"/>
          </a:p>
        </p:txBody>
      </p:sp>
      <p:sp>
        <p:nvSpPr>
          <p:cNvPr id="1397" name="Google Shape;1397;p60"/>
          <p:cNvSpPr txBox="1">
            <a:spLocks noGrp="1"/>
          </p:cNvSpPr>
          <p:nvPr>
            <p:ph type="sldNum" idx="12"/>
          </p:nvPr>
        </p:nvSpPr>
        <p:spPr>
          <a:xfrm>
            <a:off x="12169648" y="9007124"/>
            <a:ext cx="780300" cy="746700"/>
          </a:xfrm>
          <a:prstGeom prst="rect">
            <a:avLst/>
          </a:prstGeom>
          <a:noFill/>
          <a:ln>
            <a:noFill/>
          </a:ln>
        </p:spPr>
        <p:txBody>
          <a:bodyPr spcFirstLastPara="1" wrap="square" lIns="130025" tIns="130025" rIns="130025" bIns="130025" anchor="t" anchorCtr="0">
            <a:noAutofit/>
          </a:bodyPr>
          <a:lstStyle/>
          <a:p>
            <a:pPr marL="0" lvl="0" indent="0" algn="r" rtl="0">
              <a:lnSpc>
                <a:spcPct val="100000"/>
              </a:lnSpc>
              <a:spcBef>
                <a:spcPts val="0"/>
              </a:spcBef>
              <a:spcAft>
                <a:spcPts val="0"/>
              </a:spcAft>
              <a:buSzPts val="1800"/>
              <a:buNone/>
            </a:pPr>
            <a:fld id="{00000000-1234-1234-1234-123412341234}" type="slidenum">
              <a:rPr lang="en-US"/>
              <a:t>84</a:t>
            </a:fld>
            <a:endParaRPr/>
          </a:p>
        </p:txBody>
      </p:sp>
      <p:pic>
        <p:nvPicPr>
          <p:cNvPr id="1398" name="Google Shape;1398;p60"/>
          <p:cNvPicPr preferRelativeResize="0"/>
          <p:nvPr/>
        </p:nvPicPr>
        <p:blipFill rotWithShape="1">
          <a:blip r:embed="rId4">
            <a:alphaModFix/>
          </a:blip>
          <a:srcRect/>
          <a:stretch/>
        </p:blipFill>
        <p:spPr>
          <a:xfrm>
            <a:off x="10410349" y="399511"/>
            <a:ext cx="2039111" cy="350062"/>
          </a:xfrm>
          <a:prstGeom prst="rect">
            <a:avLst/>
          </a:prstGeom>
          <a:noFill/>
          <a:ln>
            <a:noFill/>
          </a:ln>
        </p:spPr>
      </p:pic>
      <p:grpSp>
        <p:nvGrpSpPr>
          <p:cNvPr id="1399" name="Google Shape;1399;p60"/>
          <p:cNvGrpSpPr/>
          <p:nvPr/>
        </p:nvGrpSpPr>
        <p:grpSpPr>
          <a:xfrm>
            <a:off x="8102600" y="8841472"/>
            <a:ext cx="4343399" cy="835928"/>
            <a:chOff x="8102600" y="8841472"/>
            <a:chExt cx="4343399" cy="835928"/>
          </a:xfrm>
        </p:grpSpPr>
        <p:pic>
          <p:nvPicPr>
            <p:cNvPr id="1400" name="Google Shape;1400;p60"/>
            <p:cNvPicPr preferRelativeResize="0"/>
            <p:nvPr/>
          </p:nvPicPr>
          <p:blipFill rotWithShape="1">
            <a:blip r:embed="rId5">
              <a:alphaModFix/>
            </a:blip>
            <a:srcRect/>
            <a:stretch/>
          </p:blipFill>
          <p:spPr>
            <a:xfrm>
              <a:off x="11014746" y="8991600"/>
              <a:ext cx="1431253" cy="685800"/>
            </a:xfrm>
            <a:prstGeom prst="rect">
              <a:avLst/>
            </a:prstGeom>
            <a:noFill/>
            <a:ln>
              <a:noFill/>
            </a:ln>
          </p:spPr>
        </p:pic>
        <p:sp>
          <p:nvSpPr>
            <p:cNvPr id="1401" name="Google Shape;1401;p60"/>
            <p:cNvSpPr txBox="1"/>
            <p:nvPr/>
          </p:nvSpPr>
          <p:spPr>
            <a:xfrm>
              <a:off x="8102600" y="8841472"/>
              <a:ext cx="2634325"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C0D0E"/>
                  </a:solidFill>
                  <a:latin typeface="Trebuchet MS"/>
                  <a:ea typeface="Trebuchet MS"/>
                  <a:cs typeface="Trebuchet MS"/>
                  <a:sym typeface="Trebuchet MS"/>
                </a:rPr>
                <a:t>Colorado Community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C0D0E"/>
                  </a:solidFill>
                  <a:latin typeface="Trebuchet MS"/>
                  <a:ea typeface="Trebuchet MS"/>
                  <a:cs typeface="Trebuchet MS"/>
                  <a:sym typeface="Trebuchet MS"/>
                </a:rPr>
                <a:t>Action Association</a:t>
              </a:r>
              <a:endParaRPr sz="1400" b="0" i="0" u="none" strike="noStrike" cap="none">
                <a:solidFill>
                  <a:srgbClr val="000000"/>
                </a:solidFill>
                <a:latin typeface="Arial"/>
                <a:ea typeface="Arial"/>
                <a:cs typeface="Arial"/>
                <a:sym typeface="Arial"/>
              </a:endParaRPr>
            </a:p>
          </p:txBody>
        </p:sp>
        <p:cxnSp>
          <p:nvCxnSpPr>
            <p:cNvPr id="1402" name="Google Shape;1402;p60"/>
            <p:cNvCxnSpPr/>
            <p:nvPr/>
          </p:nvCxnSpPr>
          <p:spPr>
            <a:xfrm>
              <a:off x="10859677" y="9046464"/>
              <a:ext cx="0" cy="598318"/>
            </a:xfrm>
            <a:prstGeom prst="straightConnector1">
              <a:avLst/>
            </a:prstGeom>
            <a:solidFill>
              <a:srgbClr val="14943F"/>
            </a:solidFill>
            <a:ln w="15875" cap="flat" cmpd="sng">
              <a:solidFill>
                <a:srgbClr val="000000"/>
              </a:solidFill>
              <a:prstDash val="solid"/>
              <a:miter lim="0"/>
              <a:headEnd type="none" w="sm" len="sm"/>
              <a:tailEnd type="none" w="sm" len="sm"/>
            </a:ln>
          </p:spPr>
        </p:cxnSp>
      </p:grpSp>
      <p:pic>
        <p:nvPicPr>
          <p:cNvPr id="1026" name="Picture 2" descr="ROMA 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848193" y="5428597"/>
            <a:ext cx="2839058" cy="300836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2" name="TextBox 1"/>
          <p:cNvSpPr txBox="1"/>
          <p:nvPr/>
        </p:nvSpPr>
        <p:spPr>
          <a:xfrm>
            <a:off x="4000096" y="1621796"/>
            <a:ext cx="4531289" cy="923330"/>
          </a:xfrm>
          <a:prstGeom prst="rect">
            <a:avLst/>
          </a:prstGeom>
          <a:noFill/>
        </p:spPr>
        <p:txBody>
          <a:bodyPr wrap="square" rtlCol="0">
            <a:spAutoFit/>
          </a:bodyPr>
          <a:lstStyle/>
          <a:p>
            <a:r>
              <a:rPr lang="en-US" sz="4000" dirty="0">
                <a:latin typeface="Trebuchet MS" panose="020B0603020202020204" pitchFamily="34" charset="0"/>
              </a:rPr>
              <a:t>Regional Forums</a:t>
            </a:r>
            <a:endParaRPr lang="en-US" sz="3200" dirty="0">
              <a:latin typeface="Trebuchet MS" panose="020B0603020202020204" pitchFamily="34" charset="0"/>
            </a:endParaRPr>
          </a:p>
          <a:p>
            <a:endParaRPr lang="en-US" dirty="0"/>
          </a:p>
        </p:txBody>
      </p:sp>
      <p:sp>
        <p:nvSpPr>
          <p:cNvPr id="15" name="TextBox 14"/>
          <p:cNvSpPr txBox="1"/>
          <p:nvPr/>
        </p:nvSpPr>
        <p:spPr>
          <a:xfrm>
            <a:off x="5045875" y="4966932"/>
            <a:ext cx="4531289" cy="923330"/>
          </a:xfrm>
          <a:prstGeom prst="rect">
            <a:avLst/>
          </a:prstGeom>
          <a:noFill/>
        </p:spPr>
        <p:txBody>
          <a:bodyPr wrap="square" rtlCol="0">
            <a:spAutoFit/>
          </a:bodyPr>
          <a:lstStyle/>
          <a:p>
            <a:r>
              <a:rPr lang="en-US" sz="4000" dirty="0">
                <a:latin typeface="Trebuchet MS" panose="020B0603020202020204" pitchFamily="34" charset="0"/>
              </a:rPr>
              <a:t>ROMA</a:t>
            </a:r>
            <a:endParaRPr lang="en-US" sz="3200" dirty="0">
              <a:latin typeface="Trebuchet MS" panose="020B0603020202020204" pitchFamily="34" charset="0"/>
            </a:endParaRPr>
          </a:p>
          <a:p>
            <a:endParaRPr lang="en-US" dirty="0"/>
          </a:p>
        </p:txBody>
      </p:sp>
    </p:spTree>
    <p:extLst>
      <p:ext uri="{BB962C8B-B14F-4D97-AF65-F5344CB8AC3E}">
        <p14:creationId xmlns:p14="http://schemas.microsoft.com/office/powerpoint/2010/main" val="250776871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1406"/>
        <p:cNvGrpSpPr/>
        <p:nvPr/>
      </p:nvGrpSpPr>
      <p:grpSpPr>
        <a:xfrm>
          <a:off x="0" y="0"/>
          <a:ext cx="0" cy="0"/>
          <a:chOff x="0" y="0"/>
          <a:chExt cx="0" cy="0"/>
        </a:xfrm>
      </p:grpSpPr>
      <p:graphicFrame>
        <p:nvGraphicFramePr>
          <p:cNvPr id="1407" name="Google Shape;1407;p61"/>
          <p:cNvGraphicFramePr/>
          <p:nvPr/>
        </p:nvGraphicFramePr>
        <p:xfrm>
          <a:off x="908050" y="1630054"/>
          <a:ext cx="11188700" cy="7734500"/>
        </p:xfrm>
        <a:graphic>
          <a:graphicData uri="http://schemas.openxmlformats.org/drawingml/2006/table">
            <a:tbl>
              <a:tblPr>
                <a:noFill/>
                <a:tableStyleId>{50708489-6D70-48B8-981B-AF6EA95B0DDD}</a:tableStyleId>
              </a:tblPr>
              <a:tblGrid>
                <a:gridCol w="5594350">
                  <a:extLst>
                    <a:ext uri="{9D8B030D-6E8A-4147-A177-3AD203B41FA5}">
                      <a16:colId xmlns:a16="http://schemas.microsoft.com/office/drawing/2014/main" val="20000"/>
                    </a:ext>
                  </a:extLst>
                </a:gridCol>
                <a:gridCol w="5594350">
                  <a:extLst>
                    <a:ext uri="{9D8B030D-6E8A-4147-A177-3AD203B41FA5}">
                      <a16:colId xmlns:a16="http://schemas.microsoft.com/office/drawing/2014/main" val="20001"/>
                    </a:ext>
                  </a:extLst>
                </a:gridCol>
              </a:tblGrid>
              <a:tr h="6980800">
                <a:tc>
                  <a:txBody>
                    <a:bodyPr/>
                    <a:lstStyle/>
                    <a:p>
                      <a:pPr marL="0" marR="0" lvl="0" indent="0" algn="ctr" rtl="0">
                        <a:lnSpc>
                          <a:spcPct val="100000"/>
                        </a:lnSpc>
                        <a:spcBef>
                          <a:spcPts val="0"/>
                        </a:spcBef>
                        <a:spcAft>
                          <a:spcPts val="0"/>
                        </a:spcAft>
                        <a:buClr>
                          <a:srgbClr val="000000"/>
                        </a:buClr>
                        <a:buSzPts val="2000"/>
                        <a:buFont typeface="Trebuchet MS"/>
                        <a:buNone/>
                      </a:pPr>
                      <a:r>
                        <a:rPr lang="en-US" sz="2000" b="1" i="0" u="none" strike="noStrike" cap="none">
                          <a:solidFill>
                            <a:srgbClr val="000000"/>
                          </a:solidFill>
                          <a:latin typeface="Trebuchet MS"/>
                          <a:ea typeface="Trebuchet MS"/>
                          <a:cs typeface="Trebuchet MS"/>
                          <a:sym typeface="Trebuchet MS"/>
                        </a:rPr>
                        <a:t>CO Department of Local Affairs (DOLA)</a:t>
                      </a:r>
                      <a:endParaRPr sz="2000" u="none" strike="noStrike" cap="none">
                        <a:latin typeface="Trebuchet MS"/>
                        <a:ea typeface="Trebuchet MS"/>
                        <a:cs typeface="Trebuchet MS"/>
                        <a:sym typeface="Trebuchet MS"/>
                      </a:endParaRPr>
                    </a:p>
                    <a:p>
                      <a:pPr marL="0" marR="0" lvl="0" indent="0" algn="ctr" rtl="0">
                        <a:lnSpc>
                          <a:spcPct val="100000"/>
                        </a:lnSpc>
                        <a:spcBef>
                          <a:spcPts val="0"/>
                        </a:spcBef>
                        <a:spcAft>
                          <a:spcPts val="0"/>
                        </a:spcAft>
                        <a:buClr>
                          <a:schemeClr val="dk1"/>
                        </a:buClr>
                        <a:buSzPts val="2000"/>
                        <a:buFont typeface="Trebuchet MS"/>
                        <a:buNone/>
                      </a:pPr>
                      <a:endParaRPr sz="2000" u="none" strike="noStrike" cap="none">
                        <a:latin typeface="Trebuchet MS"/>
                        <a:ea typeface="Trebuchet MS"/>
                        <a:cs typeface="Trebuchet MS"/>
                        <a:sym typeface="Trebuchet MS"/>
                      </a:endParaRPr>
                    </a:p>
                    <a:p>
                      <a:pPr marL="0" marR="0" lvl="0" indent="0" algn="ctr" rtl="0">
                        <a:lnSpc>
                          <a:spcPct val="100000"/>
                        </a:lnSpc>
                        <a:spcBef>
                          <a:spcPts val="0"/>
                        </a:spcBef>
                        <a:spcAft>
                          <a:spcPts val="0"/>
                        </a:spcAft>
                        <a:buClr>
                          <a:schemeClr val="dk1"/>
                        </a:buClr>
                        <a:buSzPts val="2000"/>
                        <a:buFont typeface="Trebuchet MS"/>
                        <a:buNone/>
                      </a:pPr>
                      <a:r>
                        <a:rPr lang="en-US" sz="2000" u="sng" strike="noStrike" cap="none">
                          <a:solidFill>
                            <a:srgbClr val="0000FF"/>
                          </a:solidFill>
                          <a:latin typeface="Trebuchet MS"/>
                          <a:ea typeface="Trebuchet MS"/>
                          <a:cs typeface="Trebuchet MS"/>
                          <a:sym typeface="Trebuchet MS"/>
                        </a:rPr>
                        <a:t>www.dlg.colorado.gov/community-services-block-grant-csbg</a:t>
                      </a:r>
                      <a:br>
                        <a:rPr lang="en-US" sz="2000" u="none" strike="noStrike" cap="none">
                          <a:latin typeface="Trebuchet MS"/>
                          <a:ea typeface="Trebuchet MS"/>
                          <a:cs typeface="Trebuchet MS"/>
                          <a:sym typeface="Trebuchet MS"/>
                        </a:rPr>
                      </a:br>
                      <a:br>
                        <a:rPr lang="en-US" sz="2000" u="none" strike="noStrike" cap="none">
                          <a:latin typeface="Trebuchet MS"/>
                          <a:ea typeface="Trebuchet MS"/>
                          <a:cs typeface="Trebuchet MS"/>
                          <a:sym typeface="Trebuchet MS"/>
                        </a:rPr>
                      </a:br>
                      <a:endParaRPr sz="2000" u="none" strike="noStrike" cap="none">
                        <a:latin typeface="Trebuchet MS"/>
                        <a:ea typeface="Trebuchet MS"/>
                        <a:cs typeface="Trebuchet MS"/>
                        <a:sym typeface="Trebuchet MS"/>
                      </a:endParaRPr>
                    </a:p>
                    <a:p>
                      <a:pPr marL="0" marR="0" lvl="0" indent="0" algn="ctr" rtl="0">
                        <a:lnSpc>
                          <a:spcPct val="100000"/>
                        </a:lnSpc>
                        <a:spcBef>
                          <a:spcPts val="0"/>
                        </a:spcBef>
                        <a:spcAft>
                          <a:spcPts val="0"/>
                        </a:spcAft>
                        <a:buClr>
                          <a:srgbClr val="000000"/>
                        </a:buClr>
                        <a:buSzPts val="2000"/>
                        <a:buFont typeface="Trebuchet MS"/>
                        <a:buNone/>
                      </a:pPr>
                      <a:r>
                        <a:rPr lang="en-US" sz="2000" b="1" i="0" u="none" strike="noStrike" cap="none">
                          <a:solidFill>
                            <a:srgbClr val="000000"/>
                          </a:solidFill>
                          <a:latin typeface="Trebuchet MS"/>
                          <a:ea typeface="Trebuchet MS"/>
                          <a:cs typeface="Trebuchet MS"/>
                          <a:sym typeface="Trebuchet MS"/>
                        </a:rPr>
                        <a:t>Alex Diaz </a:t>
                      </a:r>
                      <a:r>
                        <a:rPr lang="en-US" sz="2000" b="1" i="1" u="none" strike="noStrike" cap="none">
                          <a:solidFill>
                            <a:srgbClr val="000000"/>
                          </a:solidFill>
                          <a:latin typeface="Trebuchet MS"/>
                          <a:ea typeface="Trebuchet MS"/>
                          <a:cs typeface="Trebuchet MS"/>
                          <a:sym typeface="Trebuchet MS"/>
                        </a:rPr>
                        <a:t>(They/she)</a:t>
                      </a:r>
                      <a:endParaRPr sz="2000" b="1" i="1" u="none" strike="noStrike" cap="none">
                        <a:solidFill>
                          <a:srgbClr val="000000"/>
                        </a:solidFill>
                        <a:latin typeface="Trebuchet MS"/>
                        <a:ea typeface="Trebuchet MS"/>
                        <a:cs typeface="Trebuchet MS"/>
                        <a:sym typeface="Trebuchet MS"/>
                      </a:endParaRPr>
                    </a:p>
                    <a:p>
                      <a:pPr marL="0" marR="0" lvl="0" indent="0" algn="ctr" rtl="0">
                        <a:lnSpc>
                          <a:spcPct val="100000"/>
                        </a:lnSpc>
                        <a:spcBef>
                          <a:spcPts val="0"/>
                        </a:spcBef>
                        <a:spcAft>
                          <a:spcPts val="0"/>
                        </a:spcAft>
                        <a:buClr>
                          <a:schemeClr val="dk1"/>
                        </a:buClr>
                        <a:buSzPts val="2000"/>
                        <a:buFont typeface="Trebuchet MS"/>
                        <a:buNone/>
                      </a:pPr>
                      <a:r>
                        <a:rPr lang="en-US" sz="2000" u="none" strike="noStrike" cap="none">
                          <a:latin typeface="Trebuchet MS"/>
                          <a:ea typeface="Trebuchet MS"/>
                          <a:cs typeface="Trebuchet MS"/>
                          <a:sym typeface="Trebuchet MS"/>
                        </a:rPr>
                        <a:t>Program Manager</a:t>
                      </a:r>
                      <a:endParaRPr sz="2000" i="1" u="none" strike="noStrike" cap="none">
                        <a:latin typeface="Trebuchet MS"/>
                        <a:ea typeface="Trebuchet MS"/>
                        <a:cs typeface="Trebuchet MS"/>
                        <a:sym typeface="Trebuchet MS"/>
                      </a:endParaRPr>
                    </a:p>
                    <a:p>
                      <a:pPr marL="0" marR="0" lvl="0" indent="0" algn="ctr" rtl="0">
                        <a:lnSpc>
                          <a:spcPct val="100000"/>
                        </a:lnSpc>
                        <a:spcBef>
                          <a:spcPts val="0"/>
                        </a:spcBef>
                        <a:spcAft>
                          <a:spcPts val="0"/>
                        </a:spcAft>
                        <a:buClr>
                          <a:srgbClr val="000000"/>
                        </a:buClr>
                        <a:buSzPts val="2000"/>
                        <a:buFont typeface="Trebuchet MS"/>
                        <a:buNone/>
                      </a:pPr>
                      <a:r>
                        <a:rPr lang="en-US" sz="2000" b="0" i="0" u="none" strike="noStrike" cap="none">
                          <a:solidFill>
                            <a:srgbClr val="000000"/>
                          </a:solidFill>
                          <a:latin typeface="Trebuchet MS"/>
                          <a:ea typeface="Trebuchet MS"/>
                          <a:cs typeface="Trebuchet MS"/>
                          <a:sym typeface="Trebuchet MS"/>
                        </a:rPr>
                        <a:t>303-864-8423</a:t>
                      </a:r>
                      <a:endParaRPr sz="2000" u="none" strike="noStrike" cap="none">
                        <a:latin typeface="Trebuchet MS"/>
                        <a:ea typeface="Trebuchet MS"/>
                        <a:cs typeface="Trebuchet MS"/>
                        <a:sym typeface="Trebuchet MS"/>
                      </a:endParaRPr>
                    </a:p>
                    <a:p>
                      <a:pPr marL="0" marR="0" lvl="0" indent="0" algn="ctr" rtl="0">
                        <a:lnSpc>
                          <a:spcPct val="100000"/>
                        </a:lnSpc>
                        <a:spcBef>
                          <a:spcPts val="0"/>
                        </a:spcBef>
                        <a:spcAft>
                          <a:spcPts val="0"/>
                        </a:spcAft>
                        <a:buClr>
                          <a:srgbClr val="0000FF"/>
                        </a:buClr>
                        <a:buSzPts val="2000"/>
                        <a:buFont typeface="Trebuchet MS"/>
                        <a:buNone/>
                      </a:pPr>
                      <a:r>
                        <a:rPr lang="en-US" sz="2000" b="0" i="0" u="sng" strike="noStrike" cap="none">
                          <a:solidFill>
                            <a:srgbClr val="0000FF"/>
                          </a:solidFill>
                          <a:latin typeface="Trebuchet MS"/>
                          <a:ea typeface="Trebuchet MS"/>
                          <a:cs typeface="Trebuchet MS"/>
                          <a:sym typeface="Trebuchet MS"/>
                          <a:hlinkClick r:id="rId3">
                            <a:extLst>
                              <a:ext uri="{A12FA001-AC4F-418D-AE19-62706E023703}">
                                <ahyp:hlinkClr xmlns:ahyp="http://schemas.microsoft.com/office/drawing/2018/hyperlinkcolor" val="tx"/>
                              </a:ext>
                            </a:extLst>
                          </a:hlinkClick>
                        </a:rPr>
                        <a:t>Alex.Diaz@state.co.us</a:t>
                      </a:r>
                      <a:endParaRPr sz="2000" u="none" strike="noStrike" cap="none">
                        <a:latin typeface="Trebuchet MS"/>
                        <a:ea typeface="Trebuchet MS"/>
                        <a:cs typeface="Trebuchet MS"/>
                        <a:sym typeface="Trebuchet MS"/>
                      </a:endParaRPr>
                    </a:p>
                    <a:p>
                      <a:pPr marL="0" marR="0" lvl="0" indent="0" algn="ctr" rtl="0">
                        <a:lnSpc>
                          <a:spcPct val="100000"/>
                        </a:lnSpc>
                        <a:spcBef>
                          <a:spcPts val="0"/>
                        </a:spcBef>
                        <a:spcAft>
                          <a:spcPts val="0"/>
                        </a:spcAft>
                        <a:buClr>
                          <a:schemeClr val="dk1"/>
                        </a:buClr>
                        <a:buSzPts val="2000"/>
                        <a:buFont typeface="Trebuchet MS"/>
                        <a:buNone/>
                      </a:pPr>
                      <a:br>
                        <a:rPr lang="en-US" sz="2000" u="none" strike="noStrike" cap="none">
                          <a:latin typeface="Trebuchet MS"/>
                          <a:ea typeface="Trebuchet MS"/>
                          <a:cs typeface="Trebuchet MS"/>
                          <a:sym typeface="Trebuchet MS"/>
                        </a:rPr>
                      </a:br>
                      <a:r>
                        <a:rPr lang="en-US" sz="2000" u="none" strike="noStrike" cap="none">
                          <a:latin typeface="Trebuchet MS"/>
                          <a:ea typeface="Trebuchet MS"/>
                          <a:cs typeface="Trebuchet MS"/>
                          <a:sym typeface="Trebuchet MS"/>
                        </a:rPr>
                        <a:t>             </a:t>
                      </a:r>
                      <a:r>
                        <a:rPr lang="en-US" sz="1800" i="0" u="none" strike="noStrike" cap="none">
                          <a:solidFill>
                            <a:srgbClr val="000000"/>
                          </a:solidFill>
                          <a:latin typeface="Trebuchet MS"/>
                          <a:ea typeface="Trebuchet MS"/>
                          <a:cs typeface="Trebuchet MS"/>
                          <a:sym typeface="Trebuchet MS"/>
                        </a:rPr>
                        <a:t>                  </a:t>
                      </a:r>
                      <a:endParaRPr sz="1800" u="none" strike="noStrike" cap="none">
                        <a:latin typeface="Trebuchet MS"/>
                        <a:ea typeface="Trebuchet MS"/>
                        <a:cs typeface="Trebuchet MS"/>
                        <a:sym typeface="Trebuchet MS"/>
                      </a:endParaRPr>
                    </a:p>
                    <a:p>
                      <a:pPr marL="0" marR="0" lvl="0" indent="0" algn="ctr" rtl="0">
                        <a:lnSpc>
                          <a:spcPct val="100000"/>
                        </a:lnSpc>
                        <a:spcBef>
                          <a:spcPts val="0"/>
                        </a:spcBef>
                        <a:spcAft>
                          <a:spcPts val="0"/>
                        </a:spcAft>
                        <a:buClr>
                          <a:srgbClr val="000000"/>
                        </a:buClr>
                        <a:buSzPts val="2000"/>
                        <a:buFont typeface="Trebuchet MS"/>
                        <a:buNone/>
                      </a:pPr>
                      <a:r>
                        <a:rPr lang="en-US" sz="2000" b="1" i="0" u="none" strike="noStrike" cap="none">
                          <a:solidFill>
                            <a:srgbClr val="000000"/>
                          </a:solidFill>
                          <a:latin typeface="Trebuchet MS"/>
                          <a:ea typeface="Trebuchet MS"/>
                          <a:cs typeface="Trebuchet MS"/>
                          <a:sym typeface="Trebuchet MS"/>
                        </a:rPr>
                        <a:t>Audrey Field </a:t>
                      </a:r>
                      <a:r>
                        <a:rPr lang="en-US" sz="2000" b="1" i="1" u="none" strike="noStrike" cap="none">
                          <a:solidFill>
                            <a:srgbClr val="000000"/>
                          </a:solidFill>
                          <a:latin typeface="Trebuchet MS"/>
                          <a:ea typeface="Trebuchet MS"/>
                          <a:cs typeface="Trebuchet MS"/>
                          <a:sym typeface="Trebuchet MS"/>
                        </a:rPr>
                        <a:t>(She/her)</a:t>
                      </a:r>
                      <a:endParaRPr sz="2000" b="1" i="1" u="none" strike="noStrike" cap="none">
                        <a:solidFill>
                          <a:srgbClr val="000000"/>
                        </a:solidFill>
                        <a:latin typeface="Trebuchet MS"/>
                        <a:ea typeface="Trebuchet MS"/>
                        <a:cs typeface="Trebuchet MS"/>
                        <a:sym typeface="Trebuchet MS"/>
                      </a:endParaRPr>
                    </a:p>
                    <a:p>
                      <a:pPr marL="0" marR="0" lvl="0" indent="0" algn="ctr" rtl="0">
                        <a:lnSpc>
                          <a:spcPct val="100000"/>
                        </a:lnSpc>
                        <a:spcBef>
                          <a:spcPts val="0"/>
                        </a:spcBef>
                        <a:spcAft>
                          <a:spcPts val="0"/>
                        </a:spcAft>
                        <a:buClr>
                          <a:schemeClr val="dk1"/>
                        </a:buClr>
                        <a:buSzPts val="2000"/>
                        <a:buFont typeface="Trebuchet MS"/>
                        <a:buNone/>
                      </a:pPr>
                      <a:r>
                        <a:rPr lang="en-US" sz="2000" u="none" strike="noStrike" cap="none">
                          <a:latin typeface="Trebuchet MS"/>
                          <a:ea typeface="Trebuchet MS"/>
                          <a:cs typeface="Trebuchet MS"/>
                          <a:sym typeface="Trebuchet MS"/>
                        </a:rPr>
                        <a:t>Financial Assistance Manager  </a:t>
                      </a:r>
                      <a:endParaRPr sz="2000" b="1" i="1" u="none" strike="noStrike" cap="none">
                        <a:latin typeface="Trebuchet MS"/>
                        <a:ea typeface="Trebuchet MS"/>
                        <a:cs typeface="Trebuchet MS"/>
                        <a:sym typeface="Trebuchet MS"/>
                      </a:endParaRPr>
                    </a:p>
                    <a:p>
                      <a:pPr marL="0" marR="0" lvl="0" indent="0" algn="ctr" rtl="0">
                        <a:lnSpc>
                          <a:spcPct val="100000"/>
                        </a:lnSpc>
                        <a:spcBef>
                          <a:spcPts val="0"/>
                        </a:spcBef>
                        <a:spcAft>
                          <a:spcPts val="0"/>
                        </a:spcAft>
                        <a:buClr>
                          <a:srgbClr val="000000"/>
                        </a:buClr>
                        <a:buSzPts val="2000"/>
                        <a:buFont typeface="Trebuchet MS"/>
                        <a:buNone/>
                      </a:pPr>
                      <a:r>
                        <a:rPr lang="en-US" sz="2000" b="0" i="0" u="none" strike="noStrike" cap="none">
                          <a:solidFill>
                            <a:srgbClr val="000000"/>
                          </a:solidFill>
                          <a:latin typeface="Trebuchet MS"/>
                          <a:ea typeface="Trebuchet MS"/>
                          <a:cs typeface="Trebuchet MS"/>
                          <a:sym typeface="Trebuchet MS"/>
                        </a:rPr>
                        <a:t>303-864-7897</a:t>
                      </a:r>
                      <a:endParaRPr sz="2000" u="none" strike="noStrike" cap="none">
                        <a:latin typeface="Trebuchet MS"/>
                        <a:ea typeface="Trebuchet MS"/>
                        <a:cs typeface="Trebuchet MS"/>
                        <a:sym typeface="Trebuchet MS"/>
                      </a:endParaRPr>
                    </a:p>
                    <a:p>
                      <a:pPr marL="0" marR="0" lvl="0" indent="0" algn="ctr" rtl="0">
                        <a:lnSpc>
                          <a:spcPct val="100000"/>
                        </a:lnSpc>
                        <a:spcBef>
                          <a:spcPts val="0"/>
                        </a:spcBef>
                        <a:spcAft>
                          <a:spcPts val="0"/>
                        </a:spcAft>
                        <a:buClr>
                          <a:srgbClr val="0000FF"/>
                        </a:buClr>
                        <a:buSzPts val="2000"/>
                        <a:buFont typeface="Trebuchet MS"/>
                        <a:buNone/>
                      </a:pPr>
                      <a:r>
                        <a:rPr lang="en-US" sz="2000" b="0" i="0" u="sng" strike="noStrike" cap="none">
                          <a:solidFill>
                            <a:srgbClr val="0000FF"/>
                          </a:solidFill>
                          <a:latin typeface="Trebuchet MS"/>
                          <a:ea typeface="Trebuchet MS"/>
                          <a:cs typeface="Trebuchet MS"/>
                          <a:sym typeface="Trebuchet MS"/>
                          <a:hlinkClick r:id="rId4">
                            <a:extLst>
                              <a:ext uri="{A12FA001-AC4F-418D-AE19-62706E023703}">
                                <ahyp:hlinkClr xmlns:ahyp="http://schemas.microsoft.com/office/drawing/2018/hyperlinkcolor" val="tx"/>
                              </a:ext>
                            </a:extLst>
                          </a:hlinkClick>
                        </a:rPr>
                        <a:t>Audrey.Field@state.co.us</a:t>
                      </a:r>
                      <a:endParaRPr sz="2000" u="none" strike="noStrike" cap="none">
                        <a:latin typeface="Trebuchet MS"/>
                        <a:ea typeface="Trebuchet MS"/>
                        <a:cs typeface="Trebuchet MS"/>
                        <a:sym typeface="Trebuchet MS"/>
                      </a:endParaRPr>
                    </a:p>
                    <a:p>
                      <a:pPr marL="0" marR="0" lvl="0" indent="0" algn="ctr" rtl="0">
                        <a:lnSpc>
                          <a:spcPct val="100000"/>
                        </a:lnSpc>
                        <a:spcBef>
                          <a:spcPts val="0"/>
                        </a:spcBef>
                        <a:spcAft>
                          <a:spcPts val="0"/>
                        </a:spcAft>
                        <a:buClr>
                          <a:srgbClr val="000000"/>
                        </a:buClr>
                        <a:buSzPts val="2000"/>
                        <a:buFont typeface="Trebuchet MS"/>
                        <a:buNone/>
                      </a:pPr>
                      <a:endParaRPr sz="2000" u="none" strike="noStrike" cap="none">
                        <a:latin typeface="Trebuchet MS"/>
                        <a:ea typeface="Trebuchet MS"/>
                        <a:cs typeface="Trebuchet MS"/>
                        <a:sym typeface="Trebuchet MS"/>
                      </a:endParaRPr>
                    </a:p>
                    <a:p>
                      <a:pPr marL="0" marR="0" lvl="0" indent="0" algn="ctr" rtl="0">
                        <a:lnSpc>
                          <a:spcPct val="100000"/>
                        </a:lnSpc>
                        <a:spcBef>
                          <a:spcPts val="0"/>
                        </a:spcBef>
                        <a:spcAft>
                          <a:spcPts val="0"/>
                        </a:spcAft>
                        <a:buClr>
                          <a:srgbClr val="000000"/>
                        </a:buClr>
                        <a:buSzPts val="2000"/>
                        <a:buFont typeface="Trebuchet MS"/>
                        <a:buNone/>
                      </a:pPr>
                      <a:endParaRPr sz="2000" u="none" strike="noStrike" cap="none">
                        <a:latin typeface="Trebuchet MS"/>
                        <a:ea typeface="Trebuchet MS"/>
                        <a:cs typeface="Trebuchet MS"/>
                        <a:sym typeface="Trebuchet MS"/>
                      </a:endParaRPr>
                    </a:p>
                    <a:p>
                      <a:pPr marL="0" marR="0" lvl="0" indent="0" algn="ctr" rtl="0">
                        <a:lnSpc>
                          <a:spcPct val="100000"/>
                        </a:lnSpc>
                        <a:spcBef>
                          <a:spcPts val="0"/>
                        </a:spcBef>
                        <a:spcAft>
                          <a:spcPts val="0"/>
                        </a:spcAft>
                        <a:buClr>
                          <a:srgbClr val="000000"/>
                        </a:buClr>
                        <a:buSzPts val="2000"/>
                        <a:buFont typeface="Trebuchet MS"/>
                        <a:buNone/>
                      </a:pPr>
                      <a:r>
                        <a:rPr lang="en-US" sz="2000" b="1" i="0" u="none" strike="noStrike" cap="none">
                          <a:solidFill>
                            <a:srgbClr val="000000"/>
                          </a:solidFill>
                          <a:latin typeface="Trebuchet MS"/>
                          <a:ea typeface="Trebuchet MS"/>
                          <a:cs typeface="Trebuchet MS"/>
                          <a:sym typeface="Trebuchet MS"/>
                        </a:rPr>
                        <a:t>Becky Saad </a:t>
                      </a:r>
                      <a:r>
                        <a:rPr lang="en-US" sz="2000" b="1" i="1" u="none" strike="noStrike" cap="none">
                          <a:solidFill>
                            <a:srgbClr val="000000"/>
                          </a:solidFill>
                          <a:latin typeface="Trebuchet MS"/>
                          <a:ea typeface="Trebuchet MS"/>
                          <a:cs typeface="Trebuchet MS"/>
                          <a:sym typeface="Trebuchet MS"/>
                        </a:rPr>
                        <a:t>(She/ her)</a:t>
                      </a:r>
                      <a:br>
                        <a:rPr lang="en-US" sz="2000" u="none" strike="noStrike" cap="none">
                          <a:latin typeface="Trebuchet MS"/>
                          <a:ea typeface="Trebuchet MS"/>
                          <a:cs typeface="Trebuchet MS"/>
                          <a:sym typeface="Trebuchet MS"/>
                        </a:rPr>
                      </a:br>
                      <a:r>
                        <a:rPr lang="en-US" sz="2000" u="none" strike="noStrike" cap="none">
                          <a:latin typeface="Trebuchet MS"/>
                          <a:ea typeface="Trebuchet MS"/>
                          <a:cs typeface="Trebuchet MS"/>
                          <a:sym typeface="Trebuchet MS"/>
                        </a:rPr>
                        <a:t>Program Coordinator</a:t>
                      </a:r>
                      <a:endParaRPr sz="2000" u="none" strike="noStrike" cap="none">
                        <a:latin typeface="Trebuchet MS"/>
                        <a:ea typeface="Trebuchet MS"/>
                        <a:cs typeface="Trebuchet MS"/>
                        <a:sym typeface="Trebuchet MS"/>
                      </a:endParaRPr>
                    </a:p>
                    <a:p>
                      <a:pPr marL="0" marR="0" lvl="0" indent="0" algn="ctr" rtl="0">
                        <a:lnSpc>
                          <a:spcPct val="100000"/>
                        </a:lnSpc>
                        <a:spcBef>
                          <a:spcPts val="0"/>
                        </a:spcBef>
                        <a:spcAft>
                          <a:spcPts val="0"/>
                        </a:spcAft>
                        <a:buClr>
                          <a:srgbClr val="000000"/>
                        </a:buClr>
                        <a:buSzPts val="2000"/>
                        <a:buFont typeface="Trebuchet MS"/>
                        <a:buNone/>
                      </a:pPr>
                      <a:r>
                        <a:rPr lang="en-US" sz="2000" b="0" i="0" u="none" strike="noStrike" cap="none">
                          <a:solidFill>
                            <a:srgbClr val="000000"/>
                          </a:solidFill>
                          <a:latin typeface="Trebuchet MS"/>
                          <a:ea typeface="Trebuchet MS"/>
                          <a:cs typeface="Trebuchet MS"/>
                          <a:sym typeface="Trebuchet MS"/>
                        </a:rPr>
                        <a:t>303-864-7894</a:t>
                      </a:r>
                      <a:endParaRPr sz="2000" u="none" strike="noStrike" cap="none">
                        <a:latin typeface="Trebuchet MS"/>
                        <a:ea typeface="Trebuchet MS"/>
                        <a:cs typeface="Trebuchet MS"/>
                        <a:sym typeface="Trebuchet MS"/>
                      </a:endParaRPr>
                    </a:p>
                    <a:p>
                      <a:pPr marL="0" marR="0" lvl="0" indent="0" algn="ctr" rtl="0">
                        <a:lnSpc>
                          <a:spcPct val="100000"/>
                        </a:lnSpc>
                        <a:spcBef>
                          <a:spcPts val="0"/>
                        </a:spcBef>
                        <a:spcAft>
                          <a:spcPts val="0"/>
                        </a:spcAft>
                        <a:buClr>
                          <a:srgbClr val="0000FF"/>
                        </a:buClr>
                        <a:buSzPts val="2000"/>
                        <a:buFont typeface="Trebuchet MS"/>
                        <a:buNone/>
                      </a:pPr>
                      <a:r>
                        <a:rPr lang="en-US" sz="2000" b="0" i="0" u="sng" strike="noStrike" cap="none">
                          <a:solidFill>
                            <a:srgbClr val="0000FF"/>
                          </a:solidFill>
                          <a:latin typeface="Trebuchet MS"/>
                          <a:ea typeface="Trebuchet MS"/>
                          <a:cs typeface="Trebuchet MS"/>
                          <a:sym typeface="Trebuchet MS"/>
                          <a:hlinkClick r:id="rId5">
                            <a:extLst>
                              <a:ext uri="{A12FA001-AC4F-418D-AE19-62706E023703}">
                                <ahyp:hlinkClr xmlns:ahyp="http://schemas.microsoft.com/office/drawing/2018/hyperlinkcolor" val="tx"/>
                              </a:ext>
                            </a:extLst>
                          </a:hlinkClick>
                        </a:rPr>
                        <a:t>Becky.Saad@state.co.us</a:t>
                      </a:r>
                      <a:endParaRPr sz="2000" u="none" strike="noStrike" cap="none">
                        <a:latin typeface="Trebuchet MS"/>
                        <a:ea typeface="Trebuchet MS"/>
                        <a:cs typeface="Trebuchet MS"/>
                        <a:sym typeface="Trebuchet MS"/>
                      </a:endParaRPr>
                    </a:p>
                    <a:p>
                      <a:pPr marL="0" marR="0" lvl="0" indent="0" algn="l" rtl="0">
                        <a:lnSpc>
                          <a:spcPct val="100000"/>
                        </a:lnSpc>
                        <a:spcBef>
                          <a:spcPts val="0"/>
                        </a:spcBef>
                        <a:spcAft>
                          <a:spcPts val="0"/>
                        </a:spcAft>
                        <a:buClr>
                          <a:schemeClr val="dk1"/>
                        </a:buClr>
                        <a:buSzPts val="2000"/>
                        <a:buFont typeface="Trebuchet MS"/>
                        <a:buNone/>
                      </a:pPr>
                      <a:br>
                        <a:rPr lang="en-US" sz="2000" u="none" strike="noStrike" cap="none">
                          <a:latin typeface="Trebuchet MS"/>
                          <a:ea typeface="Trebuchet MS"/>
                          <a:cs typeface="Trebuchet MS"/>
                          <a:sym typeface="Trebuchet MS"/>
                        </a:rPr>
                      </a:br>
                      <a:br>
                        <a:rPr lang="en-US" sz="2000" u="none" strike="noStrike" cap="none">
                          <a:latin typeface="Trebuchet MS"/>
                          <a:ea typeface="Trebuchet MS"/>
                          <a:cs typeface="Trebuchet MS"/>
                          <a:sym typeface="Trebuchet MS"/>
                        </a:rPr>
                      </a:br>
                      <a:endParaRPr sz="2000" u="none" strike="noStrike" cap="none">
                        <a:latin typeface="Trebuchet MS"/>
                        <a:ea typeface="Trebuchet MS"/>
                        <a:cs typeface="Trebuchet MS"/>
                        <a:sym typeface="Trebuchet MS"/>
                      </a:endParaRPr>
                    </a:p>
                  </a:txBody>
                  <a:tcPr marL="57250" marR="57250" marT="57250" marB="5725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000"/>
                        <a:buFont typeface="Trebuchet MS"/>
                        <a:buNone/>
                      </a:pPr>
                      <a:r>
                        <a:rPr lang="en-US" sz="2000" b="1" i="0" u="none" strike="noStrike" cap="none">
                          <a:solidFill>
                            <a:srgbClr val="000000"/>
                          </a:solidFill>
                          <a:latin typeface="Trebuchet MS"/>
                          <a:ea typeface="Trebuchet MS"/>
                          <a:cs typeface="Trebuchet MS"/>
                          <a:sym typeface="Trebuchet MS"/>
                        </a:rPr>
                        <a:t>Colorado Community Action Association</a:t>
                      </a:r>
                      <a:endParaRPr sz="2000" u="none" strike="noStrike" cap="none">
                        <a:latin typeface="Trebuchet MS"/>
                        <a:ea typeface="Trebuchet MS"/>
                        <a:cs typeface="Trebuchet MS"/>
                        <a:sym typeface="Trebuchet MS"/>
                      </a:endParaRPr>
                    </a:p>
                    <a:p>
                      <a:pPr marL="0" marR="0" lvl="0" indent="0" algn="ctr" rtl="0">
                        <a:lnSpc>
                          <a:spcPct val="100000"/>
                        </a:lnSpc>
                        <a:spcBef>
                          <a:spcPts val="0"/>
                        </a:spcBef>
                        <a:spcAft>
                          <a:spcPts val="0"/>
                        </a:spcAft>
                        <a:buClr>
                          <a:schemeClr val="dk1"/>
                        </a:buClr>
                        <a:buSzPts val="2000"/>
                        <a:buFont typeface="Trebuchet MS"/>
                        <a:buNone/>
                      </a:pPr>
                      <a:br>
                        <a:rPr lang="en-US" sz="2000" u="none" strike="noStrike" cap="none">
                          <a:latin typeface="Trebuchet MS"/>
                          <a:ea typeface="Trebuchet MS"/>
                          <a:cs typeface="Trebuchet MS"/>
                          <a:sym typeface="Trebuchet MS"/>
                        </a:rPr>
                      </a:br>
                      <a:r>
                        <a:rPr lang="en-US" sz="2000" b="0" i="0" u="sng" strike="noStrike" cap="none">
                          <a:solidFill>
                            <a:srgbClr val="0000FF"/>
                          </a:solidFill>
                          <a:latin typeface="Trebuchet MS"/>
                          <a:ea typeface="Trebuchet MS"/>
                          <a:cs typeface="Trebuchet MS"/>
                          <a:sym typeface="Trebuchet MS"/>
                          <a:hlinkClick r:id="rId6">
                            <a:extLst>
                              <a:ext uri="{A12FA001-AC4F-418D-AE19-62706E023703}">
                                <ahyp:hlinkClr xmlns:ahyp="http://schemas.microsoft.com/office/drawing/2018/hyperlinkcolor" val="tx"/>
                              </a:ext>
                            </a:extLst>
                          </a:hlinkClick>
                        </a:rPr>
                        <a:t>www.coloradocommunityaction.org</a:t>
                      </a:r>
                      <a:endParaRPr sz="2000" u="none" strike="noStrike" cap="none">
                        <a:latin typeface="Trebuchet MS"/>
                        <a:ea typeface="Trebuchet MS"/>
                        <a:cs typeface="Trebuchet MS"/>
                        <a:sym typeface="Trebuchet MS"/>
                      </a:endParaRPr>
                    </a:p>
                    <a:p>
                      <a:pPr marL="0" marR="0" lvl="0" indent="0" algn="ctr" rtl="0">
                        <a:lnSpc>
                          <a:spcPct val="100000"/>
                        </a:lnSpc>
                        <a:spcBef>
                          <a:spcPts val="0"/>
                        </a:spcBef>
                        <a:spcAft>
                          <a:spcPts val="0"/>
                        </a:spcAft>
                        <a:buClr>
                          <a:schemeClr val="dk1"/>
                        </a:buClr>
                        <a:buSzPts val="2000"/>
                        <a:buFont typeface="Trebuchet MS"/>
                        <a:buNone/>
                      </a:pPr>
                      <a:br>
                        <a:rPr lang="en-US" sz="2000" u="none" strike="noStrike" cap="none">
                          <a:latin typeface="Trebuchet MS"/>
                          <a:ea typeface="Trebuchet MS"/>
                          <a:cs typeface="Trebuchet MS"/>
                          <a:sym typeface="Trebuchet MS"/>
                        </a:rPr>
                      </a:br>
                      <a:r>
                        <a:rPr lang="en-US" sz="2000" b="1" i="0" u="none" strike="noStrike" cap="none">
                          <a:solidFill>
                            <a:srgbClr val="222222"/>
                          </a:solidFill>
                          <a:latin typeface="Trebuchet MS"/>
                          <a:ea typeface="Trebuchet MS"/>
                          <a:cs typeface="Trebuchet MS"/>
                          <a:sym typeface="Trebuchet MS"/>
                        </a:rPr>
                        <a:t>Josiah Masingale (he/him)</a:t>
                      </a:r>
                      <a:endParaRPr sz="2000" u="none" strike="noStrike" cap="none">
                        <a:latin typeface="Trebuchet MS"/>
                        <a:ea typeface="Trebuchet MS"/>
                        <a:cs typeface="Trebuchet MS"/>
                        <a:sym typeface="Trebuchet MS"/>
                      </a:endParaRPr>
                    </a:p>
                    <a:p>
                      <a:pPr marL="0" marR="0" lvl="0" indent="0" algn="ctr" rtl="0">
                        <a:lnSpc>
                          <a:spcPct val="100000"/>
                        </a:lnSpc>
                        <a:spcBef>
                          <a:spcPts val="0"/>
                        </a:spcBef>
                        <a:spcAft>
                          <a:spcPts val="0"/>
                        </a:spcAft>
                        <a:buClr>
                          <a:srgbClr val="222222"/>
                        </a:buClr>
                        <a:buSzPts val="2000"/>
                        <a:buFont typeface="Trebuchet MS"/>
                        <a:buNone/>
                      </a:pPr>
                      <a:r>
                        <a:rPr lang="en-US" sz="2000" b="0" i="0" u="none" strike="noStrike" cap="none">
                          <a:solidFill>
                            <a:srgbClr val="222222"/>
                          </a:solidFill>
                          <a:latin typeface="Trebuchet MS"/>
                          <a:ea typeface="Trebuchet MS"/>
                          <a:cs typeface="Trebuchet MS"/>
                          <a:sym typeface="Trebuchet MS"/>
                        </a:rPr>
                        <a:t>303-949-9934 ext 801</a:t>
                      </a:r>
                      <a:endParaRPr sz="2000" u="none" strike="noStrike" cap="none">
                        <a:latin typeface="Trebuchet MS"/>
                        <a:ea typeface="Trebuchet MS"/>
                        <a:cs typeface="Trebuchet MS"/>
                        <a:sym typeface="Trebuchet MS"/>
                      </a:endParaRPr>
                    </a:p>
                    <a:p>
                      <a:pPr marL="0" marR="0" lvl="0" indent="0" algn="ctr" rtl="0">
                        <a:lnSpc>
                          <a:spcPct val="100000"/>
                        </a:lnSpc>
                        <a:spcBef>
                          <a:spcPts val="0"/>
                        </a:spcBef>
                        <a:spcAft>
                          <a:spcPts val="0"/>
                        </a:spcAft>
                        <a:buClr>
                          <a:srgbClr val="0000FF"/>
                        </a:buClr>
                        <a:buSzPts val="2000"/>
                        <a:buFont typeface="Trebuchet MS"/>
                        <a:buNone/>
                      </a:pPr>
                      <a:r>
                        <a:rPr lang="en-US" sz="2000" b="0" i="0" u="sng" strike="noStrike" cap="none">
                          <a:solidFill>
                            <a:srgbClr val="0000FF"/>
                          </a:solidFill>
                          <a:latin typeface="Trebuchet MS"/>
                          <a:ea typeface="Trebuchet MS"/>
                          <a:cs typeface="Trebuchet MS"/>
                          <a:sym typeface="Trebuchet MS"/>
                          <a:hlinkClick r:id="rId7">
                            <a:extLst>
                              <a:ext uri="{A12FA001-AC4F-418D-AE19-62706E023703}">
                                <ahyp:hlinkClr xmlns:ahyp="http://schemas.microsoft.com/office/drawing/2018/hyperlinkcolor" val="tx"/>
                              </a:ext>
                            </a:extLst>
                          </a:hlinkClick>
                        </a:rPr>
                        <a:t>josiah@coloradocommunityaction.org</a:t>
                      </a:r>
                      <a:endParaRPr sz="2000" u="none" strike="noStrike" cap="none">
                        <a:latin typeface="Trebuchet MS"/>
                        <a:ea typeface="Trebuchet MS"/>
                        <a:cs typeface="Trebuchet MS"/>
                        <a:sym typeface="Trebuchet MS"/>
                      </a:endParaRPr>
                    </a:p>
                    <a:p>
                      <a:pPr marL="0" marR="0" lvl="0" indent="0" algn="ctr" rtl="0">
                        <a:lnSpc>
                          <a:spcPct val="100000"/>
                        </a:lnSpc>
                        <a:spcBef>
                          <a:spcPts val="0"/>
                        </a:spcBef>
                        <a:spcAft>
                          <a:spcPts val="0"/>
                        </a:spcAft>
                        <a:buClr>
                          <a:schemeClr val="dk1"/>
                        </a:buClr>
                        <a:buSzPts val="2000"/>
                        <a:buFont typeface="Trebuchet MS"/>
                        <a:buNone/>
                      </a:pPr>
                      <a:br>
                        <a:rPr lang="en-US" sz="2000" u="none" strike="noStrike" cap="none">
                          <a:latin typeface="Trebuchet MS"/>
                          <a:ea typeface="Trebuchet MS"/>
                          <a:cs typeface="Trebuchet MS"/>
                          <a:sym typeface="Trebuchet MS"/>
                        </a:rPr>
                      </a:br>
                      <a:r>
                        <a:rPr lang="en-US" sz="2000" b="1" i="0" u="none" strike="noStrike" cap="none">
                          <a:solidFill>
                            <a:srgbClr val="222222"/>
                          </a:solidFill>
                          <a:latin typeface="Trebuchet MS"/>
                          <a:ea typeface="Trebuchet MS"/>
                          <a:cs typeface="Trebuchet MS"/>
                          <a:sym typeface="Trebuchet MS"/>
                        </a:rPr>
                        <a:t>Liz Espinoza (she/her)</a:t>
                      </a:r>
                      <a:endParaRPr sz="2000" u="none" strike="noStrike" cap="none">
                        <a:latin typeface="Trebuchet MS"/>
                        <a:ea typeface="Trebuchet MS"/>
                        <a:cs typeface="Trebuchet MS"/>
                        <a:sym typeface="Trebuchet MS"/>
                      </a:endParaRPr>
                    </a:p>
                    <a:p>
                      <a:pPr marL="0" marR="0" lvl="0" indent="0" algn="ctr" rtl="0">
                        <a:lnSpc>
                          <a:spcPct val="100000"/>
                        </a:lnSpc>
                        <a:spcBef>
                          <a:spcPts val="0"/>
                        </a:spcBef>
                        <a:spcAft>
                          <a:spcPts val="0"/>
                        </a:spcAft>
                        <a:buClr>
                          <a:srgbClr val="222222"/>
                        </a:buClr>
                        <a:buSzPts val="2000"/>
                        <a:buFont typeface="Trebuchet MS"/>
                        <a:buNone/>
                      </a:pPr>
                      <a:r>
                        <a:rPr lang="en-US" sz="2000" b="0" i="0" u="none" strike="noStrike" cap="none">
                          <a:solidFill>
                            <a:srgbClr val="222222"/>
                          </a:solidFill>
                          <a:latin typeface="Trebuchet MS"/>
                          <a:ea typeface="Trebuchet MS"/>
                          <a:cs typeface="Trebuchet MS"/>
                          <a:sym typeface="Trebuchet MS"/>
                        </a:rPr>
                        <a:t>303-949-9934 ext 803</a:t>
                      </a:r>
                      <a:endParaRPr sz="2000" u="none" strike="noStrike" cap="none">
                        <a:latin typeface="Trebuchet MS"/>
                        <a:ea typeface="Trebuchet MS"/>
                        <a:cs typeface="Trebuchet MS"/>
                        <a:sym typeface="Trebuchet MS"/>
                      </a:endParaRPr>
                    </a:p>
                    <a:p>
                      <a:pPr marL="0" marR="0" lvl="0" indent="0" algn="ctr" rtl="0">
                        <a:lnSpc>
                          <a:spcPct val="100000"/>
                        </a:lnSpc>
                        <a:spcBef>
                          <a:spcPts val="0"/>
                        </a:spcBef>
                        <a:spcAft>
                          <a:spcPts val="0"/>
                        </a:spcAft>
                        <a:buClr>
                          <a:srgbClr val="0000FF"/>
                        </a:buClr>
                        <a:buSzPts val="2000"/>
                        <a:buFont typeface="Trebuchet MS"/>
                        <a:buNone/>
                      </a:pPr>
                      <a:r>
                        <a:rPr lang="en-US" sz="2000" b="0" i="0" u="sng" strike="noStrike" cap="none">
                          <a:solidFill>
                            <a:srgbClr val="0000FF"/>
                          </a:solidFill>
                          <a:latin typeface="Trebuchet MS"/>
                          <a:ea typeface="Trebuchet MS"/>
                          <a:cs typeface="Trebuchet MS"/>
                          <a:sym typeface="Trebuchet MS"/>
                          <a:hlinkClick r:id="rId8">
                            <a:extLst>
                              <a:ext uri="{A12FA001-AC4F-418D-AE19-62706E023703}">
                                <ahyp:hlinkClr xmlns:ahyp="http://schemas.microsoft.com/office/drawing/2018/hyperlinkcolor" val="tx"/>
                              </a:ext>
                            </a:extLst>
                          </a:hlinkClick>
                        </a:rPr>
                        <a:t>liz@coloradocommunityaction.org</a:t>
                      </a:r>
                      <a:endParaRPr sz="2000" u="none" strike="noStrike" cap="none">
                        <a:latin typeface="Trebuchet MS"/>
                        <a:ea typeface="Trebuchet MS"/>
                        <a:cs typeface="Trebuchet MS"/>
                        <a:sym typeface="Trebuchet MS"/>
                      </a:endParaRPr>
                    </a:p>
                    <a:p>
                      <a:pPr marL="0" marR="0" lvl="0" indent="0" algn="ctr" rtl="0">
                        <a:lnSpc>
                          <a:spcPct val="100000"/>
                        </a:lnSpc>
                        <a:spcBef>
                          <a:spcPts val="0"/>
                        </a:spcBef>
                        <a:spcAft>
                          <a:spcPts val="0"/>
                        </a:spcAft>
                        <a:buClr>
                          <a:schemeClr val="dk1"/>
                        </a:buClr>
                        <a:buSzPts val="2000"/>
                        <a:buFont typeface="Trebuchet MS"/>
                        <a:buNone/>
                      </a:pPr>
                      <a:br>
                        <a:rPr lang="en-US" sz="2000" u="none" strike="noStrike" cap="none">
                          <a:latin typeface="Trebuchet MS"/>
                          <a:ea typeface="Trebuchet MS"/>
                          <a:cs typeface="Trebuchet MS"/>
                          <a:sym typeface="Trebuchet MS"/>
                        </a:rPr>
                      </a:br>
                      <a:r>
                        <a:rPr lang="en-US" sz="2000" b="1" i="0" u="none" strike="noStrike" cap="none">
                          <a:solidFill>
                            <a:srgbClr val="222222"/>
                          </a:solidFill>
                          <a:latin typeface="Trebuchet MS"/>
                          <a:ea typeface="Trebuchet MS"/>
                          <a:cs typeface="Trebuchet MS"/>
                          <a:sym typeface="Trebuchet MS"/>
                        </a:rPr>
                        <a:t>Jessica Roschen (she/her)</a:t>
                      </a:r>
                      <a:endParaRPr sz="2000" u="none" strike="noStrike" cap="none">
                        <a:latin typeface="Trebuchet MS"/>
                        <a:ea typeface="Trebuchet MS"/>
                        <a:cs typeface="Trebuchet MS"/>
                        <a:sym typeface="Trebuchet MS"/>
                      </a:endParaRPr>
                    </a:p>
                    <a:p>
                      <a:pPr marL="0" marR="0" lvl="0" indent="0" algn="ctr" rtl="0">
                        <a:lnSpc>
                          <a:spcPct val="100000"/>
                        </a:lnSpc>
                        <a:spcBef>
                          <a:spcPts val="0"/>
                        </a:spcBef>
                        <a:spcAft>
                          <a:spcPts val="0"/>
                        </a:spcAft>
                        <a:buClr>
                          <a:srgbClr val="222222"/>
                        </a:buClr>
                        <a:buSzPts val="2000"/>
                        <a:buFont typeface="Trebuchet MS"/>
                        <a:buNone/>
                      </a:pPr>
                      <a:r>
                        <a:rPr lang="en-US" sz="2000" b="0" i="0" u="none" strike="noStrike" cap="none">
                          <a:solidFill>
                            <a:srgbClr val="222222"/>
                          </a:solidFill>
                          <a:latin typeface="Trebuchet MS"/>
                          <a:ea typeface="Trebuchet MS"/>
                          <a:cs typeface="Trebuchet MS"/>
                          <a:sym typeface="Trebuchet MS"/>
                        </a:rPr>
                        <a:t>303-949-9934 ext 804</a:t>
                      </a:r>
                      <a:endParaRPr sz="2000" u="none" strike="noStrike" cap="none">
                        <a:latin typeface="Trebuchet MS"/>
                        <a:ea typeface="Trebuchet MS"/>
                        <a:cs typeface="Trebuchet MS"/>
                        <a:sym typeface="Trebuchet MS"/>
                      </a:endParaRPr>
                    </a:p>
                    <a:p>
                      <a:pPr marL="0" marR="0" lvl="0" indent="0" algn="ctr" rtl="0">
                        <a:lnSpc>
                          <a:spcPct val="100000"/>
                        </a:lnSpc>
                        <a:spcBef>
                          <a:spcPts val="0"/>
                        </a:spcBef>
                        <a:spcAft>
                          <a:spcPts val="0"/>
                        </a:spcAft>
                        <a:buClr>
                          <a:srgbClr val="0000FF"/>
                        </a:buClr>
                        <a:buSzPts val="2000"/>
                        <a:buFont typeface="Trebuchet MS"/>
                        <a:buNone/>
                      </a:pPr>
                      <a:r>
                        <a:rPr lang="en-US" sz="2000" b="0" i="0" u="sng" strike="noStrike" cap="none">
                          <a:solidFill>
                            <a:srgbClr val="0000FF"/>
                          </a:solidFill>
                          <a:latin typeface="Trebuchet MS"/>
                          <a:ea typeface="Trebuchet MS"/>
                          <a:cs typeface="Trebuchet MS"/>
                          <a:sym typeface="Trebuchet MS"/>
                          <a:hlinkClick r:id="rId9">
                            <a:extLst>
                              <a:ext uri="{A12FA001-AC4F-418D-AE19-62706E023703}">
                                <ahyp:hlinkClr xmlns:ahyp="http://schemas.microsoft.com/office/drawing/2018/hyperlinkcolor" val="tx"/>
                              </a:ext>
                            </a:extLst>
                          </a:hlinkClick>
                        </a:rPr>
                        <a:t>jessica@coloradocommunityaction.org</a:t>
                      </a:r>
                      <a:endParaRPr sz="2000" b="0" i="0" u="sng" strike="noStrike" cap="none">
                        <a:solidFill>
                          <a:srgbClr val="0000FF"/>
                        </a:solidFill>
                        <a:latin typeface="Trebuchet MS"/>
                        <a:ea typeface="Trebuchet MS"/>
                        <a:cs typeface="Trebuchet MS"/>
                        <a:sym typeface="Trebuchet MS"/>
                      </a:endParaRPr>
                    </a:p>
                    <a:p>
                      <a:pPr marL="0" marR="0" lvl="0" indent="0" algn="ctr" rtl="0">
                        <a:lnSpc>
                          <a:spcPct val="100000"/>
                        </a:lnSpc>
                        <a:spcBef>
                          <a:spcPts val="0"/>
                        </a:spcBef>
                        <a:spcAft>
                          <a:spcPts val="0"/>
                        </a:spcAft>
                        <a:buClr>
                          <a:schemeClr val="dk1"/>
                        </a:buClr>
                        <a:buSzPts val="2000"/>
                        <a:buFont typeface="Trebuchet MS"/>
                        <a:buNone/>
                      </a:pPr>
                      <a:endParaRPr sz="2000" b="1" i="0" u="none" strike="noStrike" cap="none">
                        <a:solidFill>
                          <a:srgbClr val="222222"/>
                        </a:solidFill>
                        <a:latin typeface="Trebuchet MS"/>
                        <a:ea typeface="Trebuchet MS"/>
                        <a:cs typeface="Trebuchet MS"/>
                        <a:sym typeface="Trebuchet MS"/>
                      </a:endParaRPr>
                    </a:p>
                    <a:p>
                      <a:pPr marL="0" marR="0" lvl="0" indent="0" algn="ctr" rtl="0">
                        <a:lnSpc>
                          <a:spcPct val="100000"/>
                        </a:lnSpc>
                        <a:spcBef>
                          <a:spcPts val="0"/>
                        </a:spcBef>
                        <a:spcAft>
                          <a:spcPts val="0"/>
                        </a:spcAft>
                        <a:buClr>
                          <a:srgbClr val="222222"/>
                        </a:buClr>
                        <a:buSzPts val="2000"/>
                        <a:buFont typeface="Trebuchet MS"/>
                        <a:buNone/>
                      </a:pPr>
                      <a:r>
                        <a:rPr lang="en-US" sz="2000" b="1" i="0" u="none" strike="noStrike" cap="none">
                          <a:solidFill>
                            <a:srgbClr val="222222"/>
                          </a:solidFill>
                          <a:latin typeface="Trebuchet MS"/>
                          <a:ea typeface="Trebuchet MS"/>
                          <a:cs typeface="Trebuchet MS"/>
                          <a:sym typeface="Trebuchet MS"/>
                        </a:rPr>
                        <a:t>Steven Panchenko (he/him)</a:t>
                      </a:r>
                      <a:endParaRPr sz="2000" u="none" strike="noStrike" cap="none">
                        <a:latin typeface="Trebuchet MS"/>
                        <a:ea typeface="Trebuchet MS"/>
                        <a:cs typeface="Trebuchet MS"/>
                        <a:sym typeface="Trebuchet MS"/>
                      </a:endParaRPr>
                    </a:p>
                    <a:p>
                      <a:pPr marL="0" marR="0" lvl="0" indent="0" algn="ctr" rtl="0">
                        <a:lnSpc>
                          <a:spcPct val="100000"/>
                        </a:lnSpc>
                        <a:spcBef>
                          <a:spcPts val="0"/>
                        </a:spcBef>
                        <a:spcAft>
                          <a:spcPts val="0"/>
                        </a:spcAft>
                        <a:buClr>
                          <a:srgbClr val="0000FF"/>
                        </a:buClr>
                        <a:buSzPts val="2000"/>
                        <a:buFont typeface="Trebuchet MS"/>
                        <a:buNone/>
                      </a:pPr>
                      <a:r>
                        <a:rPr lang="en-US" sz="2000" b="0" i="0" u="sng" strike="noStrike" cap="none">
                          <a:solidFill>
                            <a:srgbClr val="0000FF"/>
                          </a:solidFill>
                          <a:latin typeface="Trebuchet MS"/>
                          <a:ea typeface="Trebuchet MS"/>
                          <a:cs typeface="Trebuchet MS"/>
                          <a:sym typeface="Trebuchet MS"/>
                          <a:hlinkClick r:id="rId10">
                            <a:extLst>
                              <a:ext uri="{A12FA001-AC4F-418D-AE19-62706E023703}">
                                <ahyp:hlinkClr xmlns:ahyp="http://schemas.microsoft.com/office/drawing/2018/hyperlinkcolor" val="tx"/>
                              </a:ext>
                            </a:extLst>
                          </a:hlinkClick>
                        </a:rPr>
                        <a:t>steven@coloradocommunityaction.org</a:t>
                      </a:r>
                      <a:endParaRPr sz="2000" u="none" strike="noStrike" cap="none">
                        <a:latin typeface="Trebuchet MS"/>
                        <a:ea typeface="Trebuchet MS"/>
                        <a:cs typeface="Trebuchet MS"/>
                        <a:sym typeface="Trebuchet MS"/>
                      </a:endParaRPr>
                    </a:p>
                    <a:p>
                      <a:pPr marL="0" marR="0" lvl="0" indent="0" algn="ctr" rtl="0">
                        <a:lnSpc>
                          <a:spcPct val="100000"/>
                        </a:lnSpc>
                        <a:spcBef>
                          <a:spcPts val="0"/>
                        </a:spcBef>
                        <a:spcAft>
                          <a:spcPts val="0"/>
                        </a:spcAft>
                        <a:buClr>
                          <a:schemeClr val="dk1"/>
                        </a:buClr>
                        <a:buSzPts val="2000"/>
                        <a:buFont typeface="Trebuchet MS"/>
                        <a:buNone/>
                      </a:pPr>
                      <a:endParaRPr sz="2000" u="none" strike="noStrike" cap="none">
                        <a:latin typeface="Trebuchet MS"/>
                        <a:ea typeface="Trebuchet MS"/>
                        <a:cs typeface="Trebuchet MS"/>
                        <a:sym typeface="Trebuchet MS"/>
                      </a:endParaRPr>
                    </a:p>
                    <a:p>
                      <a:pPr marL="0" marR="0" lvl="0" indent="0" algn="l" rtl="0">
                        <a:lnSpc>
                          <a:spcPct val="100000"/>
                        </a:lnSpc>
                        <a:spcBef>
                          <a:spcPts val="0"/>
                        </a:spcBef>
                        <a:spcAft>
                          <a:spcPts val="0"/>
                        </a:spcAft>
                        <a:buClr>
                          <a:schemeClr val="dk1"/>
                        </a:buClr>
                        <a:buSzPts val="2000"/>
                        <a:buFont typeface="Trebuchet MS"/>
                        <a:buNone/>
                      </a:pPr>
                      <a:br>
                        <a:rPr lang="en-US" sz="2000" u="none" strike="noStrike" cap="none">
                          <a:latin typeface="Trebuchet MS"/>
                          <a:ea typeface="Trebuchet MS"/>
                          <a:cs typeface="Trebuchet MS"/>
                          <a:sym typeface="Trebuchet MS"/>
                        </a:rPr>
                      </a:br>
                      <a:br>
                        <a:rPr lang="en-US" sz="2000" u="none" strike="noStrike" cap="none">
                          <a:latin typeface="Trebuchet MS"/>
                          <a:ea typeface="Trebuchet MS"/>
                          <a:cs typeface="Trebuchet MS"/>
                          <a:sym typeface="Trebuchet MS"/>
                        </a:rPr>
                      </a:br>
                      <a:endParaRPr sz="2000" u="none" strike="noStrike" cap="none">
                        <a:latin typeface="Trebuchet MS"/>
                        <a:ea typeface="Trebuchet MS"/>
                        <a:cs typeface="Trebuchet MS"/>
                        <a:sym typeface="Trebuchet MS"/>
                      </a:endParaRPr>
                    </a:p>
                  </a:txBody>
                  <a:tcPr marL="57250" marR="57250" marT="57250" marB="5725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pic>
        <p:nvPicPr>
          <p:cNvPr id="1408" name="Google Shape;1408;p61"/>
          <p:cNvPicPr preferRelativeResize="0"/>
          <p:nvPr/>
        </p:nvPicPr>
        <p:blipFill rotWithShape="1">
          <a:blip r:embed="rId11">
            <a:alphaModFix/>
          </a:blip>
          <a:srcRect/>
          <a:stretch/>
        </p:blipFill>
        <p:spPr>
          <a:xfrm>
            <a:off x="1168400" y="355337"/>
            <a:ext cx="4876800" cy="1084344"/>
          </a:xfrm>
          <a:prstGeom prst="rect">
            <a:avLst/>
          </a:prstGeom>
          <a:noFill/>
          <a:ln>
            <a:noFill/>
          </a:ln>
        </p:spPr>
      </p:pic>
      <p:pic>
        <p:nvPicPr>
          <p:cNvPr id="1409" name="Google Shape;1409;p61"/>
          <p:cNvPicPr preferRelativeResize="0"/>
          <p:nvPr/>
        </p:nvPicPr>
        <p:blipFill rotWithShape="1">
          <a:blip r:embed="rId12">
            <a:alphaModFix/>
          </a:blip>
          <a:srcRect/>
          <a:stretch/>
        </p:blipFill>
        <p:spPr>
          <a:xfrm>
            <a:off x="8255000" y="164963"/>
            <a:ext cx="2286000" cy="1274717"/>
          </a:xfrm>
          <a:prstGeom prst="rect">
            <a:avLst/>
          </a:prstGeom>
          <a:noFill/>
          <a:ln>
            <a:noFill/>
          </a:ln>
        </p:spPr>
      </p:pic>
      <p:sp>
        <p:nvSpPr>
          <p:cNvPr id="1410" name="Google Shape;1410;p61"/>
          <p:cNvSpPr txBox="1">
            <a:spLocks noGrp="1"/>
          </p:cNvSpPr>
          <p:nvPr>
            <p:ph type="sldNum" idx="12"/>
          </p:nvPr>
        </p:nvSpPr>
        <p:spPr>
          <a:xfrm>
            <a:off x="12169648" y="9007124"/>
            <a:ext cx="780300" cy="746700"/>
          </a:xfrm>
          <a:prstGeom prst="rect">
            <a:avLst/>
          </a:prstGeom>
          <a:noFill/>
          <a:ln>
            <a:noFill/>
          </a:ln>
        </p:spPr>
        <p:txBody>
          <a:bodyPr spcFirstLastPara="1" wrap="square" lIns="130025" tIns="130025" rIns="130025" bIns="130025" anchor="t" anchorCtr="0">
            <a:noAutofit/>
          </a:bodyPr>
          <a:lstStyle/>
          <a:p>
            <a:pPr marL="0" lvl="0" indent="0" algn="r" rtl="0">
              <a:lnSpc>
                <a:spcPct val="100000"/>
              </a:lnSpc>
              <a:spcBef>
                <a:spcPts val="0"/>
              </a:spcBef>
              <a:spcAft>
                <a:spcPts val="0"/>
              </a:spcAft>
              <a:buSzPts val="1800"/>
              <a:buNone/>
            </a:pPr>
            <a:fld id="{00000000-1234-1234-1234-123412341234}" type="slidenum">
              <a:rPr lang="en-US"/>
              <a:t>85</a:t>
            </a:fld>
            <a:endParaRPr/>
          </a:p>
        </p:txBody>
      </p:sp>
      <p:grpSp>
        <p:nvGrpSpPr>
          <p:cNvPr id="1411" name="Google Shape;1411;p61"/>
          <p:cNvGrpSpPr/>
          <p:nvPr/>
        </p:nvGrpSpPr>
        <p:grpSpPr>
          <a:xfrm>
            <a:off x="8102600" y="8841472"/>
            <a:ext cx="4343399" cy="835928"/>
            <a:chOff x="8102600" y="8841472"/>
            <a:chExt cx="4343399" cy="835928"/>
          </a:xfrm>
        </p:grpSpPr>
        <p:pic>
          <p:nvPicPr>
            <p:cNvPr id="1412" name="Google Shape;1412;p61"/>
            <p:cNvPicPr preferRelativeResize="0"/>
            <p:nvPr/>
          </p:nvPicPr>
          <p:blipFill rotWithShape="1">
            <a:blip r:embed="rId13">
              <a:alphaModFix/>
            </a:blip>
            <a:srcRect/>
            <a:stretch/>
          </p:blipFill>
          <p:spPr>
            <a:xfrm>
              <a:off x="11014746" y="8991600"/>
              <a:ext cx="1431253" cy="685800"/>
            </a:xfrm>
            <a:prstGeom prst="rect">
              <a:avLst/>
            </a:prstGeom>
            <a:noFill/>
            <a:ln>
              <a:noFill/>
            </a:ln>
          </p:spPr>
        </p:pic>
        <p:sp>
          <p:nvSpPr>
            <p:cNvPr id="1413" name="Google Shape;1413;p61"/>
            <p:cNvSpPr txBox="1"/>
            <p:nvPr/>
          </p:nvSpPr>
          <p:spPr>
            <a:xfrm>
              <a:off x="8102600" y="8841472"/>
              <a:ext cx="2634325"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C0D0E"/>
                  </a:solidFill>
                  <a:latin typeface="Trebuchet MS"/>
                  <a:ea typeface="Trebuchet MS"/>
                  <a:cs typeface="Trebuchet MS"/>
                  <a:sym typeface="Trebuchet MS"/>
                </a:rPr>
                <a:t>Colorado Community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C0D0E"/>
                  </a:solidFill>
                  <a:latin typeface="Trebuchet MS"/>
                  <a:ea typeface="Trebuchet MS"/>
                  <a:cs typeface="Trebuchet MS"/>
                  <a:sym typeface="Trebuchet MS"/>
                </a:rPr>
                <a:t>Action Association</a:t>
              </a:r>
              <a:endParaRPr sz="1400" b="0" i="0" u="none" strike="noStrike" cap="none">
                <a:solidFill>
                  <a:srgbClr val="000000"/>
                </a:solidFill>
                <a:latin typeface="Arial"/>
                <a:ea typeface="Arial"/>
                <a:cs typeface="Arial"/>
                <a:sym typeface="Arial"/>
              </a:endParaRPr>
            </a:p>
          </p:txBody>
        </p:sp>
        <p:cxnSp>
          <p:nvCxnSpPr>
            <p:cNvPr id="1414" name="Google Shape;1414;p61"/>
            <p:cNvCxnSpPr/>
            <p:nvPr/>
          </p:nvCxnSpPr>
          <p:spPr>
            <a:xfrm>
              <a:off x="10859677" y="9046464"/>
              <a:ext cx="0" cy="598318"/>
            </a:xfrm>
            <a:prstGeom prst="straightConnector1">
              <a:avLst/>
            </a:prstGeom>
            <a:solidFill>
              <a:srgbClr val="14943F"/>
            </a:solidFill>
            <a:ln w="15875" cap="flat" cmpd="sng">
              <a:solidFill>
                <a:srgbClr val="000000"/>
              </a:solidFill>
              <a:prstDash val="solid"/>
              <a:miter lim="0"/>
              <a:headEnd type="none" w="sm" len="sm"/>
              <a:tailEnd type="none" w="sm" len="sm"/>
            </a:ln>
          </p:spPr>
        </p:cxnSp>
      </p:gr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1372"/>
        <p:cNvGrpSpPr/>
        <p:nvPr/>
      </p:nvGrpSpPr>
      <p:grpSpPr>
        <a:xfrm>
          <a:off x="0" y="0"/>
          <a:ext cx="0" cy="0"/>
          <a:chOff x="0" y="0"/>
          <a:chExt cx="0" cy="0"/>
        </a:xfrm>
      </p:grpSpPr>
      <p:sp>
        <p:nvSpPr>
          <p:cNvPr id="1373" name="Google Shape;1373;p95"/>
          <p:cNvSpPr txBox="1">
            <a:spLocks noGrp="1"/>
          </p:cNvSpPr>
          <p:nvPr>
            <p:ph type="sldNum" idx="12"/>
          </p:nvPr>
        </p:nvSpPr>
        <p:spPr>
          <a:xfrm>
            <a:off x="12169648" y="9007124"/>
            <a:ext cx="780300" cy="746700"/>
          </a:xfrm>
          <a:prstGeom prst="rect">
            <a:avLst/>
          </a:prstGeom>
          <a:noFill/>
          <a:ln>
            <a:noFill/>
          </a:ln>
        </p:spPr>
        <p:txBody>
          <a:bodyPr spcFirstLastPara="1" wrap="square" lIns="130025" tIns="130025" rIns="130025" bIns="130025" anchor="t" anchorCtr="0">
            <a:noAutofit/>
          </a:bodyPr>
          <a:lstStyle/>
          <a:p>
            <a:pPr marL="0" lvl="0" indent="0" algn="r" rtl="0">
              <a:lnSpc>
                <a:spcPct val="100000"/>
              </a:lnSpc>
              <a:spcBef>
                <a:spcPts val="0"/>
              </a:spcBef>
              <a:spcAft>
                <a:spcPts val="0"/>
              </a:spcAft>
              <a:buSzPts val="1800"/>
              <a:buNone/>
            </a:pPr>
            <a:fld id="{00000000-1234-1234-1234-123412341234}" type="slidenum">
              <a:rPr lang="en-US"/>
              <a:t>86</a:t>
            </a:fld>
            <a:endParaRPr/>
          </a:p>
        </p:txBody>
      </p:sp>
      <p:pic>
        <p:nvPicPr>
          <p:cNvPr id="1374" name="Google Shape;1374;p95"/>
          <p:cNvPicPr preferRelativeResize="0"/>
          <p:nvPr/>
        </p:nvPicPr>
        <p:blipFill rotWithShape="1">
          <a:blip r:embed="rId3">
            <a:alphaModFix/>
          </a:blip>
          <a:srcRect/>
          <a:stretch/>
        </p:blipFill>
        <p:spPr>
          <a:xfrm>
            <a:off x="11233434" y="190500"/>
            <a:ext cx="1431253" cy="685800"/>
          </a:xfrm>
          <a:prstGeom prst="rect">
            <a:avLst/>
          </a:prstGeom>
          <a:noFill/>
          <a:ln>
            <a:noFill/>
          </a:ln>
        </p:spPr>
      </p:pic>
      <p:grpSp>
        <p:nvGrpSpPr>
          <p:cNvPr id="1375" name="Google Shape;1375;p95"/>
          <p:cNvGrpSpPr/>
          <p:nvPr/>
        </p:nvGrpSpPr>
        <p:grpSpPr>
          <a:xfrm>
            <a:off x="8102600" y="8833926"/>
            <a:ext cx="4343399" cy="835928"/>
            <a:chOff x="8102600" y="8841472"/>
            <a:chExt cx="4343399" cy="835928"/>
          </a:xfrm>
        </p:grpSpPr>
        <p:pic>
          <p:nvPicPr>
            <p:cNvPr id="1376" name="Google Shape;1376;p95"/>
            <p:cNvPicPr preferRelativeResize="0"/>
            <p:nvPr/>
          </p:nvPicPr>
          <p:blipFill rotWithShape="1">
            <a:blip r:embed="rId3">
              <a:alphaModFix/>
            </a:blip>
            <a:srcRect/>
            <a:stretch/>
          </p:blipFill>
          <p:spPr>
            <a:xfrm>
              <a:off x="11014746" y="8991600"/>
              <a:ext cx="1431253" cy="685800"/>
            </a:xfrm>
            <a:prstGeom prst="rect">
              <a:avLst/>
            </a:prstGeom>
            <a:noFill/>
            <a:ln>
              <a:noFill/>
            </a:ln>
          </p:spPr>
        </p:pic>
        <p:sp>
          <p:nvSpPr>
            <p:cNvPr id="1377" name="Google Shape;1377;p95"/>
            <p:cNvSpPr txBox="1"/>
            <p:nvPr/>
          </p:nvSpPr>
          <p:spPr>
            <a:xfrm>
              <a:off x="8102600" y="8841472"/>
              <a:ext cx="2634325"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C0D0E"/>
                  </a:solidFill>
                  <a:latin typeface="Trebuchet MS"/>
                  <a:ea typeface="Trebuchet MS"/>
                  <a:cs typeface="Trebuchet MS"/>
                  <a:sym typeface="Trebuchet MS"/>
                </a:rPr>
                <a:t>Colorado Community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C0D0E"/>
                  </a:solidFill>
                  <a:latin typeface="Trebuchet MS"/>
                  <a:ea typeface="Trebuchet MS"/>
                  <a:cs typeface="Trebuchet MS"/>
                  <a:sym typeface="Trebuchet MS"/>
                </a:rPr>
                <a:t>Action Association</a:t>
              </a:r>
              <a:endParaRPr sz="1400" b="0" i="0" u="none" strike="noStrike" cap="none">
                <a:solidFill>
                  <a:srgbClr val="000000"/>
                </a:solidFill>
                <a:latin typeface="Arial"/>
                <a:ea typeface="Arial"/>
                <a:cs typeface="Arial"/>
                <a:sym typeface="Arial"/>
              </a:endParaRPr>
            </a:p>
          </p:txBody>
        </p:sp>
        <p:cxnSp>
          <p:nvCxnSpPr>
            <p:cNvPr id="1378" name="Google Shape;1378;p95"/>
            <p:cNvCxnSpPr/>
            <p:nvPr/>
          </p:nvCxnSpPr>
          <p:spPr>
            <a:xfrm>
              <a:off x="10859677" y="9046464"/>
              <a:ext cx="0" cy="598318"/>
            </a:xfrm>
            <a:prstGeom prst="straightConnector1">
              <a:avLst/>
            </a:prstGeom>
            <a:solidFill>
              <a:srgbClr val="14943F"/>
            </a:solidFill>
            <a:ln w="15875" cap="flat" cmpd="sng">
              <a:solidFill>
                <a:srgbClr val="000000"/>
              </a:solidFill>
              <a:prstDash val="solid"/>
              <a:miter lim="0"/>
              <a:headEnd type="none" w="sm" len="sm"/>
              <a:tailEnd type="none" w="sm" len="sm"/>
            </a:ln>
          </p:spPr>
        </p:cxnSp>
      </p:grpSp>
      <p:sp>
        <p:nvSpPr>
          <p:cNvPr id="1379" name="Google Shape;1379;p95"/>
          <p:cNvSpPr txBox="1">
            <a:spLocks noGrp="1"/>
          </p:cNvSpPr>
          <p:nvPr>
            <p:ph type="title"/>
          </p:nvPr>
        </p:nvSpPr>
        <p:spPr>
          <a:xfrm>
            <a:off x="757572" y="1024720"/>
            <a:ext cx="10972800" cy="1213513"/>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SzPts val="1400"/>
              <a:buNone/>
            </a:pPr>
            <a:r>
              <a:rPr lang="en-US" b="1">
                <a:solidFill>
                  <a:srgbClr val="2D348E"/>
                </a:solidFill>
              </a:rPr>
              <a:t>ACTIVITY</a:t>
            </a:r>
            <a:endParaRPr/>
          </a:p>
        </p:txBody>
      </p:sp>
      <p:sp>
        <p:nvSpPr>
          <p:cNvPr id="1380" name="Google Shape;1380;p95"/>
          <p:cNvSpPr txBox="1"/>
          <p:nvPr/>
        </p:nvSpPr>
        <p:spPr>
          <a:xfrm>
            <a:off x="1856096" y="6700136"/>
            <a:ext cx="9158700" cy="769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4400" b="0" i="0" u="none" strike="noStrike" cap="none">
                <a:solidFill>
                  <a:srgbClr val="000000"/>
                </a:solidFill>
                <a:latin typeface="Trebuchet MS"/>
                <a:ea typeface="Trebuchet MS"/>
                <a:cs typeface="Trebuchet MS"/>
                <a:sym typeface="Trebuchet MS"/>
              </a:rPr>
              <a:t>Large Group Discussion:</a:t>
            </a:r>
            <a:endParaRPr/>
          </a:p>
        </p:txBody>
      </p:sp>
      <p:grpSp>
        <p:nvGrpSpPr>
          <p:cNvPr id="1381" name="Google Shape;1381;p95"/>
          <p:cNvGrpSpPr/>
          <p:nvPr/>
        </p:nvGrpSpPr>
        <p:grpSpPr>
          <a:xfrm>
            <a:off x="8102600" y="8841472"/>
            <a:ext cx="4343399" cy="835928"/>
            <a:chOff x="8102600" y="8841472"/>
            <a:chExt cx="4343399" cy="835928"/>
          </a:xfrm>
        </p:grpSpPr>
        <p:pic>
          <p:nvPicPr>
            <p:cNvPr id="1382" name="Google Shape;1382;p95"/>
            <p:cNvPicPr preferRelativeResize="0"/>
            <p:nvPr/>
          </p:nvPicPr>
          <p:blipFill rotWithShape="1">
            <a:blip r:embed="rId3">
              <a:alphaModFix/>
            </a:blip>
            <a:srcRect/>
            <a:stretch/>
          </p:blipFill>
          <p:spPr>
            <a:xfrm>
              <a:off x="11014746" y="8991600"/>
              <a:ext cx="1431253" cy="685800"/>
            </a:xfrm>
            <a:prstGeom prst="rect">
              <a:avLst/>
            </a:prstGeom>
            <a:noFill/>
            <a:ln>
              <a:noFill/>
            </a:ln>
          </p:spPr>
        </p:pic>
        <p:sp>
          <p:nvSpPr>
            <p:cNvPr id="1383" name="Google Shape;1383;p95"/>
            <p:cNvSpPr txBox="1"/>
            <p:nvPr/>
          </p:nvSpPr>
          <p:spPr>
            <a:xfrm>
              <a:off x="8102600" y="8841472"/>
              <a:ext cx="2634325"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C0D0E"/>
                  </a:solidFill>
                  <a:latin typeface="Trebuchet MS"/>
                  <a:ea typeface="Trebuchet MS"/>
                  <a:cs typeface="Trebuchet MS"/>
                  <a:sym typeface="Trebuchet MS"/>
                </a:rPr>
                <a:t>Colorado Community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C0D0E"/>
                  </a:solidFill>
                  <a:latin typeface="Trebuchet MS"/>
                  <a:ea typeface="Trebuchet MS"/>
                  <a:cs typeface="Trebuchet MS"/>
                  <a:sym typeface="Trebuchet MS"/>
                </a:rPr>
                <a:t>Action Association</a:t>
              </a:r>
              <a:endParaRPr sz="1400" b="0" i="0" u="none" strike="noStrike" cap="none">
                <a:solidFill>
                  <a:srgbClr val="000000"/>
                </a:solidFill>
                <a:latin typeface="Arial"/>
                <a:ea typeface="Arial"/>
                <a:cs typeface="Arial"/>
                <a:sym typeface="Arial"/>
              </a:endParaRPr>
            </a:p>
          </p:txBody>
        </p:sp>
        <p:cxnSp>
          <p:nvCxnSpPr>
            <p:cNvPr id="1384" name="Google Shape;1384;p95"/>
            <p:cNvCxnSpPr/>
            <p:nvPr/>
          </p:nvCxnSpPr>
          <p:spPr>
            <a:xfrm>
              <a:off x="10859677" y="9046464"/>
              <a:ext cx="0" cy="598318"/>
            </a:xfrm>
            <a:prstGeom prst="straightConnector1">
              <a:avLst/>
            </a:prstGeom>
            <a:solidFill>
              <a:srgbClr val="14943F"/>
            </a:solidFill>
            <a:ln w="15875" cap="flat" cmpd="sng">
              <a:solidFill>
                <a:srgbClr val="000000"/>
              </a:solidFill>
              <a:prstDash val="solid"/>
              <a:miter lim="0"/>
              <a:headEnd type="none" w="sm" len="sm"/>
              <a:tailEnd type="none" w="sm" len="sm"/>
            </a:ln>
          </p:spPr>
        </p:cxnSp>
      </p:grpSp>
      <p:sp>
        <p:nvSpPr>
          <p:cNvPr id="1385" name="Google Shape;1385;p95"/>
          <p:cNvSpPr txBox="1"/>
          <p:nvPr/>
        </p:nvSpPr>
        <p:spPr>
          <a:xfrm>
            <a:off x="1277459" y="3675043"/>
            <a:ext cx="10449900" cy="2570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4400" b="1" i="0" u="none" strike="noStrike" cap="none">
                <a:solidFill>
                  <a:srgbClr val="000000"/>
                </a:solidFill>
                <a:latin typeface="Trebuchet MS"/>
                <a:ea typeface="Trebuchet MS"/>
                <a:cs typeface="Trebuchet MS"/>
                <a:sym typeface="Trebuchet MS"/>
              </a:rPr>
              <a:t>Theory of Change Handout</a:t>
            </a:r>
            <a:endParaRPr/>
          </a:p>
          <a:p>
            <a:pPr marL="571500" marR="0" lvl="0" indent="-539750" algn="ctr" rtl="0">
              <a:lnSpc>
                <a:spcPct val="100000"/>
              </a:lnSpc>
              <a:spcBef>
                <a:spcPts val="0"/>
              </a:spcBef>
              <a:spcAft>
                <a:spcPts val="0"/>
              </a:spcAft>
              <a:buClr>
                <a:srgbClr val="000000"/>
              </a:buClr>
              <a:buSzPts val="3900"/>
              <a:buFont typeface="Arial"/>
              <a:buChar char="•"/>
            </a:pPr>
            <a:r>
              <a:rPr lang="en-US" sz="3900" b="0" i="0" u="none" strike="noStrike" cap="none">
                <a:solidFill>
                  <a:srgbClr val="000000"/>
                </a:solidFill>
                <a:latin typeface="Trebuchet MS"/>
                <a:ea typeface="Trebuchet MS"/>
                <a:cs typeface="Trebuchet MS"/>
                <a:sym typeface="Trebuchet MS"/>
              </a:rPr>
              <a:t>Goals/outcomes</a:t>
            </a:r>
            <a:endParaRPr sz="900"/>
          </a:p>
          <a:p>
            <a:pPr marL="571500" marR="0" lvl="0" indent="-539750" algn="ctr" rtl="0">
              <a:lnSpc>
                <a:spcPct val="100000"/>
              </a:lnSpc>
              <a:spcBef>
                <a:spcPts val="0"/>
              </a:spcBef>
              <a:spcAft>
                <a:spcPts val="0"/>
              </a:spcAft>
              <a:buClr>
                <a:srgbClr val="000000"/>
              </a:buClr>
              <a:buSzPts val="3900"/>
              <a:buFont typeface="Arial"/>
              <a:buChar char="•"/>
            </a:pPr>
            <a:r>
              <a:rPr lang="en-US" sz="3900" b="0" i="0" u="none" strike="noStrike" cap="none">
                <a:solidFill>
                  <a:srgbClr val="000000"/>
                </a:solidFill>
                <a:latin typeface="Trebuchet MS"/>
                <a:ea typeface="Trebuchet MS"/>
                <a:cs typeface="Trebuchet MS"/>
                <a:sym typeface="Trebuchet MS"/>
              </a:rPr>
              <a:t>Assumptions</a:t>
            </a:r>
            <a:endParaRPr sz="900"/>
          </a:p>
          <a:p>
            <a:pPr marL="571500" marR="0" lvl="0" indent="-539750" algn="ctr" rtl="0">
              <a:lnSpc>
                <a:spcPct val="100000"/>
              </a:lnSpc>
              <a:spcBef>
                <a:spcPts val="0"/>
              </a:spcBef>
              <a:spcAft>
                <a:spcPts val="0"/>
              </a:spcAft>
              <a:buClr>
                <a:srgbClr val="000000"/>
              </a:buClr>
              <a:buSzPts val="3900"/>
              <a:buFont typeface="Arial"/>
              <a:buChar char="•"/>
            </a:pPr>
            <a:r>
              <a:rPr lang="en-US" sz="3900" b="0" i="0" u="none" strike="noStrike" cap="none">
                <a:solidFill>
                  <a:srgbClr val="000000"/>
                </a:solidFill>
                <a:latin typeface="Trebuchet MS"/>
                <a:ea typeface="Trebuchet MS"/>
                <a:cs typeface="Trebuchet MS"/>
                <a:sym typeface="Trebuchet MS"/>
              </a:rPr>
              <a:t>Strategies to address assumptions</a:t>
            </a:r>
            <a:endParaRPr sz="900"/>
          </a:p>
        </p:txBody>
      </p:sp>
      <p:sp>
        <p:nvSpPr>
          <p:cNvPr id="1386" name="Google Shape;1386;p95"/>
          <p:cNvSpPr txBox="1"/>
          <p:nvPr/>
        </p:nvSpPr>
        <p:spPr>
          <a:xfrm>
            <a:off x="1719690" y="2945335"/>
            <a:ext cx="9158700" cy="769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4400" b="0" i="0" u="none" strike="noStrike" cap="none">
                <a:solidFill>
                  <a:srgbClr val="000000"/>
                </a:solidFill>
                <a:latin typeface="Trebuchet MS"/>
                <a:ea typeface="Trebuchet MS"/>
                <a:cs typeface="Trebuchet MS"/>
                <a:sym typeface="Trebuchet MS"/>
              </a:rPr>
              <a:t>Breakout Groups:</a:t>
            </a:r>
            <a:endParaRPr sz="4400" b="0" i="0" u="none" strike="noStrike" cap="none">
              <a:solidFill>
                <a:srgbClr val="000000"/>
              </a:solidFill>
              <a:latin typeface="Trebuchet MS"/>
              <a:ea typeface="Trebuchet MS"/>
              <a:cs typeface="Trebuchet MS"/>
              <a:sym typeface="Trebuchet MS"/>
            </a:endParaRPr>
          </a:p>
        </p:txBody>
      </p:sp>
      <p:sp>
        <p:nvSpPr>
          <p:cNvPr id="1387" name="Google Shape;1387;p95"/>
          <p:cNvSpPr txBox="1"/>
          <p:nvPr/>
        </p:nvSpPr>
        <p:spPr>
          <a:xfrm>
            <a:off x="1277384" y="7429436"/>
            <a:ext cx="10449900" cy="769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4400" b="1" i="0" u="none" strike="noStrike" cap="none">
                <a:solidFill>
                  <a:srgbClr val="000000"/>
                </a:solidFill>
                <a:latin typeface="Trebuchet MS"/>
                <a:ea typeface="Trebuchet MS"/>
                <a:cs typeface="Trebuchet MS"/>
                <a:sym typeface="Trebuchet MS"/>
              </a:rPr>
              <a:t>Theory of Change realizations</a:t>
            </a:r>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1418"/>
        <p:cNvGrpSpPr/>
        <p:nvPr/>
      </p:nvGrpSpPr>
      <p:grpSpPr>
        <a:xfrm>
          <a:off x="0" y="0"/>
          <a:ext cx="0" cy="0"/>
          <a:chOff x="0" y="0"/>
          <a:chExt cx="0" cy="0"/>
        </a:xfrm>
      </p:grpSpPr>
      <p:grpSp>
        <p:nvGrpSpPr>
          <p:cNvPr id="1419" name="Google Shape;1419;p62"/>
          <p:cNvGrpSpPr/>
          <p:nvPr/>
        </p:nvGrpSpPr>
        <p:grpSpPr>
          <a:xfrm>
            <a:off x="-50800" y="0"/>
            <a:ext cx="13131801" cy="8915400"/>
            <a:chOff x="-50800" y="0"/>
            <a:chExt cx="13131801" cy="8915400"/>
          </a:xfrm>
        </p:grpSpPr>
        <p:sp>
          <p:nvSpPr>
            <p:cNvPr id="1420" name="Google Shape;1420;p62"/>
            <p:cNvSpPr/>
            <p:nvPr/>
          </p:nvSpPr>
          <p:spPr>
            <a:xfrm>
              <a:off x="0" y="0"/>
              <a:ext cx="13004800" cy="1597040"/>
            </a:xfrm>
            <a:prstGeom prst="rect">
              <a:avLst/>
            </a:prstGeom>
            <a:solidFill>
              <a:srgbClr val="FFD900"/>
            </a:solidFill>
            <a:ln>
              <a:noFill/>
            </a:ln>
          </p:spPr>
          <p:txBody>
            <a:bodyPr spcFirstLastPara="1" wrap="square" lIns="50800" tIns="50800" rIns="50800" bIns="50800" anchor="ctr" anchorCtr="0">
              <a:noAutofit/>
            </a:bodyPr>
            <a:lstStyle/>
            <a:p>
              <a:pPr marL="228600" marR="0" lvl="0" indent="0" algn="l" rtl="0">
                <a:lnSpc>
                  <a:spcPct val="100000"/>
                </a:lnSpc>
                <a:spcBef>
                  <a:spcPts val="0"/>
                </a:spcBef>
                <a:spcAft>
                  <a:spcPts val="0"/>
                </a:spcAft>
                <a:buClr>
                  <a:srgbClr val="5C6670"/>
                </a:buClr>
                <a:buSzPts val="1800"/>
                <a:buFont typeface="Trebuchet MS"/>
                <a:buNone/>
              </a:pPr>
              <a:endParaRPr sz="1800" b="0" i="0" u="none" strike="noStrike" cap="none">
                <a:solidFill>
                  <a:srgbClr val="5C6670"/>
                </a:solidFill>
                <a:latin typeface="Trebuchet MS"/>
                <a:ea typeface="Trebuchet MS"/>
                <a:cs typeface="Trebuchet MS"/>
                <a:sym typeface="Trebuchet MS"/>
              </a:endParaRPr>
            </a:p>
          </p:txBody>
        </p:sp>
        <p:pic>
          <p:nvPicPr>
            <p:cNvPr id="1421" name="Google Shape;1421;p62"/>
            <p:cNvPicPr preferRelativeResize="0"/>
            <p:nvPr/>
          </p:nvPicPr>
          <p:blipFill rotWithShape="1">
            <a:blip r:embed="rId3">
              <a:alphaModFix/>
            </a:blip>
            <a:srcRect/>
            <a:stretch/>
          </p:blipFill>
          <p:spPr>
            <a:xfrm>
              <a:off x="-50800" y="1066800"/>
              <a:ext cx="13131801" cy="7848600"/>
            </a:xfrm>
            <a:prstGeom prst="rect">
              <a:avLst/>
            </a:prstGeom>
            <a:noFill/>
            <a:ln>
              <a:noFill/>
            </a:ln>
          </p:spPr>
        </p:pic>
      </p:grpSp>
      <p:sp>
        <p:nvSpPr>
          <p:cNvPr id="1422" name="Google Shape;1422;p62"/>
          <p:cNvSpPr txBox="1">
            <a:spLocks noGrp="1"/>
          </p:cNvSpPr>
          <p:nvPr>
            <p:ph type="sldNum" idx="12"/>
          </p:nvPr>
        </p:nvSpPr>
        <p:spPr>
          <a:xfrm>
            <a:off x="12169648" y="9007124"/>
            <a:ext cx="780300" cy="746700"/>
          </a:xfrm>
          <a:prstGeom prst="rect">
            <a:avLst/>
          </a:prstGeom>
          <a:noFill/>
          <a:ln>
            <a:noFill/>
          </a:ln>
        </p:spPr>
        <p:txBody>
          <a:bodyPr spcFirstLastPara="1" wrap="square" lIns="130025" tIns="130025" rIns="130025" bIns="130025" anchor="t" anchorCtr="0">
            <a:noAutofit/>
          </a:bodyPr>
          <a:lstStyle/>
          <a:p>
            <a:pPr marL="0" lvl="0" indent="0" algn="r" rtl="0">
              <a:lnSpc>
                <a:spcPct val="100000"/>
              </a:lnSpc>
              <a:spcBef>
                <a:spcPts val="0"/>
              </a:spcBef>
              <a:spcAft>
                <a:spcPts val="0"/>
              </a:spcAft>
              <a:buSzPts val="1800"/>
              <a:buNone/>
            </a:pPr>
            <a:fld id="{00000000-1234-1234-1234-123412341234}" type="slidenum">
              <a:rPr lang="en-US"/>
              <a:t>87</a:t>
            </a:fld>
            <a:endParaRPr/>
          </a:p>
        </p:txBody>
      </p:sp>
      <p:grpSp>
        <p:nvGrpSpPr>
          <p:cNvPr id="1423" name="Google Shape;1423;p62"/>
          <p:cNvGrpSpPr/>
          <p:nvPr/>
        </p:nvGrpSpPr>
        <p:grpSpPr>
          <a:xfrm>
            <a:off x="8102600" y="8841472"/>
            <a:ext cx="4343399" cy="835928"/>
            <a:chOff x="8102600" y="8841472"/>
            <a:chExt cx="4343399" cy="835928"/>
          </a:xfrm>
        </p:grpSpPr>
        <p:pic>
          <p:nvPicPr>
            <p:cNvPr id="1424" name="Google Shape;1424;p62"/>
            <p:cNvPicPr preferRelativeResize="0"/>
            <p:nvPr/>
          </p:nvPicPr>
          <p:blipFill rotWithShape="1">
            <a:blip r:embed="rId4">
              <a:alphaModFix/>
            </a:blip>
            <a:srcRect/>
            <a:stretch/>
          </p:blipFill>
          <p:spPr>
            <a:xfrm>
              <a:off x="11014746" y="8991600"/>
              <a:ext cx="1431253" cy="685800"/>
            </a:xfrm>
            <a:prstGeom prst="rect">
              <a:avLst/>
            </a:prstGeom>
            <a:noFill/>
            <a:ln>
              <a:noFill/>
            </a:ln>
          </p:spPr>
        </p:pic>
        <p:sp>
          <p:nvSpPr>
            <p:cNvPr id="1425" name="Google Shape;1425;p62"/>
            <p:cNvSpPr txBox="1"/>
            <p:nvPr/>
          </p:nvSpPr>
          <p:spPr>
            <a:xfrm>
              <a:off x="8102600" y="8841472"/>
              <a:ext cx="2634325"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C0D0E"/>
                  </a:solidFill>
                  <a:latin typeface="Trebuchet MS"/>
                  <a:ea typeface="Trebuchet MS"/>
                  <a:cs typeface="Trebuchet MS"/>
                  <a:sym typeface="Trebuchet MS"/>
                </a:rPr>
                <a:t>Colorado Community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C0D0E"/>
                  </a:solidFill>
                  <a:latin typeface="Trebuchet MS"/>
                  <a:ea typeface="Trebuchet MS"/>
                  <a:cs typeface="Trebuchet MS"/>
                  <a:sym typeface="Trebuchet MS"/>
                </a:rPr>
                <a:t>Action Association</a:t>
              </a:r>
              <a:endParaRPr sz="1400" b="0" i="0" u="none" strike="noStrike" cap="none">
                <a:solidFill>
                  <a:srgbClr val="000000"/>
                </a:solidFill>
                <a:latin typeface="Arial"/>
                <a:ea typeface="Arial"/>
                <a:cs typeface="Arial"/>
                <a:sym typeface="Arial"/>
              </a:endParaRPr>
            </a:p>
          </p:txBody>
        </p:sp>
        <p:cxnSp>
          <p:nvCxnSpPr>
            <p:cNvPr id="1426" name="Google Shape;1426;p62"/>
            <p:cNvCxnSpPr/>
            <p:nvPr/>
          </p:nvCxnSpPr>
          <p:spPr>
            <a:xfrm>
              <a:off x="10859677" y="9046464"/>
              <a:ext cx="0" cy="598318"/>
            </a:xfrm>
            <a:prstGeom prst="straightConnector1">
              <a:avLst/>
            </a:prstGeom>
            <a:solidFill>
              <a:srgbClr val="14943F"/>
            </a:solidFill>
            <a:ln w="15875" cap="flat" cmpd="sng">
              <a:solidFill>
                <a:srgbClr val="000000"/>
              </a:solidFill>
              <a:prstDash val="solid"/>
              <a:miter lim="0"/>
              <a:headEnd type="none" w="sm" len="sm"/>
              <a:tailEnd type="none" w="sm" len="sm"/>
            </a:ln>
          </p:spPr>
        </p:cxn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6"/>
          <p:cNvSpPr txBox="1">
            <a:spLocks noGrp="1"/>
          </p:cNvSpPr>
          <p:nvPr>
            <p:ph type="title"/>
          </p:nvPr>
        </p:nvSpPr>
        <p:spPr>
          <a:xfrm>
            <a:off x="631072" y="659645"/>
            <a:ext cx="11586327" cy="137160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SzPts val="1400"/>
              <a:buNone/>
            </a:pPr>
            <a:r>
              <a:rPr lang="en-US" sz="3400" b="1">
                <a:solidFill>
                  <a:srgbClr val="2D348E"/>
                </a:solidFill>
                <a:latin typeface="Trebuchet MS"/>
                <a:ea typeface="Trebuchet MS"/>
                <a:cs typeface="Trebuchet MS"/>
                <a:sym typeface="Trebuchet MS"/>
              </a:rPr>
              <a:t>What is Results-Oriented Management &amp; Accountability</a:t>
            </a:r>
            <a:br>
              <a:rPr lang="en-US" sz="3600" b="1">
                <a:solidFill>
                  <a:srgbClr val="2D348E"/>
                </a:solidFill>
                <a:latin typeface="Trebuchet MS"/>
                <a:ea typeface="Trebuchet MS"/>
                <a:cs typeface="Trebuchet MS"/>
                <a:sym typeface="Trebuchet MS"/>
              </a:rPr>
            </a:br>
            <a:r>
              <a:rPr lang="en-US" sz="3600" b="1">
                <a:solidFill>
                  <a:srgbClr val="2D348E"/>
                </a:solidFill>
                <a:latin typeface="Trebuchet MS"/>
                <a:ea typeface="Trebuchet MS"/>
                <a:cs typeface="Trebuchet MS"/>
                <a:sym typeface="Trebuchet MS"/>
              </a:rPr>
              <a:t>(ROMA)?</a:t>
            </a:r>
            <a:endParaRPr sz="3600" b="1">
              <a:solidFill>
                <a:srgbClr val="2D348E"/>
              </a:solidFill>
              <a:latin typeface="Trebuchet MS"/>
              <a:ea typeface="Trebuchet MS"/>
              <a:cs typeface="Trebuchet MS"/>
              <a:sym typeface="Trebuchet MS"/>
            </a:endParaRPr>
          </a:p>
        </p:txBody>
      </p:sp>
      <p:sp>
        <p:nvSpPr>
          <p:cNvPr id="191" name="Google Shape;191;p6"/>
          <p:cNvSpPr txBox="1"/>
          <p:nvPr/>
        </p:nvSpPr>
        <p:spPr>
          <a:xfrm>
            <a:off x="428161" y="2607864"/>
            <a:ext cx="12017837" cy="5105400"/>
          </a:xfrm>
          <a:prstGeom prst="rect">
            <a:avLst/>
          </a:prstGeom>
          <a:noFill/>
          <a:ln>
            <a:noFill/>
          </a:ln>
        </p:spPr>
        <p:txBody>
          <a:bodyPr spcFirstLastPara="1" wrap="square" lIns="91425" tIns="45700" rIns="91425" bIns="45700" anchor="ctr" anchorCtr="0">
            <a:noAutofit/>
          </a:bodyPr>
          <a:lstStyle/>
          <a:p>
            <a:pPr marL="457200" marR="0" lvl="1" indent="0" algn="l" rtl="0">
              <a:lnSpc>
                <a:spcPct val="100000"/>
              </a:lnSpc>
              <a:spcBef>
                <a:spcPts val="0"/>
              </a:spcBef>
              <a:spcAft>
                <a:spcPts val="0"/>
              </a:spcAft>
              <a:buClr>
                <a:srgbClr val="000000"/>
              </a:buClr>
              <a:buSzPts val="2400"/>
              <a:buFont typeface="Times New Roman"/>
              <a:buNone/>
            </a:pPr>
            <a:r>
              <a:rPr lang="en-US" sz="2800" b="0" i="0" u="none" strike="noStrike" cap="none">
                <a:solidFill>
                  <a:srgbClr val="222222"/>
                </a:solidFill>
                <a:latin typeface="Trebuchet MS"/>
                <a:ea typeface="Trebuchet MS"/>
                <a:cs typeface="Trebuchet MS"/>
                <a:sym typeface="Trebuchet MS"/>
              </a:rPr>
              <a:t>ROMA is a full management and accountability system designed to help Community Action Agencies improve their ability to achieve results.</a:t>
            </a:r>
            <a:endParaRPr sz="2800" b="0" i="0" u="none" strike="noStrike" cap="none">
              <a:solidFill>
                <a:srgbClr val="222222"/>
              </a:solidFill>
              <a:latin typeface="Trebuchet MS"/>
              <a:ea typeface="Trebuchet MS"/>
              <a:cs typeface="Trebuchet MS"/>
              <a:sym typeface="Trebuchet MS"/>
            </a:endParaRPr>
          </a:p>
          <a:p>
            <a:pPr marL="457200" marR="0" lvl="1" indent="0" algn="l" rtl="0">
              <a:lnSpc>
                <a:spcPct val="100000"/>
              </a:lnSpc>
              <a:spcBef>
                <a:spcPts val="0"/>
              </a:spcBef>
              <a:spcAft>
                <a:spcPts val="0"/>
              </a:spcAft>
              <a:buClr>
                <a:schemeClr val="dk1"/>
              </a:buClr>
              <a:buSzPts val="2400"/>
              <a:buFont typeface="Arial"/>
              <a:buNone/>
            </a:pPr>
            <a:endParaRPr sz="2800" b="0" i="0" u="none" strike="noStrike" cap="none">
              <a:solidFill>
                <a:srgbClr val="222222"/>
              </a:solidFill>
              <a:latin typeface="Trebuchet MS"/>
              <a:ea typeface="Trebuchet MS"/>
              <a:cs typeface="Trebuchet MS"/>
              <a:sym typeface="Trebuchet MS"/>
            </a:endParaRPr>
          </a:p>
          <a:p>
            <a:pPr marL="457200" marR="0" lvl="1" indent="0" algn="l" rtl="0">
              <a:lnSpc>
                <a:spcPct val="100000"/>
              </a:lnSpc>
              <a:spcBef>
                <a:spcPts val="0"/>
              </a:spcBef>
              <a:spcAft>
                <a:spcPts val="0"/>
              </a:spcAft>
              <a:buClr>
                <a:srgbClr val="000000"/>
              </a:buClr>
              <a:buSzPts val="2400"/>
              <a:buFont typeface="Times New Roman"/>
              <a:buNone/>
            </a:pPr>
            <a:r>
              <a:rPr lang="en-US" sz="2800" b="0" i="0" u="none" strike="noStrike" cap="none">
                <a:solidFill>
                  <a:srgbClr val="222222"/>
                </a:solidFill>
                <a:latin typeface="Trebuchet MS"/>
                <a:ea typeface="Trebuchet MS"/>
                <a:cs typeface="Trebuchet MS"/>
                <a:sym typeface="Trebuchet MS"/>
              </a:rPr>
              <a:t>We can think of the ROMA system as being about looking at  the CAA/CSBG network from three views:</a:t>
            </a:r>
            <a:endParaRPr sz="2800" b="0" i="0" u="none" strike="noStrike" cap="none">
              <a:solidFill>
                <a:srgbClr val="222222"/>
              </a:solidFill>
              <a:latin typeface="Trebuchet MS"/>
              <a:ea typeface="Trebuchet MS"/>
              <a:cs typeface="Trebuchet MS"/>
              <a:sym typeface="Trebuchet MS"/>
            </a:endParaRPr>
          </a:p>
          <a:p>
            <a:pPr marL="457200" marR="0" lvl="1" indent="0" algn="l" rtl="0">
              <a:lnSpc>
                <a:spcPct val="100000"/>
              </a:lnSpc>
              <a:spcBef>
                <a:spcPts val="0"/>
              </a:spcBef>
              <a:spcAft>
                <a:spcPts val="0"/>
              </a:spcAft>
              <a:buClr>
                <a:srgbClr val="000000"/>
              </a:buClr>
              <a:buSzPts val="2400"/>
              <a:buFont typeface="Times New Roman"/>
              <a:buNone/>
            </a:pPr>
            <a:endParaRPr sz="2800" b="0" i="0" u="none" strike="noStrike" cap="none">
              <a:solidFill>
                <a:srgbClr val="222222"/>
              </a:solidFill>
              <a:latin typeface="Trebuchet MS"/>
              <a:ea typeface="Trebuchet MS"/>
              <a:cs typeface="Trebuchet MS"/>
              <a:sym typeface="Trebuchet MS"/>
            </a:endParaRPr>
          </a:p>
          <a:p>
            <a:pPr marL="457200" marR="0" lvl="1" indent="-152400" algn="l" rtl="0">
              <a:lnSpc>
                <a:spcPct val="100000"/>
              </a:lnSpc>
              <a:spcBef>
                <a:spcPts val="0"/>
              </a:spcBef>
              <a:spcAft>
                <a:spcPts val="0"/>
              </a:spcAft>
              <a:buClr>
                <a:srgbClr val="222222"/>
              </a:buClr>
              <a:buSzPts val="2400"/>
              <a:buFont typeface="Noto Sans Symbols"/>
              <a:buChar char="⮚"/>
            </a:pPr>
            <a:r>
              <a:rPr lang="en-US" sz="2800" b="0" i="0" u="none" strike="noStrike" cap="none">
                <a:solidFill>
                  <a:srgbClr val="222222"/>
                </a:solidFill>
                <a:latin typeface="Trebuchet MS"/>
                <a:ea typeface="Trebuchet MS"/>
                <a:cs typeface="Trebuchet MS"/>
                <a:sym typeface="Trebuchet MS"/>
              </a:rPr>
              <a:t> What is happening in the agency?  </a:t>
            </a:r>
            <a:endParaRPr sz="2800" b="0" i="0" u="none" strike="noStrike" cap="none">
              <a:solidFill>
                <a:srgbClr val="222222"/>
              </a:solidFill>
              <a:latin typeface="Trebuchet MS"/>
              <a:ea typeface="Trebuchet MS"/>
              <a:cs typeface="Trebuchet MS"/>
              <a:sym typeface="Trebuchet MS"/>
            </a:endParaRPr>
          </a:p>
          <a:p>
            <a:pPr marL="914400" marR="0" lvl="2" indent="-152400" algn="l" rtl="0">
              <a:lnSpc>
                <a:spcPct val="100000"/>
              </a:lnSpc>
              <a:spcBef>
                <a:spcPts val="0"/>
              </a:spcBef>
              <a:spcAft>
                <a:spcPts val="0"/>
              </a:spcAft>
              <a:buClr>
                <a:srgbClr val="222222"/>
              </a:buClr>
              <a:buSzPts val="2400"/>
              <a:buFont typeface="Noto Sans Symbols"/>
              <a:buChar char="✔"/>
            </a:pPr>
            <a:r>
              <a:rPr lang="en-US" sz="2800" b="0" i="0" u="none" strike="noStrike" cap="none">
                <a:solidFill>
                  <a:srgbClr val="222222"/>
                </a:solidFill>
                <a:latin typeface="Trebuchet MS"/>
                <a:ea typeface="Trebuchet MS"/>
                <a:cs typeface="Trebuchet MS"/>
                <a:sym typeface="Trebuchet MS"/>
              </a:rPr>
              <a:t>Mission, plan, services, reports accurate and timely?  </a:t>
            </a:r>
            <a:endParaRPr sz="2800" b="0" i="0" u="none" strike="noStrike" cap="none">
              <a:solidFill>
                <a:srgbClr val="222222"/>
              </a:solidFill>
              <a:latin typeface="Trebuchet MS"/>
              <a:ea typeface="Trebuchet MS"/>
              <a:cs typeface="Trebuchet MS"/>
              <a:sym typeface="Trebuchet MS"/>
            </a:endParaRPr>
          </a:p>
          <a:p>
            <a:pPr marL="914400" marR="0" lvl="2" indent="-152400" algn="l" rtl="0">
              <a:lnSpc>
                <a:spcPct val="100000"/>
              </a:lnSpc>
              <a:spcBef>
                <a:spcPts val="0"/>
              </a:spcBef>
              <a:spcAft>
                <a:spcPts val="0"/>
              </a:spcAft>
              <a:buClr>
                <a:srgbClr val="222222"/>
              </a:buClr>
              <a:buSzPts val="2400"/>
              <a:buFont typeface="Noto Sans Symbols"/>
              <a:buChar char="✔"/>
            </a:pPr>
            <a:r>
              <a:rPr lang="en-US" sz="2800" b="0" i="0" u="none" strike="noStrike" cap="none">
                <a:solidFill>
                  <a:srgbClr val="222222"/>
                </a:solidFill>
                <a:latin typeface="Trebuchet MS"/>
                <a:ea typeface="Trebuchet MS"/>
                <a:cs typeface="Trebuchet MS"/>
                <a:sym typeface="Trebuchet MS"/>
              </a:rPr>
              <a:t>Managing its money well?</a:t>
            </a:r>
            <a:endParaRPr sz="2800" b="0" i="0" u="none" strike="noStrike" cap="none">
              <a:solidFill>
                <a:srgbClr val="222222"/>
              </a:solidFill>
              <a:latin typeface="Trebuchet MS"/>
              <a:ea typeface="Trebuchet MS"/>
              <a:cs typeface="Trebuchet MS"/>
              <a:sym typeface="Trebuchet MS"/>
            </a:endParaRPr>
          </a:p>
          <a:p>
            <a:pPr marL="1371600" marR="0" lvl="0" indent="0" algn="l" rtl="0">
              <a:lnSpc>
                <a:spcPct val="100000"/>
              </a:lnSpc>
              <a:spcBef>
                <a:spcPts val="0"/>
              </a:spcBef>
              <a:spcAft>
                <a:spcPts val="0"/>
              </a:spcAft>
              <a:buClr>
                <a:srgbClr val="000000"/>
              </a:buClr>
              <a:buSzPts val="2800"/>
              <a:buFont typeface="Arial"/>
              <a:buNone/>
            </a:pPr>
            <a:endParaRPr sz="2800" b="0" i="0" u="none" strike="noStrike" cap="none">
              <a:solidFill>
                <a:srgbClr val="222222"/>
              </a:solidFill>
              <a:latin typeface="Trebuchet MS"/>
              <a:ea typeface="Trebuchet MS"/>
              <a:cs typeface="Trebuchet MS"/>
              <a:sym typeface="Trebuchet MS"/>
            </a:endParaRPr>
          </a:p>
          <a:p>
            <a:pPr marL="457200" marR="0" lvl="1" indent="-152400" algn="l" rtl="0">
              <a:lnSpc>
                <a:spcPct val="100000"/>
              </a:lnSpc>
              <a:spcBef>
                <a:spcPts val="0"/>
              </a:spcBef>
              <a:spcAft>
                <a:spcPts val="0"/>
              </a:spcAft>
              <a:buClr>
                <a:srgbClr val="222222"/>
              </a:buClr>
              <a:buSzPts val="2400"/>
              <a:buFont typeface="Noto Sans Symbols"/>
              <a:buChar char="⮚"/>
            </a:pPr>
            <a:r>
              <a:rPr lang="en-US" sz="2800" b="0" i="0" u="none" strike="noStrike" cap="none">
                <a:solidFill>
                  <a:srgbClr val="222222"/>
                </a:solidFill>
                <a:latin typeface="Trebuchet MS"/>
                <a:ea typeface="Trebuchet MS"/>
                <a:cs typeface="Trebuchet MS"/>
                <a:sym typeface="Trebuchet MS"/>
              </a:rPr>
              <a:t> What kinds of outcomes are being reported? Observed? Documented?</a:t>
            </a:r>
            <a:endParaRPr sz="2800" b="0" i="0" u="none" strike="noStrike" cap="none">
              <a:solidFill>
                <a:srgbClr val="222222"/>
              </a:solidFill>
              <a:latin typeface="Trebuchet MS"/>
              <a:ea typeface="Trebuchet MS"/>
              <a:cs typeface="Trebuchet MS"/>
              <a:sym typeface="Trebuchet MS"/>
            </a:endParaRPr>
          </a:p>
          <a:p>
            <a:pPr marL="1371600" marR="0" lvl="0" indent="0" algn="l" rtl="0">
              <a:lnSpc>
                <a:spcPct val="100000"/>
              </a:lnSpc>
              <a:spcBef>
                <a:spcPts val="0"/>
              </a:spcBef>
              <a:spcAft>
                <a:spcPts val="0"/>
              </a:spcAft>
              <a:buClr>
                <a:srgbClr val="000000"/>
              </a:buClr>
              <a:buSzPts val="2800"/>
              <a:buFont typeface="Arial"/>
              <a:buNone/>
            </a:pPr>
            <a:r>
              <a:rPr lang="en-US" sz="2800" b="0" i="0" u="none" strike="noStrike" cap="none">
                <a:solidFill>
                  <a:srgbClr val="222222"/>
                </a:solidFill>
                <a:latin typeface="Trebuchet MS"/>
                <a:ea typeface="Trebuchet MS"/>
                <a:cs typeface="Trebuchet MS"/>
                <a:sym typeface="Trebuchet MS"/>
              </a:rPr>
              <a:t>What has changed? What is better? </a:t>
            </a:r>
            <a:endParaRPr sz="2800" b="0" i="0" u="none" strike="noStrike" cap="none">
              <a:solidFill>
                <a:srgbClr val="222222"/>
              </a:solidFill>
              <a:latin typeface="Trebuchet MS"/>
              <a:ea typeface="Trebuchet MS"/>
              <a:cs typeface="Trebuchet MS"/>
              <a:sym typeface="Trebuchet MS"/>
            </a:endParaRPr>
          </a:p>
          <a:p>
            <a:pPr marL="914400" marR="0" lvl="0" indent="0" algn="l" rtl="0">
              <a:lnSpc>
                <a:spcPct val="100000"/>
              </a:lnSpc>
              <a:spcBef>
                <a:spcPts val="0"/>
              </a:spcBef>
              <a:spcAft>
                <a:spcPts val="0"/>
              </a:spcAft>
              <a:buClr>
                <a:srgbClr val="000000"/>
              </a:buClr>
              <a:buSzPts val="2800"/>
              <a:buFont typeface="Arial"/>
              <a:buNone/>
            </a:pPr>
            <a:endParaRPr sz="2800" b="0" i="0" u="none" strike="noStrike" cap="none">
              <a:solidFill>
                <a:srgbClr val="222222"/>
              </a:solidFill>
              <a:latin typeface="Trebuchet MS"/>
              <a:ea typeface="Trebuchet MS"/>
              <a:cs typeface="Trebuchet MS"/>
              <a:sym typeface="Trebuchet MS"/>
            </a:endParaRPr>
          </a:p>
          <a:p>
            <a:pPr marL="457200" marR="0" lvl="1" indent="-152400" algn="l" rtl="0">
              <a:lnSpc>
                <a:spcPct val="100000"/>
              </a:lnSpc>
              <a:spcBef>
                <a:spcPts val="0"/>
              </a:spcBef>
              <a:spcAft>
                <a:spcPts val="0"/>
              </a:spcAft>
              <a:buClr>
                <a:srgbClr val="222222"/>
              </a:buClr>
              <a:buSzPts val="2400"/>
              <a:buFont typeface="Noto Sans Symbols"/>
              <a:buChar char="⮚"/>
            </a:pPr>
            <a:r>
              <a:rPr lang="en-US" sz="2800" b="0" i="0" u="none" strike="noStrike" cap="none">
                <a:solidFill>
                  <a:srgbClr val="222222"/>
                </a:solidFill>
                <a:latin typeface="Trebuchet MS"/>
                <a:ea typeface="Trebuchet MS"/>
                <a:cs typeface="Trebuchet MS"/>
                <a:sym typeface="Trebuchet MS"/>
              </a:rPr>
              <a:t> How is the community involved?  </a:t>
            </a:r>
            <a:endParaRPr sz="2800" b="0" i="0" u="none" strike="noStrike" cap="none">
              <a:solidFill>
                <a:srgbClr val="222222"/>
              </a:solidFill>
              <a:latin typeface="Trebuchet MS"/>
              <a:ea typeface="Trebuchet MS"/>
              <a:cs typeface="Trebuchet MS"/>
              <a:sym typeface="Trebuchet MS"/>
            </a:endParaRPr>
          </a:p>
        </p:txBody>
      </p:sp>
      <p:sp>
        <p:nvSpPr>
          <p:cNvPr id="192" name="Google Shape;192;p6"/>
          <p:cNvSpPr txBox="1">
            <a:spLocks noGrp="1"/>
          </p:cNvSpPr>
          <p:nvPr>
            <p:ph type="sldNum" idx="12"/>
          </p:nvPr>
        </p:nvSpPr>
        <p:spPr>
          <a:xfrm>
            <a:off x="12169648" y="9007124"/>
            <a:ext cx="780300" cy="746700"/>
          </a:xfrm>
          <a:prstGeom prst="rect">
            <a:avLst/>
          </a:prstGeom>
          <a:noFill/>
          <a:ln>
            <a:noFill/>
          </a:ln>
        </p:spPr>
        <p:txBody>
          <a:bodyPr spcFirstLastPara="1" wrap="square" lIns="130025" tIns="130025" rIns="130025" bIns="130025" anchor="t" anchorCtr="0">
            <a:noAutofit/>
          </a:bodyPr>
          <a:lstStyle/>
          <a:p>
            <a:pPr marL="0" lvl="0" indent="0" algn="r" rtl="0">
              <a:lnSpc>
                <a:spcPct val="100000"/>
              </a:lnSpc>
              <a:spcBef>
                <a:spcPts val="0"/>
              </a:spcBef>
              <a:spcAft>
                <a:spcPts val="0"/>
              </a:spcAft>
              <a:buSzPts val="1800"/>
              <a:buNone/>
            </a:pPr>
            <a:fld id="{00000000-1234-1234-1234-123412341234}" type="slidenum">
              <a:rPr lang="en-US"/>
              <a:t>9</a:t>
            </a:fld>
            <a:endParaRPr/>
          </a:p>
        </p:txBody>
      </p:sp>
      <p:pic>
        <p:nvPicPr>
          <p:cNvPr id="193" name="Google Shape;193;p6"/>
          <p:cNvPicPr preferRelativeResize="0"/>
          <p:nvPr/>
        </p:nvPicPr>
        <p:blipFill rotWithShape="1">
          <a:blip r:embed="rId3">
            <a:alphaModFix/>
          </a:blip>
          <a:srcRect/>
          <a:stretch/>
        </p:blipFill>
        <p:spPr>
          <a:xfrm>
            <a:off x="10410349" y="399511"/>
            <a:ext cx="2039111" cy="350062"/>
          </a:xfrm>
          <a:prstGeom prst="rect">
            <a:avLst/>
          </a:prstGeom>
          <a:noFill/>
          <a:ln>
            <a:noFill/>
          </a:ln>
        </p:spPr>
      </p:pic>
      <p:grpSp>
        <p:nvGrpSpPr>
          <p:cNvPr id="194" name="Google Shape;194;p6"/>
          <p:cNvGrpSpPr/>
          <p:nvPr/>
        </p:nvGrpSpPr>
        <p:grpSpPr>
          <a:xfrm>
            <a:off x="8102600" y="8841472"/>
            <a:ext cx="4343399" cy="835928"/>
            <a:chOff x="8102600" y="8841472"/>
            <a:chExt cx="4343399" cy="835928"/>
          </a:xfrm>
        </p:grpSpPr>
        <p:pic>
          <p:nvPicPr>
            <p:cNvPr id="195" name="Google Shape;195;p6"/>
            <p:cNvPicPr preferRelativeResize="0"/>
            <p:nvPr/>
          </p:nvPicPr>
          <p:blipFill rotWithShape="1">
            <a:blip r:embed="rId4">
              <a:alphaModFix/>
            </a:blip>
            <a:srcRect/>
            <a:stretch/>
          </p:blipFill>
          <p:spPr>
            <a:xfrm>
              <a:off x="11014746" y="8991600"/>
              <a:ext cx="1431253" cy="685800"/>
            </a:xfrm>
            <a:prstGeom prst="rect">
              <a:avLst/>
            </a:prstGeom>
            <a:noFill/>
            <a:ln>
              <a:noFill/>
            </a:ln>
          </p:spPr>
        </p:pic>
        <p:sp>
          <p:nvSpPr>
            <p:cNvPr id="196" name="Google Shape;196;p6"/>
            <p:cNvSpPr txBox="1"/>
            <p:nvPr/>
          </p:nvSpPr>
          <p:spPr>
            <a:xfrm>
              <a:off x="8102600" y="8841472"/>
              <a:ext cx="2634325"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C0D0E"/>
                  </a:solidFill>
                  <a:latin typeface="Trebuchet MS"/>
                  <a:ea typeface="Trebuchet MS"/>
                  <a:cs typeface="Trebuchet MS"/>
                  <a:sym typeface="Trebuchet MS"/>
                </a:rPr>
                <a:t>Colorado Community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C0D0E"/>
                  </a:solidFill>
                  <a:latin typeface="Trebuchet MS"/>
                  <a:ea typeface="Trebuchet MS"/>
                  <a:cs typeface="Trebuchet MS"/>
                  <a:sym typeface="Trebuchet MS"/>
                </a:rPr>
                <a:t>Action Association</a:t>
              </a:r>
              <a:endParaRPr sz="1400" b="0" i="0" u="none" strike="noStrike" cap="none">
                <a:solidFill>
                  <a:srgbClr val="000000"/>
                </a:solidFill>
                <a:latin typeface="Arial"/>
                <a:ea typeface="Arial"/>
                <a:cs typeface="Arial"/>
                <a:sym typeface="Arial"/>
              </a:endParaRPr>
            </a:p>
          </p:txBody>
        </p:sp>
        <p:cxnSp>
          <p:nvCxnSpPr>
            <p:cNvPr id="197" name="Google Shape;197;p6"/>
            <p:cNvCxnSpPr/>
            <p:nvPr/>
          </p:nvCxnSpPr>
          <p:spPr>
            <a:xfrm>
              <a:off x="10859677" y="9046464"/>
              <a:ext cx="0" cy="598318"/>
            </a:xfrm>
            <a:prstGeom prst="straightConnector1">
              <a:avLst/>
            </a:prstGeom>
            <a:solidFill>
              <a:srgbClr val="14943F"/>
            </a:solidFill>
            <a:ln w="15875" cap="flat" cmpd="sng">
              <a:solidFill>
                <a:srgbClr val="000000"/>
              </a:solidFill>
              <a:prstDash val="solid"/>
              <a:miter lim="0"/>
              <a:headEnd type="none" w="sm" len="sm"/>
              <a:tailEnd type="none" w="sm" len="sm"/>
            </a:ln>
          </p:spPr>
        </p:cxnSp>
      </p:grpSp>
    </p:spTree>
  </p:cSld>
  <p:clrMapOvr>
    <a:masterClrMapping/>
  </p:clrMapOvr>
</p:sld>
</file>

<file path=ppt/theme/theme1.xml><?xml version="1.0" encoding="utf-8"?>
<a:theme xmlns:a="http://schemas.openxmlformats.org/drawingml/2006/main" name="Office Theme">
  <a:themeElements>
    <a:clrScheme name="">
      <a:dk1>
        <a:srgbClr val="FFFFFF"/>
      </a:dk1>
      <a:lt1>
        <a:srgbClr val="FFFFFF"/>
      </a:lt1>
      <a:dk2>
        <a:srgbClr val="DCDEE0"/>
      </a:dk2>
      <a:lt2>
        <a:srgbClr val="53585F"/>
      </a:lt2>
      <a:accent1>
        <a:srgbClr val="0365C0"/>
      </a:accent1>
      <a:accent2>
        <a:srgbClr val="00882B"/>
      </a:accent2>
      <a:accent3>
        <a:srgbClr val="FFFFFF"/>
      </a:accent3>
      <a:accent4>
        <a:srgbClr val="DADADA"/>
      </a:accent4>
      <a:accent5>
        <a:srgbClr val="AAB8DC"/>
      </a:accent5>
      <a:accent6>
        <a:srgbClr val="007B26"/>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7_Office Theme">
  <a:themeElements>
    <a:clrScheme name="">
      <a:dk1>
        <a:srgbClr val="FFFFFF"/>
      </a:dk1>
      <a:lt1>
        <a:srgbClr val="FFFFFF"/>
      </a:lt1>
      <a:dk2>
        <a:srgbClr val="DCDEE0"/>
      </a:dk2>
      <a:lt2>
        <a:srgbClr val="53585F"/>
      </a:lt2>
      <a:accent1>
        <a:srgbClr val="0365C0"/>
      </a:accent1>
      <a:accent2>
        <a:srgbClr val="00882B"/>
      </a:accent2>
      <a:accent3>
        <a:srgbClr val="FFFFFF"/>
      </a:accent3>
      <a:accent4>
        <a:srgbClr val="DADADA"/>
      </a:accent4>
      <a:accent5>
        <a:srgbClr val="AAB8DC"/>
      </a:accent5>
      <a:accent6>
        <a:srgbClr val="007B26"/>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6_Office Theme">
  <a:themeElements>
    <a:clrScheme name="Custom 1">
      <a:dk1>
        <a:srgbClr val="000000"/>
      </a:dk1>
      <a:lt1>
        <a:srgbClr val="FFFFFF"/>
      </a:lt1>
      <a:dk2>
        <a:srgbClr val="005868"/>
      </a:dk2>
      <a:lt2>
        <a:srgbClr val="EEECE1"/>
      </a:lt2>
      <a:accent1>
        <a:srgbClr val="E52D00"/>
      </a:accent1>
      <a:accent2>
        <a:srgbClr val="002426"/>
      </a:accent2>
      <a:accent3>
        <a:srgbClr val="665100"/>
      </a:accent3>
      <a:accent4>
        <a:srgbClr val="EFD5A8"/>
      </a:accent4>
      <a:accent5>
        <a:srgbClr val="4BACC6"/>
      </a:accent5>
      <a:accent6>
        <a:srgbClr val="F79646"/>
      </a:accent6>
      <a:hlink>
        <a:srgbClr val="0000FF"/>
      </a:hlink>
      <a:folHlink>
        <a:srgbClr val="80171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53585F"/>
      </a:dk2>
      <a:lt2>
        <a:srgbClr val="DCDEE0"/>
      </a:lt2>
      <a:accent1>
        <a:srgbClr val="0365C0"/>
      </a:accent1>
      <a:accent2>
        <a:srgbClr val="00882B"/>
      </a:accent2>
      <a:accent3>
        <a:srgbClr val="FFFFFF"/>
      </a:accent3>
      <a:accent4>
        <a:srgbClr val="000000"/>
      </a:accent4>
      <a:accent5>
        <a:srgbClr val="AAB8DC"/>
      </a:accent5>
      <a:accent6>
        <a:srgbClr val="007B26"/>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1862</TotalTime>
  <Words>13617</Words>
  <Application>Microsoft Office PowerPoint</Application>
  <PresentationFormat>Custom</PresentationFormat>
  <Paragraphs>1857</Paragraphs>
  <Slides>87</Slides>
  <Notes>87</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87</vt:i4>
      </vt:variant>
    </vt:vector>
  </HeadingPairs>
  <TitlesOfParts>
    <vt:vector size="98" baseType="lpstr">
      <vt:lpstr>Times New Roman</vt:lpstr>
      <vt:lpstr>Noto Sans Symbols</vt:lpstr>
      <vt:lpstr>Courier New</vt:lpstr>
      <vt:lpstr>Trebuchet MS</vt:lpstr>
      <vt:lpstr>Arial</vt:lpstr>
      <vt:lpstr>Calibri</vt:lpstr>
      <vt:lpstr>Avenir</vt:lpstr>
      <vt:lpstr>Arial Black</vt:lpstr>
      <vt:lpstr>Office Theme</vt:lpstr>
      <vt:lpstr>7_Office Theme</vt:lpstr>
      <vt:lpstr>6_Office Theme</vt:lpstr>
      <vt:lpstr>PowerPoint Presentation</vt:lpstr>
      <vt:lpstr>PowerPoint Presentation</vt:lpstr>
      <vt:lpstr>Land Acknowledgement</vt:lpstr>
      <vt:lpstr>Housekeeping</vt:lpstr>
      <vt:lpstr>Presenter Introductions</vt:lpstr>
      <vt:lpstr>Icebreaker &amp; Introductions</vt:lpstr>
      <vt:lpstr>Agenda</vt:lpstr>
      <vt:lpstr>PowerPoint Presentation</vt:lpstr>
      <vt:lpstr>What is Results-Oriented Management &amp; Accountability (ROMA)?</vt:lpstr>
      <vt:lpstr>PowerPoint Presentation</vt:lpstr>
      <vt:lpstr>PowerPoint Presentation</vt:lpstr>
      <vt:lpstr>ACTIVITY</vt:lpstr>
      <vt:lpstr>Things to Consider Prior to the Community Needs Assessment</vt:lpstr>
      <vt:lpstr>ACTIVITY</vt:lpstr>
      <vt:lpstr>Data: Qualitative</vt:lpstr>
      <vt:lpstr>Data: Quantitative</vt:lpstr>
      <vt:lpstr>Data: Other Key Sectors</vt:lpstr>
      <vt:lpstr>Data: Other Key Sectors</vt:lpstr>
      <vt:lpstr>Data: Other Key Sectors</vt:lpstr>
      <vt:lpstr>ACTIVITY</vt:lpstr>
      <vt:lpstr>Identification of Asset Groups</vt:lpstr>
      <vt:lpstr>What are our Community Resources?</vt:lpstr>
      <vt:lpstr>ACTIVITY</vt:lpstr>
      <vt:lpstr>PowerPoint Presentation</vt:lpstr>
      <vt:lpstr>PowerPoint Presentation</vt:lpstr>
      <vt:lpstr>      Force Field Analysis Example  Affordable Housing </vt:lpstr>
      <vt:lpstr>1. Assume and bring good intentions  2. Listen with curiosity for new understanding  3. Expect and accept lack of closure  4. Make space for mistakes  5. Acknowledge trauma and resist re-traumatization</vt:lpstr>
      <vt:lpstr>Causes and Conditions of Poverty Definitions</vt:lpstr>
      <vt:lpstr>Causes of Poverty in Colorado</vt:lpstr>
      <vt:lpstr>Conditions of Poverty in Colorado</vt:lpstr>
      <vt:lpstr>ACTIVITY</vt:lpstr>
      <vt:lpstr>What are our Needs?</vt:lpstr>
      <vt:lpstr>ACTIVITY</vt:lpstr>
      <vt:lpstr>Logic Model Introduction</vt:lpstr>
      <vt:lpstr>Needs Assessment to Action Planning</vt:lpstr>
      <vt:lpstr>ACTIVITY</vt:lpstr>
      <vt:lpstr>PowerPoint Presentation</vt:lpstr>
      <vt:lpstr>ACTIVITY</vt:lpstr>
      <vt:lpstr>What are the Services/Strategies in Relation to our Outcomes?</vt:lpstr>
      <vt:lpstr>What are the Services/Strategies in Relation to our Outcomes?</vt:lpstr>
      <vt:lpstr>Outcomes and Outputs </vt:lpstr>
      <vt:lpstr>PowerPoint Presentation</vt:lpstr>
      <vt:lpstr>ACTIVITY</vt:lpstr>
      <vt:lpstr>LUNCH</vt:lpstr>
      <vt:lpstr>PowerPoint Presentation</vt:lpstr>
      <vt:lpstr>ACTIVITY</vt:lpstr>
      <vt:lpstr>PowerPoint Presentation</vt:lpstr>
      <vt:lpstr>Outcome Indicators</vt:lpstr>
      <vt:lpstr>ACTIVITY</vt:lpstr>
      <vt:lpstr>Establishing Measurement Tools</vt:lpstr>
      <vt:lpstr>Establishing Measurement Tools</vt:lpstr>
      <vt:lpstr>Identifying Data Procedures and Frequency</vt:lpstr>
      <vt:lpstr>Family Level Measurement Tools and Process</vt:lpstr>
      <vt:lpstr>ACTIVITY</vt:lpstr>
      <vt:lpstr>Does the Information Match?</vt:lpstr>
      <vt:lpstr>Does the Information Match?</vt:lpstr>
      <vt:lpstr>ACTIVITY</vt:lpstr>
      <vt:lpstr>PowerPoint Presentation</vt:lpstr>
      <vt:lpstr>PowerPoint Presentation</vt:lpstr>
      <vt:lpstr>PowerPoint Presentation</vt:lpstr>
      <vt:lpstr>ACTIVITY</vt:lpstr>
      <vt:lpstr>PowerPoint Presentation</vt:lpstr>
      <vt:lpstr>PowerPoint Presentation</vt:lpstr>
      <vt:lpstr>PowerPoint Presentation</vt:lpstr>
      <vt:lpstr>PowerPoint Presentation</vt:lpstr>
      <vt:lpstr>PowerPoint Presentation</vt:lpstr>
      <vt:lpstr>PowerPoint Presentation</vt:lpstr>
      <vt:lpstr>Calculating SROI - Proceed with Caution</vt:lpstr>
      <vt:lpstr>Sample Outcome Scale Values</vt:lpstr>
      <vt:lpstr>1) The IRS could recover $12 for every $1 spent on scrutinizing the ultra-wealthy's taxes: A new study by economists finds that the IRS could recover $12 for every $1 spent on auditing the top 10% of taxpayers. The study, which was published in the journal Tax Policy Center, found that auditing the wealthy is a highly effective way to collect taxes. For example, the study found that auditing the top 1% of earners could yield $120 billion in revenue.   2) New Report: Every Dollar Invested in U.S. School Meal Programs Provides $2 in Health and Economic Equity Benefits:  A new report by The Rockefeller Foundation and the Center for Good Food Purchasing finds that every dollar invested in U.S. school meal programs provides more than $2 in benefits to society. The report, titled "True Cost of Food: School Meals Case Study," found that school meal programs generate nearly $40 billion in human health and economic benefits annually</vt:lpstr>
      <vt:lpstr>ACTIVITY</vt:lpstr>
      <vt:lpstr>PowerPoint Presentation</vt:lpstr>
      <vt:lpstr>PowerPoint Presentation</vt:lpstr>
      <vt:lpstr>PowerPoint Presentation</vt:lpstr>
      <vt:lpstr>Use what you know about your organizational culture to apply to the local TOC</vt:lpstr>
      <vt:lpstr>Big Thinking</vt:lpstr>
      <vt:lpstr>Differing (but complimentary?) Approaches</vt:lpstr>
      <vt:lpstr>Consider the individuals and families</vt:lpstr>
      <vt:lpstr>Assumptions behind services </vt:lpstr>
      <vt:lpstr>PowerPoint Presentation</vt:lpstr>
      <vt:lpstr>PowerPoint Presentation</vt:lpstr>
      <vt:lpstr>Guide to Creating a Local Theory of Change</vt:lpstr>
      <vt:lpstr>PowerPoint Presentation</vt:lpstr>
      <vt:lpstr>PowerPoint Presentation</vt:lpstr>
      <vt:lpstr>PowerPoint Presentation</vt:lpstr>
      <vt:lpstr>ACTIVITY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Bryant, Natriece</dc:creator>
  <cp:lastModifiedBy>Josiah Masingale</cp:lastModifiedBy>
  <cp:revision>31</cp:revision>
  <dcterms:created xsi:type="dcterms:W3CDTF">2019-05-14T13:59:43Z</dcterms:created>
  <dcterms:modified xsi:type="dcterms:W3CDTF">2023-08-08T20:07:07Z</dcterms:modified>
</cp:coreProperties>
</file>